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30"/>
  </p:notesMasterIdLst>
  <p:sldIdLst>
    <p:sldId id="256" r:id="rId2"/>
    <p:sldId id="366" r:id="rId3"/>
    <p:sldId id="446" r:id="rId4"/>
    <p:sldId id="338" r:id="rId5"/>
    <p:sldId id="392" r:id="rId6"/>
    <p:sldId id="484" r:id="rId7"/>
    <p:sldId id="465" r:id="rId8"/>
    <p:sldId id="450" r:id="rId9"/>
    <p:sldId id="448" r:id="rId10"/>
    <p:sldId id="451" r:id="rId11"/>
    <p:sldId id="452" r:id="rId12"/>
    <p:sldId id="453" r:id="rId13"/>
    <p:sldId id="454" r:id="rId14"/>
    <p:sldId id="455" r:id="rId15"/>
    <p:sldId id="456" r:id="rId16"/>
    <p:sldId id="457" r:id="rId17"/>
    <p:sldId id="476" r:id="rId18"/>
    <p:sldId id="477" r:id="rId19"/>
    <p:sldId id="478" r:id="rId20"/>
    <p:sldId id="479" r:id="rId21"/>
    <p:sldId id="480" r:id="rId22"/>
    <p:sldId id="481" r:id="rId23"/>
    <p:sldId id="482" r:id="rId24"/>
    <p:sldId id="462" r:id="rId25"/>
    <p:sldId id="483" r:id="rId26"/>
    <p:sldId id="463" r:id="rId27"/>
    <p:sldId id="464" r:id="rId28"/>
    <p:sldId id="390" r:id="rId29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1pPr>
    <a:lvl2pPr marL="457200" algn="ctr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2pPr>
    <a:lvl3pPr marL="914400" algn="ctr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FCDC"/>
    <a:srgbClr val="0ED834"/>
    <a:srgbClr val="6600FF"/>
    <a:srgbClr val="3611D5"/>
    <a:srgbClr val="FF00FF"/>
    <a:srgbClr val="0000FF"/>
    <a:srgbClr val="006600"/>
    <a:srgbClr val="34164A"/>
    <a:srgbClr val="645458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03" autoAdjust="0"/>
    <p:restoredTop sz="74377" autoAdjust="0"/>
  </p:normalViewPr>
  <p:slideViewPr>
    <p:cSldViewPr snapToGrid="0">
      <p:cViewPr>
        <p:scale>
          <a:sx n="100" d="100"/>
          <a:sy n="100" d="100"/>
        </p:scale>
        <p:origin x="-21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-2526" y="-10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EF442C4-8B94-4884-8777-F8E70F1810C1}" type="datetime1">
              <a:rPr lang="en-US"/>
              <a:pPr>
                <a:defRPr/>
              </a:pPr>
              <a:t>9/29/2013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CA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CA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DE06FF9-9542-43F8-866D-72D5B2B1C6A7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00580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E06FF9-9542-43F8-866D-72D5B2B1C6A7}" type="slidenum">
              <a:rPr lang="en-CA" smtClean="0"/>
              <a:pPr>
                <a:defRPr/>
              </a:pPr>
              <a:t>1</a:t>
            </a:fld>
            <a:endParaRPr lang="en-C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E06FF9-9542-43F8-866D-72D5B2B1C6A7}" type="slidenum">
              <a:rPr lang="en-CA" smtClean="0"/>
              <a:pPr>
                <a:defRPr/>
              </a:pPr>
              <a:t>5</a:t>
            </a:fld>
            <a:endParaRPr lang="en-C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E06FF9-9542-43F8-866D-72D5B2B1C6A7}" type="slidenum">
              <a:rPr lang="en-CA" smtClean="0"/>
              <a:pPr>
                <a:defRPr/>
              </a:pPr>
              <a:t>22</a:t>
            </a:fld>
            <a:endParaRPr lang="en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ON_gov_cover_green_p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6400"/>
            <a:ext cx="9145588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581525"/>
            <a:ext cx="6400800" cy="1057275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CA"/>
              <a:t>Document Title</a:t>
            </a:r>
          </a:p>
          <a:p>
            <a:r>
              <a:rPr lang="en-CA"/>
              <a:t>Date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AD0D1-5670-408F-B8BD-D863074B134C}" type="datetime1">
              <a:rPr lang="en-US" smtClean="0"/>
              <a:pPr>
                <a:defRPr/>
              </a:pPr>
              <a:t>9/29/2013</a:t>
            </a:fld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07D4A00-F401-4F6C-88E6-0B5A2CA628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1E70C-3098-4A35-85FA-6BC935F22483}" type="datetime1">
              <a:rPr lang="en-US" smtClean="0"/>
              <a:pPr>
                <a:defRPr/>
              </a:pPr>
              <a:t>9/29/2013</a:t>
            </a:fld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0CBF2-223D-4628-87DB-616EA0B243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3149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3149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47CCCE-52EE-467A-8E63-4BD2CC10753C}" type="datetime1">
              <a:rPr lang="en-US" smtClean="0"/>
              <a:pPr>
                <a:defRPr/>
              </a:pPr>
              <a:t>9/29/2013</a:t>
            </a:fld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637EA-A8C9-410A-BAC1-E40E6A85CA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314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E90B3-24A4-4B95-8DDA-9F19AEA93A89}" type="datetime1">
              <a:rPr lang="en-US" smtClean="0"/>
              <a:pPr>
                <a:defRPr/>
              </a:pPr>
              <a:t>9/29/2013</a:t>
            </a:fld>
            <a:endParaRPr lang="en-C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0E429-7868-409C-B8E9-6B45950C77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54291-5280-4462-A803-DF3479676DFA}" type="datetime1">
              <a:rPr lang="en-US" smtClean="0"/>
              <a:pPr>
                <a:defRPr/>
              </a:pPr>
              <a:t>9/29/2013</a:t>
            </a:fld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55C50A-C4AF-4147-BED6-93EB820EDA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602E0-CD34-411A-B544-C660C7E2777D}" type="datetime1">
              <a:rPr lang="en-US" smtClean="0"/>
              <a:pPr>
                <a:defRPr/>
              </a:pPr>
              <a:t>9/29/2013</a:t>
            </a:fld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2B218-2EC8-4F41-8BBA-442EE3ED06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989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989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90C28-D9A4-46B3-817E-8D2EF5E2DF9B}" type="datetime1">
              <a:rPr lang="en-US" smtClean="0"/>
              <a:pPr>
                <a:defRPr/>
              </a:pPr>
              <a:t>9/29/2013</a:t>
            </a:fld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CB20C-6C7C-4221-AFEC-B4FBC9B54A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980E4-2092-403C-83BA-E61E34D8DDE6}" type="datetime1">
              <a:rPr lang="en-US" smtClean="0"/>
              <a:pPr>
                <a:defRPr/>
              </a:pPr>
              <a:t>9/29/2013</a:t>
            </a:fld>
            <a:endParaRPr lang="en-C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BB491-1250-458F-8D69-7B045E08F6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FC89A-4B91-449A-A877-D8DE406BC85F}" type="datetime1">
              <a:rPr lang="en-US" smtClean="0"/>
              <a:pPr>
                <a:defRPr/>
              </a:pPr>
              <a:t>9/29/2013</a:t>
            </a:fld>
            <a:endParaRPr lang="en-C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DA988-BF5A-4BF7-B350-54AF470B92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AC672-52C0-481B-B09A-53DB28B265FE}" type="datetime1">
              <a:rPr lang="en-US" smtClean="0"/>
              <a:pPr>
                <a:defRPr/>
              </a:pPr>
              <a:t>9/29/2013</a:t>
            </a:fld>
            <a:endParaRPr lang="en-C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FFBD1-3DBE-4E13-A570-4DA0DE34B3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EFBD4-5A17-4CBD-9CB2-8FCE7876BA27}" type="datetime1">
              <a:rPr lang="en-US" smtClean="0"/>
              <a:pPr>
                <a:defRPr/>
              </a:pPr>
              <a:t>9/29/2013</a:t>
            </a:fld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7A980-E286-4E66-893C-558BE7A256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80A668-EAB9-46FF-A627-12E36D86B05F}" type="datetime1">
              <a:rPr lang="en-US" smtClean="0"/>
              <a:pPr>
                <a:defRPr/>
              </a:pPr>
              <a:t>9/29/2013</a:t>
            </a:fld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FBDB9-76F8-4A85-8237-AC9CE23322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5548313"/>
            <a:ext cx="9144000" cy="1120775"/>
            <a:chOff x="0" y="3614"/>
            <a:chExt cx="5760" cy="706"/>
          </a:xfrm>
        </p:grpSpPr>
        <p:pic>
          <p:nvPicPr>
            <p:cNvPr id="5131" name="Picture 11" descr="ON_gov_green_ppt"/>
            <p:cNvPicPr>
              <a:picLocks noChangeAspect="1" noChangeArrowheads="1"/>
            </p:cNvPicPr>
            <p:nvPr/>
          </p:nvPicPr>
          <p:blipFill>
            <a:blip r:embed="rId14" cstate="print"/>
            <a:srcRect b="13174"/>
            <a:stretch>
              <a:fillRect/>
            </a:stretch>
          </p:blipFill>
          <p:spPr bwMode="auto">
            <a:xfrm>
              <a:off x="1474" y="3614"/>
              <a:ext cx="4286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2" name="Picture 11" descr="ON_gov_green_ppt"/>
            <p:cNvPicPr>
              <a:picLocks noChangeAspect="1" noChangeArrowheads="1"/>
            </p:cNvPicPr>
            <p:nvPr/>
          </p:nvPicPr>
          <p:blipFill>
            <a:blip r:embed="rId14" cstate="print"/>
            <a:srcRect r="52380" b="13174"/>
            <a:stretch>
              <a:fillRect/>
            </a:stretch>
          </p:blipFill>
          <p:spPr bwMode="auto">
            <a:xfrm>
              <a:off x="0" y="3614"/>
              <a:ext cx="2381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12700" cap="rnd">
            <a:solidFill>
              <a:schemeClr val="folHlink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98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83515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04F94011-BF2D-4FF1-90D4-2363B529D96F}" type="datetime1">
              <a:rPr lang="en-US" smtClean="0"/>
              <a:pPr>
                <a:defRPr/>
              </a:pPr>
              <a:t>9/29/2013</a:t>
            </a:fld>
            <a:endParaRPr lang="en-CA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0215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950" y="6408738"/>
            <a:ext cx="8985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4DF0F536-982F-4F06-8294-01261F2A54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5128" name="Group 10"/>
          <p:cNvGrpSpPr>
            <a:grpSpLocks/>
          </p:cNvGrpSpPr>
          <p:nvPr/>
        </p:nvGrpSpPr>
        <p:grpSpPr bwMode="auto">
          <a:xfrm>
            <a:off x="0" y="5548313"/>
            <a:ext cx="9144000" cy="1120775"/>
            <a:chOff x="0" y="3614"/>
            <a:chExt cx="5760" cy="706"/>
          </a:xfrm>
        </p:grpSpPr>
        <p:pic>
          <p:nvPicPr>
            <p:cNvPr id="5129" name="Picture 11" descr="ON_gov_green_ppt"/>
            <p:cNvPicPr>
              <a:picLocks noChangeAspect="1" noChangeArrowheads="1"/>
            </p:cNvPicPr>
            <p:nvPr/>
          </p:nvPicPr>
          <p:blipFill>
            <a:blip r:embed="rId14" cstate="print"/>
            <a:srcRect b="13174"/>
            <a:stretch>
              <a:fillRect/>
            </a:stretch>
          </p:blipFill>
          <p:spPr bwMode="auto">
            <a:xfrm>
              <a:off x="1474" y="3614"/>
              <a:ext cx="4286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0" name="Picture 11" descr="ON_gov_green_ppt"/>
            <p:cNvPicPr>
              <a:picLocks noChangeAspect="1" noChangeArrowheads="1"/>
            </p:cNvPicPr>
            <p:nvPr/>
          </p:nvPicPr>
          <p:blipFill>
            <a:blip r:embed="rId14" cstate="print"/>
            <a:srcRect r="52380" b="13174"/>
            <a:stretch>
              <a:fillRect/>
            </a:stretch>
          </p:blipFill>
          <p:spPr bwMode="auto">
            <a:xfrm>
              <a:off x="0" y="3614"/>
              <a:ext cx="2381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Helvetica Light"/>
          <a:ea typeface="ＭＳ Ｐゴシック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Helvetica Light"/>
          <a:ea typeface="ＭＳ Ｐゴシック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Helvetica Light"/>
          <a:ea typeface="ＭＳ Ｐゴシック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Helvetica Light"/>
          <a:ea typeface="ＭＳ Ｐゴシック"/>
          <a:cs typeface="ＭＳ Ｐゴシック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Helvetica Light"/>
          <a:ea typeface="ＭＳ Ｐゴシック"/>
          <a:cs typeface="ＭＳ Ｐゴシック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Helvetica Light"/>
          <a:ea typeface="ＭＳ Ｐゴシック"/>
          <a:cs typeface="ＭＳ Ｐゴシック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Helvetica Light"/>
          <a:ea typeface="ＭＳ Ｐゴシック"/>
          <a:cs typeface="ＭＳ Ｐゴシック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Helvetica Light"/>
          <a:ea typeface="ＭＳ Ｐゴシック"/>
          <a:cs typeface="ＭＳ Ｐゴシック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75000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7500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75000"/>
        <a:buChar char="o"/>
        <a:defRPr sz="16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wmf"/><Relationship Id="rId4" Type="http://schemas.openxmlformats.org/officeDocument/2006/relationships/image" Target="../media/image35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33"/>
          <p:cNvSpPr txBox="1">
            <a:spLocks noChangeArrowheads="1"/>
          </p:cNvSpPr>
          <p:nvPr/>
        </p:nvSpPr>
        <p:spPr bwMode="auto">
          <a:xfrm>
            <a:off x="3401111" y="6062663"/>
            <a:ext cx="281141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CA" sz="1200" dirty="0">
              <a:solidFill>
                <a:srgbClr val="808000"/>
              </a:solidFill>
            </a:endParaRPr>
          </a:p>
          <a:p>
            <a:r>
              <a:rPr lang="en-CA" sz="1200" dirty="0">
                <a:solidFill>
                  <a:srgbClr val="808000"/>
                </a:solidFill>
              </a:rPr>
              <a:t>Mezmure Haile-Meskale, Ph.D., </a:t>
            </a:r>
            <a:r>
              <a:rPr lang="en-CA" sz="1200" dirty="0" err="1">
                <a:solidFill>
                  <a:srgbClr val="808000"/>
                </a:solidFill>
              </a:rPr>
              <a:t>P.Geo</a:t>
            </a:r>
            <a:endParaRPr lang="en-CA" sz="1200" dirty="0">
              <a:solidFill>
                <a:srgbClr val="80800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864646" y="5219474"/>
            <a:ext cx="4121641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sz="1400" b="1" dirty="0" smtClean="0"/>
              <a:t>Presented to the IAH </a:t>
            </a:r>
            <a:r>
              <a:rPr lang="en-CA" sz="1400" b="1" dirty="0" err="1" smtClean="0"/>
              <a:t>GeoMontreal</a:t>
            </a:r>
            <a:r>
              <a:rPr lang="en-CA" sz="1400" b="1" dirty="0" smtClean="0"/>
              <a:t> Conference</a:t>
            </a:r>
          </a:p>
          <a:p>
            <a:endParaRPr lang="en-CA" sz="1400" b="1" dirty="0" smtClean="0"/>
          </a:p>
          <a:p>
            <a:r>
              <a:rPr lang="en-CA" sz="1400" b="1" dirty="0" smtClean="0"/>
              <a:t>September 30, 2013</a:t>
            </a:r>
          </a:p>
          <a:p>
            <a:endParaRPr lang="en-CA" sz="1400" b="1" dirty="0" smtClean="0"/>
          </a:p>
        </p:txBody>
      </p:sp>
      <p:sp>
        <p:nvSpPr>
          <p:cNvPr id="8" name="Rectangle 7"/>
          <p:cNvSpPr/>
          <p:nvPr/>
        </p:nvSpPr>
        <p:spPr>
          <a:xfrm>
            <a:off x="0" y="4165600"/>
            <a:ext cx="914399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b="1" dirty="0" smtClean="0">
                <a:solidFill>
                  <a:srgbClr val="0070C0"/>
                </a:solidFill>
              </a:rPr>
              <a:t>The Interaction between Groundwater and Surface water</a:t>
            </a:r>
          </a:p>
          <a:p>
            <a:r>
              <a:rPr lang="en-US" sz="1600" b="1" dirty="0" smtClean="0">
                <a:solidFill>
                  <a:srgbClr val="000066"/>
                </a:solidFill>
              </a:rPr>
              <a:t>The Concept Instrumentation and Application to Eastern Ontario</a:t>
            </a:r>
          </a:p>
          <a:p>
            <a:r>
              <a:rPr lang="en-US" sz="1600" b="1" dirty="0" smtClean="0">
                <a:solidFill>
                  <a:srgbClr val="000066"/>
                </a:solidFill>
              </a:rPr>
              <a:t>Based on a  Regional Study of the Rideau Valley Watershed</a:t>
            </a:r>
            <a:endParaRPr lang="en-US" sz="1600" dirty="0" smtClean="0"/>
          </a:p>
          <a:p>
            <a:endParaRPr lang="en-CA" sz="1600" b="1" dirty="0" smtClean="0">
              <a:solidFill>
                <a:srgbClr val="006600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125095"/>
            <a:ext cx="1962150" cy="1083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587" name="Group 583"/>
          <p:cNvGrpSpPr>
            <a:grpSpLocks noChangeAspect="1"/>
          </p:cNvGrpSpPr>
          <p:nvPr/>
        </p:nvGrpSpPr>
        <p:grpSpPr bwMode="auto">
          <a:xfrm>
            <a:off x="2886075" y="-304800"/>
            <a:ext cx="6305551" cy="6294438"/>
            <a:chOff x="1818" y="0"/>
            <a:chExt cx="3972" cy="3773"/>
          </a:xfrm>
        </p:grpSpPr>
        <p:sp>
          <p:nvSpPr>
            <p:cNvPr id="133588" name="AutoShape 582"/>
            <p:cNvSpPr>
              <a:spLocks noChangeAspect="1" noChangeArrowheads="1" noTextEdit="1"/>
            </p:cNvSpPr>
            <p:nvPr/>
          </p:nvSpPr>
          <p:spPr bwMode="auto">
            <a:xfrm>
              <a:off x="1818" y="0"/>
              <a:ext cx="3972" cy="37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grpSp>
          <p:nvGrpSpPr>
            <p:cNvPr id="133589" name="Group 784"/>
            <p:cNvGrpSpPr>
              <a:grpSpLocks/>
            </p:cNvGrpSpPr>
            <p:nvPr/>
          </p:nvGrpSpPr>
          <p:grpSpPr bwMode="auto">
            <a:xfrm>
              <a:off x="1818" y="4"/>
              <a:ext cx="3970" cy="3766"/>
              <a:chOff x="1818" y="4"/>
              <a:chExt cx="3970" cy="3766"/>
            </a:xfrm>
          </p:grpSpPr>
          <p:sp>
            <p:nvSpPr>
              <p:cNvPr id="133901" name="Rectangle 584"/>
              <p:cNvSpPr>
                <a:spLocks noChangeArrowheads="1"/>
              </p:cNvSpPr>
              <p:nvPr/>
            </p:nvSpPr>
            <p:spPr bwMode="auto">
              <a:xfrm>
                <a:off x="1818" y="176"/>
                <a:ext cx="3967" cy="359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pic>
            <p:nvPicPr>
              <p:cNvPr id="1609" name="Picture 58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0" y="179"/>
                <a:ext cx="3968" cy="35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3902" name="Rectangle 586"/>
              <p:cNvSpPr>
                <a:spLocks noChangeArrowheads="1"/>
              </p:cNvSpPr>
              <p:nvPr/>
            </p:nvSpPr>
            <p:spPr bwMode="auto">
              <a:xfrm>
                <a:off x="1818" y="176"/>
                <a:ext cx="3967" cy="359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903" name="Rectangle 587"/>
              <p:cNvSpPr>
                <a:spLocks noChangeArrowheads="1"/>
              </p:cNvSpPr>
              <p:nvPr/>
            </p:nvSpPr>
            <p:spPr bwMode="auto">
              <a:xfrm>
                <a:off x="1871" y="313"/>
                <a:ext cx="3847" cy="56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904" name="Rectangle 588"/>
              <p:cNvSpPr>
                <a:spLocks noChangeArrowheads="1"/>
              </p:cNvSpPr>
              <p:nvPr/>
            </p:nvSpPr>
            <p:spPr bwMode="auto">
              <a:xfrm>
                <a:off x="2196" y="4"/>
                <a:ext cx="4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905" name="Rectangle 589"/>
              <p:cNvSpPr>
                <a:spLocks noChangeArrowheads="1"/>
              </p:cNvSpPr>
              <p:nvPr/>
            </p:nvSpPr>
            <p:spPr bwMode="auto">
              <a:xfrm>
                <a:off x="1881" y="481"/>
                <a:ext cx="208" cy="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906" name="Rectangle 590"/>
              <p:cNvSpPr>
                <a:spLocks noChangeArrowheads="1"/>
              </p:cNvSpPr>
              <p:nvPr/>
            </p:nvSpPr>
            <p:spPr bwMode="auto">
              <a:xfrm>
                <a:off x="1881" y="492"/>
                <a:ext cx="246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Location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07" name="Rectangle 591"/>
              <p:cNvSpPr>
                <a:spLocks noChangeArrowheads="1"/>
              </p:cNvSpPr>
              <p:nvPr/>
            </p:nvSpPr>
            <p:spPr bwMode="auto">
              <a:xfrm>
                <a:off x="2196" y="481"/>
                <a:ext cx="389" cy="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908" name="Rectangle 592"/>
              <p:cNvSpPr>
                <a:spLocks noChangeArrowheads="1"/>
              </p:cNvSpPr>
              <p:nvPr/>
            </p:nvSpPr>
            <p:spPr bwMode="auto">
              <a:xfrm>
                <a:off x="2199" y="492"/>
                <a:ext cx="455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Location Name 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09" name="Rectangle 593"/>
              <p:cNvSpPr>
                <a:spLocks noChangeArrowheads="1"/>
              </p:cNvSpPr>
              <p:nvPr/>
            </p:nvSpPr>
            <p:spPr bwMode="auto">
              <a:xfrm>
                <a:off x="3308" y="481"/>
                <a:ext cx="213" cy="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910" name="Rectangle 594"/>
              <p:cNvSpPr>
                <a:spLocks noChangeArrowheads="1"/>
              </p:cNvSpPr>
              <p:nvPr/>
            </p:nvSpPr>
            <p:spPr bwMode="auto">
              <a:xfrm>
                <a:off x="3309" y="492"/>
                <a:ext cx="24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Eastings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11" name="Rectangle 595"/>
              <p:cNvSpPr>
                <a:spLocks noChangeArrowheads="1"/>
              </p:cNvSpPr>
              <p:nvPr/>
            </p:nvSpPr>
            <p:spPr bwMode="auto">
              <a:xfrm>
                <a:off x="3572" y="481"/>
                <a:ext cx="237" cy="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912" name="Rectangle 596"/>
              <p:cNvSpPr>
                <a:spLocks noChangeArrowheads="1"/>
              </p:cNvSpPr>
              <p:nvPr/>
            </p:nvSpPr>
            <p:spPr bwMode="auto">
              <a:xfrm>
                <a:off x="3574" y="492"/>
                <a:ext cx="278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Northings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13" name="Rectangle 597"/>
              <p:cNvSpPr>
                <a:spLocks noChangeArrowheads="1"/>
              </p:cNvSpPr>
              <p:nvPr/>
            </p:nvSpPr>
            <p:spPr bwMode="auto">
              <a:xfrm>
                <a:off x="3846" y="481"/>
                <a:ext cx="120" cy="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914" name="Rectangle 598"/>
              <p:cNvSpPr>
                <a:spLocks noChangeArrowheads="1"/>
              </p:cNvSpPr>
              <p:nvPr/>
            </p:nvSpPr>
            <p:spPr bwMode="auto">
              <a:xfrm>
                <a:off x="3850" y="492"/>
                <a:ext cx="137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Date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15" name="Rectangle 599"/>
              <p:cNvSpPr>
                <a:spLocks noChangeArrowheads="1"/>
              </p:cNvSpPr>
              <p:nvPr/>
            </p:nvSpPr>
            <p:spPr bwMode="auto">
              <a:xfrm>
                <a:off x="4235" y="481"/>
                <a:ext cx="362" cy="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916" name="Rectangle 600"/>
              <p:cNvSpPr>
                <a:spLocks noChangeArrowheads="1"/>
              </p:cNvSpPr>
              <p:nvPr/>
            </p:nvSpPr>
            <p:spPr bwMode="auto">
              <a:xfrm>
                <a:off x="4238" y="492"/>
                <a:ext cx="4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Original Mark  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17" name="Rectangle 601"/>
              <p:cNvSpPr>
                <a:spLocks noChangeArrowheads="1"/>
              </p:cNvSpPr>
              <p:nvPr/>
            </p:nvSpPr>
            <p:spPr bwMode="auto">
              <a:xfrm>
                <a:off x="4694" y="481"/>
                <a:ext cx="343" cy="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918" name="Rectangle 602"/>
              <p:cNvSpPr>
                <a:spLocks noChangeArrowheads="1"/>
              </p:cNvSpPr>
              <p:nvPr/>
            </p:nvSpPr>
            <p:spPr bwMode="auto">
              <a:xfrm>
                <a:off x="4695" y="492"/>
                <a:ext cx="40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Surface water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19" name="Rectangle 603"/>
              <p:cNvSpPr>
                <a:spLocks noChangeArrowheads="1"/>
              </p:cNvSpPr>
              <p:nvPr/>
            </p:nvSpPr>
            <p:spPr bwMode="auto">
              <a:xfrm>
                <a:off x="5092" y="481"/>
                <a:ext cx="251" cy="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600" name="Rectangle 604"/>
              <p:cNvSpPr>
                <a:spLocks noChangeArrowheads="1"/>
              </p:cNvSpPr>
              <p:nvPr/>
            </p:nvSpPr>
            <p:spPr bwMode="auto">
              <a:xfrm>
                <a:off x="5095" y="492"/>
                <a:ext cx="29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Sediment 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01" name="Rectangle 605"/>
              <p:cNvSpPr>
                <a:spLocks noChangeArrowheads="1"/>
              </p:cNvSpPr>
              <p:nvPr/>
            </p:nvSpPr>
            <p:spPr bwMode="auto">
              <a:xfrm>
                <a:off x="5389" y="481"/>
                <a:ext cx="60" cy="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602" name="Rectangle 606"/>
              <p:cNvSpPr>
                <a:spLocks noChangeArrowheads="1"/>
              </p:cNvSpPr>
              <p:nvPr/>
            </p:nvSpPr>
            <p:spPr bwMode="auto">
              <a:xfrm>
                <a:off x="5389" y="492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dL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03" name="Rectangle 607"/>
              <p:cNvSpPr>
                <a:spLocks noChangeArrowheads="1"/>
              </p:cNvSpPr>
              <p:nvPr/>
            </p:nvSpPr>
            <p:spPr bwMode="auto">
              <a:xfrm>
                <a:off x="1876" y="643"/>
                <a:ext cx="297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604" name="Rectangle 608"/>
              <p:cNvSpPr>
                <a:spLocks noChangeArrowheads="1"/>
              </p:cNvSpPr>
              <p:nvPr/>
            </p:nvSpPr>
            <p:spPr bwMode="auto">
              <a:xfrm>
                <a:off x="1880" y="653"/>
                <a:ext cx="345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on 1:50,000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05" name="Rectangle 609"/>
              <p:cNvSpPr>
                <a:spLocks noChangeArrowheads="1"/>
              </p:cNvSpPr>
              <p:nvPr/>
            </p:nvSpPr>
            <p:spPr bwMode="auto">
              <a:xfrm>
                <a:off x="3846" y="643"/>
                <a:ext cx="324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606" name="Rectangle 610"/>
              <p:cNvSpPr>
                <a:spLocks noChangeArrowheads="1"/>
              </p:cNvSpPr>
              <p:nvPr/>
            </p:nvSpPr>
            <p:spPr bwMode="auto">
              <a:xfrm>
                <a:off x="3850" y="653"/>
                <a:ext cx="380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Instrumented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07" name="Rectangle 611"/>
              <p:cNvSpPr>
                <a:spLocks noChangeArrowheads="1"/>
              </p:cNvSpPr>
              <p:nvPr/>
            </p:nvSpPr>
            <p:spPr bwMode="auto">
              <a:xfrm>
                <a:off x="4235" y="643"/>
                <a:ext cx="422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608" name="Rectangle 612"/>
              <p:cNvSpPr>
                <a:spLocks noChangeArrowheads="1"/>
              </p:cNvSpPr>
              <p:nvPr/>
            </p:nvSpPr>
            <p:spPr bwMode="auto">
              <a:xfrm>
                <a:off x="4237" y="653"/>
                <a:ext cx="49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From Water level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10" name="Rectangle 613"/>
              <p:cNvSpPr>
                <a:spLocks noChangeArrowheads="1"/>
              </p:cNvSpPr>
              <p:nvPr/>
            </p:nvSpPr>
            <p:spPr bwMode="auto">
              <a:xfrm>
                <a:off x="4694" y="643"/>
                <a:ext cx="204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611" name="Rectangle 614"/>
              <p:cNvSpPr>
                <a:spLocks noChangeArrowheads="1"/>
              </p:cNvSpPr>
              <p:nvPr/>
            </p:nvSpPr>
            <p:spPr bwMode="auto">
              <a:xfrm>
                <a:off x="4695" y="653"/>
                <a:ext cx="24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Original 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12" name="Rectangle 615"/>
              <p:cNvSpPr>
                <a:spLocks noChangeArrowheads="1"/>
              </p:cNvSpPr>
              <p:nvPr/>
            </p:nvSpPr>
            <p:spPr bwMode="auto">
              <a:xfrm>
                <a:off x="5092" y="643"/>
                <a:ext cx="209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613" name="Rectangle 616"/>
              <p:cNvSpPr>
                <a:spLocks noChangeArrowheads="1"/>
              </p:cNvSpPr>
              <p:nvPr/>
            </p:nvSpPr>
            <p:spPr bwMode="auto">
              <a:xfrm>
                <a:off x="5095" y="653"/>
                <a:ext cx="24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Original 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14" name="Rectangle 617"/>
              <p:cNvSpPr>
                <a:spLocks noChangeArrowheads="1"/>
              </p:cNvSpPr>
              <p:nvPr/>
            </p:nvSpPr>
            <p:spPr bwMode="auto">
              <a:xfrm>
                <a:off x="5384" y="643"/>
                <a:ext cx="269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615" name="Rectangle 618"/>
              <p:cNvSpPr>
                <a:spLocks noChangeArrowheads="1"/>
              </p:cNvSpPr>
              <p:nvPr/>
            </p:nvSpPr>
            <p:spPr bwMode="auto">
              <a:xfrm>
                <a:off x="5388" y="653"/>
                <a:ext cx="316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Sed.depth 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16" name="Rectangle 619"/>
              <p:cNvSpPr>
                <a:spLocks noChangeArrowheads="1"/>
              </p:cNvSpPr>
              <p:nvPr/>
            </p:nvSpPr>
            <p:spPr bwMode="auto">
              <a:xfrm>
                <a:off x="1881" y="762"/>
                <a:ext cx="278" cy="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617" name="Rectangle 620"/>
              <p:cNvSpPr>
                <a:spLocks noChangeArrowheads="1"/>
              </p:cNvSpPr>
              <p:nvPr/>
            </p:nvSpPr>
            <p:spPr bwMode="auto">
              <a:xfrm>
                <a:off x="1881" y="773"/>
                <a:ext cx="325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Topo Maps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18" name="Rectangle 621"/>
              <p:cNvSpPr>
                <a:spLocks noChangeArrowheads="1"/>
              </p:cNvSpPr>
              <p:nvPr/>
            </p:nvSpPr>
            <p:spPr bwMode="auto">
              <a:xfrm>
                <a:off x="2196" y="762"/>
                <a:ext cx="18" cy="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619" name="Rectangle 622"/>
              <p:cNvSpPr>
                <a:spLocks noChangeArrowheads="1"/>
              </p:cNvSpPr>
              <p:nvPr/>
            </p:nvSpPr>
            <p:spPr bwMode="auto">
              <a:xfrm>
                <a:off x="4235" y="762"/>
                <a:ext cx="241" cy="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620" name="Rectangle 623"/>
              <p:cNvSpPr>
                <a:spLocks noChangeArrowheads="1"/>
              </p:cNvSpPr>
              <p:nvPr/>
            </p:nvSpPr>
            <p:spPr bwMode="auto">
              <a:xfrm>
                <a:off x="4238" y="773"/>
                <a:ext cx="280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level (cm)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21" name="Rectangle 624"/>
              <p:cNvSpPr>
                <a:spLocks noChangeArrowheads="1"/>
              </p:cNvSpPr>
              <p:nvPr/>
            </p:nvSpPr>
            <p:spPr bwMode="auto">
              <a:xfrm>
                <a:off x="4694" y="762"/>
                <a:ext cx="273" cy="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622" name="Rectangle 625"/>
              <p:cNvSpPr>
                <a:spLocks noChangeArrowheads="1"/>
              </p:cNvSpPr>
              <p:nvPr/>
            </p:nvSpPr>
            <p:spPr bwMode="auto">
              <a:xfrm>
                <a:off x="4695" y="773"/>
                <a:ext cx="320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Depth (cm)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23" name="Rectangle 626"/>
              <p:cNvSpPr>
                <a:spLocks noChangeArrowheads="1"/>
              </p:cNvSpPr>
              <p:nvPr/>
            </p:nvSpPr>
            <p:spPr bwMode="auto">
              <a:xfrm>
                <a:off x="5092" y="762"/>
                <a:ext cx="265" cy="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624" name="Rectangle 627"/>
              <p:cNvSpPr>
                <a:spLocks noChangeArrowheads="1"/>
              </p:cNvSpPr>
              <p:nvPr/>
            </p:nvSpPr>
            <p:spPr bwMode="auto">
              <a:xfrm>
                <a:off x="5095" y="773"/>
                <a:ext cx="310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depth (cm)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25" name="Rectangle 628"/>
              <p:cNvSpPr>
                <a:spLocks noChangeArrowheads="1"/>
              </p:cNvSpPr>
              <p:nvPr/>
            </p:nvSpPr>
            <p:spPr bwMode="auto">
              <a:xfrm>
                <a:off x="5389" y="762"/>
                <a:ext cx="329" cy="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626" name="Rectangle 629"/>
              <p:cNvSpPr>
                <a:spLocks noChangeArrowheads="1"/>
              </p:cNvSpPr>
              <p:nvPr/>
            </p:nvSpPr>
            <p:spPr bwMode="auto">
              <a:xfrm>
                <a:off x="5389" y="773"/>
                <a:ext cx="386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minus 6.5 cm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27" name="Rectangle 630"/>
              <p:cNvSpPr>
                <a:spLocks noChangeArrowheads="1"/>
              </p:cNvSpPr>
              <p:nvPr/>
            </p:nvSpPr>
            <p:spPr bwMode="auto">
              <a:xfrm>
                <a:off x="1881" y="889"/>
                <a:ext cx="213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628" name="Rectangle 631"/>
              <p:cNvSpPr>
                <a:spLocks noChangeArrowheads="1"/>
              </p:cNvSpPr>
              <p:nvPr/>
            </p:nvSpPr>
            <p:spPr bwMode="auto">
              <a:xfrm>
                <a:off x="1881" y="901"/>
                <a:ext cx="87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G4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29" name="Rectangle 632"/>
              <p:cNvSpPr>
                <a:spLocks noChangeArrowheads="1"/>
              </p:cNvSpPr>
              <p:nvPr/>
            </p:nvSpPr>
            <p:spPr bwMode="auto">
              <a:xfrm>
                <a:off x="1955" y="901"/>
                <a:ext cx="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30" name="Rectangle 633"/>
              <p:cNvSpPr>
                <a:spLocks noChangeArrowheads="1"/>
              </p:cNvSpPr>
              <p:nvPr/>
            </p:nvSpPr>
            <p:spPr bwMode="auto">
              <a:xfrm>
                <a:off x="1974" y="901"/>
                <a:ext cx="145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2411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31" name="Rectangle 634"/>
              <p:cNvSpPr>
                <a:spLocks noChangeArrowheads="1"/>
              </p:cNvSpPr>
              <p:nvPr/>
            </p:nvSpPr>
            <p:spPr bwMode="auto">
              <a:xfrm>
                <a:off x="2196" y="889"/>
                <a:ext cx="1038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920" name="Rectangle 635"/>
              <p:cNvSpPr>
                <a:spLocks noChangeArrowheads="1"/>
              </p:cNvSpPr>
              <p:nvPr/>
            </p:nvSpPr>
            <p:spPr bwMode="auto">
              <a:xfrm>
                <a:off x="2199" y="901"/>
                <a:ext cx="1214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Upper Steven Creek on Roger Stevens Dr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21" name="Rectangle 636"/>
              <p:cNvSpPr>
                <a:spLocks noChangeArrowheads="1"/>
              </p:cNvSpPr>
              <p:nvPr/>
            </p:nvSpPr>
            <p:spPr bwMode="auto">
              <a:xfrm>
                <a:off x="3308" y="889"/>
                <a:ext cx="185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922" name="Rectangle 637"/>
              <p:cNvSpPr>
                <a:spLocks noChangeArrowheads="1"/>
              </p:cNvSpPr>
              <p:nvPr/>
            </p:nvSpPr>
            <p:spPr bwMode="auto">
              <a:xfrm>
                <a:off x="3309" y="901"/>
                <a:ext cx="218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437731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23" name="Rectangle 638"/>
              <p:cNvSpPr>
                <a:spLocks noChangeArrowheads="1"/>
              </p:cNvSpPr>
              <p:nvPr/>
            </p:nvSpPr>
            <p:spPr bwMode="auto">
              <a:xfrm>
                <a:off x="3572" y="889"/>
                <a:ext cx="213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924" name="Rectangle 639"/>
              <p:cNvSpPr>
                <a:spLocks noChangeArrowheads="1"/>
              </p:cNvSpPr>
              <p:nvPr/>
            </p:nvSpPr>
            <p:spPr bwMode="auto">
              <a:xfrm>
                <a:off x="3574" y="901"/>
                <a:ext cx="254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4993265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25" name="Rectangle 640"/>
              <p:cNvSpPr>
                <a:spLocks noChangeArrowheads="1"/>
              </p:cNvSpPr>
              <p:nvPr/>
            </p:nvSpPr>
            <p:spPr bwMode="auto">
              <a:xfrm>
                <a:off x="3846" y="889"/>
                <a:ext cx="222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926" name="Rectangle 641"/>
              <p:cNvSpPr>
                <a:spLocks noChangeArrowheads="1"/>
              </p:cNvSpPr>
              <p:nvPr/>
            </p:nvSpPr>
            <p:spPr bwMode="auto">
              <a:xfrm>
                <a:off x="3850" y="901"/>
                <a:ext cx="36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8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27" name="Rectangle 642"/>
              <p:cNvSpPr>
                <a:spLocks noChangeArrowheads="1"/>
              </p:cNvSpPr>
              <p:nvPr/>
            </p:nvSpPr>
            <p:spPr bwMode="auto">
              <a:xfrm>
                <a:off x="3882" y="901"/>
                <a:ext cx="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28" name="Rectangle 643"/>
              <p:cNvSpPr>
                <a:spLocks noChangeArrowheads="1"/>
              </p:cNvSpPr>
              <p:nvPr/>
            </p:nvSpPr>
            <p:spPr bwMode="auto">
              <a:xfrm>
                <a:off x="3900" y="901"/>
                <a:ext cx="105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Jun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29" name="Rectangle 644"/>
              <p:cNvSpPr>
                <a:spLocks noChangeArrowheads="1"/>
              </p:cNvSpPr>
              <p:nvPr/>
            </p:nvSpPr>
            <p:spPr bwMode="auto">
              <a:xfrm>
                <a:off x="3993" y="901"/>
                <a:ext cx="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30" name="Rectangle 645"/>
              <p:cNvSpPr>
                <a:spLocks noChangeArrowheads="1"/>
              </p:cNvSpPr>
              <p:nvPr/>
            </p:nvSpPr>
            <p:spPr bwMode="auto">
              <a:xfrm>
                <a:off x="4012" y="901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99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31" name="Rectangle 646"/>
              <p:cNvSpPr>
                <a:spLocks noChangeArrowheads="1"/>
              </p:cNvSpPr>
              <p:nvPr/>
            </p:nvSpPr>
            <p:spPr bwMode="auto">
              <a:xfrm>
                <a:off x="4235" y="889"/>
                <a:ext cx="65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932" name="Rectangle 647"/>
              <p:cNvSpPr>
                <a:spLocks noChangeArrowheads="1"/>
              </p:cNvSpPr>
              <p:nvPr/>
            </p:nvSpPr>
            <p:spPr bwMode="auto">
              <a:xfrm>
                <a:off x="4238" y="901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50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33" name="Rectangle 648"/>
              <p:cNvSpPr>
                <a:spLocks noChangeArrowheads="1"/>
              </p:cNvSpPr>
              <p:nvPr/>
            </p:nvSpPr>
            <p:spPr bwMode="auto">
              <a:xfrm>
                <a:off x="4694" y="889"/>
                <a:ext cx="60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934" name="Rectangle 649"/>
              <p:cNvSpPr>
                <a:spLocks noChangeArrowheads="1"/>
              </p:cNvSpPr>
              <p:nvPr/>
            </p:nvSpPr>
            <p:spPr bwMode="auto">
              <a:xfrm>
                <a:off x="4695" y="901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39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35" name="Rectangle 650"/>
              <p:cNvSpPr>
                <a:spLocks noChangeArrowheads="1"/>
              </p:cNvSpPr>
              <p:nvPr/>
            </p:nvSpPr>
            <p:spPr bwMode="auto">
              <a:xfrm>
                <a:off x="5092" y="889"/>
                <a:ext cx="112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936" name="Rectangle 651"/>
              <p:cNvSpPr>
                <a:spLocks noChangeArrowheads="1"/>
              </p:cNvSpPr>
              <p:nvPr/>
            </p:nvSpPr>
            <p:spPr bwMode="auto">
              <a:xfrm>
                <a:off x="5095" y="901"/>
                <a:ext cx="127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33.5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37" name="Rectangle 652"/>
              <p:cNvSpPr>
                <a:spLocks noChangeArrowheads="1"/>
              </p:cNvSpPr>
              <p:nvPr/>
            </p:nvSpPr>
            <p:spPr bwMode="auto">
              <a:xfrm>
                <a:off x="5389" y="889"/>
                <a:ext cx="107" cy="20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938" name="Rectangle 653"/>
              <p:cNvSpPr>
                <a:spLocks noChangeArrowheads="1"/>
              </p:cNvSpPr>
              <p:nvPr/>
            </p:nvSpPr>
            <p:spPr bwMode="auto">
              <a:xfrm>
                <a:off x="5389" y="901"/>
                <a:ext cx="127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27.0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39" name="Rectangle 654"/>
              <p:cNvSpPr>
                <a:spLocks noChangeArrowheads="1"/>
              </p:cNvSpPr>
              <p:nvPr/>
            </p:nvSpPr>
            <p:spPr bwMode="auto">
              <a:xfrm>
                <a:off x="1881" y="1015"/>
                <a:ext cx="213" cy="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940" name="Rectangle 655"/>
              <p:cNvSpPr>
                <a:spLocks noChangeArrowheads="1"/>
              </p:cNvSpPr>
              <p:nvPr/>
            </p:nvSpPr>
            <p:spPr bwMode="auto">
              <a:xfrm>
                <a:off x="1881" y="1025"/>
                <a:ext cx="87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1" i="0" u="none" strike="noStrike" cap="none" normalizeH="0" baseline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Arial" pitchFamily="34" charset="0"/>
                    <a:cs typeface="Arial" pitchFamily="34" charset="0"/>
                  </a:rPr>
                  <a:t>G4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41" name="Rectangle 656"/>
              <p:cNvSpPr>
                <a:spLocks noChangeArrowheads="1"/>
              </p:cNvSpPr>
              <p:nvPr/>
            </p:nvSpPr>
            <p:spPr bwMode="auto">
              <a:xfrm>
                <a:off x="1955" y="1025"/>
                <a:ext cx="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1" i="0" u="none" strike="noStrike" cap="none" normalizeH="0" baseline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42" name="Rectangle 657"/>
              <p:cNvSpPr>
                <a:spLocks noChangeArrowheads="1"/>
              </p:cNvSpPr>
              <p:nvPr/>
            </p:nvSpPr>
            <p:spPr bwMode="auto">
              <a:xfrm>
                <a:off x="1974" y="1025"/>
                <a:ext cx="145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1" i="0" u="none" strike="noStrike" cap="none" normalizeH="0" baseline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Arial" pitchFamily="34" charset="0"/>
                    <a:cs typeface="Arial" pitchFamily="34" charset="0"/>
                  </a:rPr>
                  <a:t>2509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43" name="Rectangle 658"/>
              <p:cNvSpPr>
                <a:spLocks noChangeArrowheads="1"/>
              </p:cNvSpPr>
              <p:nvPr/>
            </p:nvSpPr>
            <p:spPr bwMode="auto">
              <a:xfrm>
                <a:off x="2196" y="1015"/>
                <a:ext cx="987" cy="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944" name="Rectangle 659"/>
              <p:cNvSpPr>
                <a:spLocks noChangeArrowheads="1"/>
              </p:cNvSpPr>
              <p:nvPr/>
            </p:nvSpPr>
            <p:spPr bwMode="auto">
              <a:xfrm>
                <a:off x="2199" y="1025"/>
                <a:ext cx="1152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Richmond Fen along Roger Stevens Dr 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45" name="Rectangle 660"/>
              <p:cNvSpPr>
                <a:spLocks noChangeArrowheads="1"/>
              </p:cNvSpPr>
              <p:nvPr/>
            </p:nvSpPr>
            <p:spPr bwMode="auto">
              <a:xfrm>
                <a:off x="3308" y="1015"/>
                <a:ext cx="185" cy="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946" name="Rectangle 661"/>
              <p:cNvSpPr>
                <a:spLocks noChangeArrowheads="1"/>
              </p:cNvSpPr>
              <p:nvPr/>
            </p:nvSpPr>
            <p:spPr bwMode="auto">
              <a:xfrm>
                <a:off x="3309" y="1025"/>
                <a:ext cx="218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435991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47" name="Rectangle 662"/>
              <p:cNvSpPr>
                <a:spLocks noChangeArrowheads="1"/>
              </p:cNvSpPr>
              <p:nvPr/>
            </p:nvSpPr>
            <p:spPr bwMode="auto">
              <a:xfrm>
                <a:off x="3572" y="1015"/>
                <a:ext cx="213" cy="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948" name="Rectangle 663"/>
              <p:cNvSpPr>
                <a:spLocks noChangeArrowheads="1"/>
              </p:cNvSpPr>
              <p:nvPr/>
            </p:nvSpPr>
            <p:spPr bwMode="auto">
              <a:xfrm>
                <a:off x="3574" y="1025"/>
                <a:ext cx="254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4991791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49" name="Rectangle 664"/>
              <p:cNvSpPr>
                <a:spLocks noChangeArrowheads="1"/>
              </p:cNvSpPr>
              <p:nvPr/>
            </p:nvSpPr>
            <p:spPr bwMode="auto">
              <a:xfrm>
                <a:off x="3846" y="1015"/>
                <a:ext cx="222" cy="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950" name="Rectangle 665"/>
              <p:cNvSpPr>
                <a:spLocks noChangeArrowheads="1"/>
              </p:cNvSpPr>
              <p:nvPr/>
            </p:nvSpPr>
            <p:spPr bwMode="auto">
              <a:xfrm>
                <a:off x="3850" y="1025"/>
                <a:ext cx="36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8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51" name="Rectangle 666"/>
              <p:cNvSpPr>
                <a:spLocks noChangeArrowheads="1"/>
              </p:cNvSpPr>
              <p:nvPr/>
            </p:nvSpPr>
            <p:spPr bwMode="auto">
              <a:xfrm>
                <a:off x="3882" y="1025"/>
                <a:ext cx="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52" name="Rectangle 667"/>
              <p:cNvSpPr>
                <a:spLocks noChangeArrowheads="1"/>
              </p:cNvSpPr>
              <p:nvPr/>
            </p:nvSpPr>
            <p:spPr bwMode="auto">
              <a:xfrm>
                <a:off x="3900" y="1025"/>
                <a:ext cx="105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Jun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53" name="Rectangle 668"/>
              <p:cNvSpPr>
                <a:spLocks noChangeArrowheads="1"/>
              </p:cNvSpPr>
              <p:nvPr/>
            </p:nvSpPr>
            <p:spPr bwMode="auto">
              <a:xfrm>
                <a:off x="3993" y="1025"/>
                <a:ext cx="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54" name="Rectangle 669"/>
              <p:cNvSpPr>
                <a:spLocks noChangeArrowheads="1"/>
              </p:cNvSpPr>
              <p:nvPr/>
            </p:nvSpPr>
            <p:spPr bwMode="auto">
              <a:xfrm>
                <a:off x="4012" y="1025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99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55" name="Rectangle 670"/>
              <p:cNvSpPr>
                <a:spLocks noChangeArrowheads="1"/>
              </p:cNvSpPr>
              <p:nvPr/>
            </p:nvSpPr>
            <p:spPr bwMode="auto">
              <a:xfrm>
                <a:off x="4235" y="1015"/>
                <a:ext cx="65" cy="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956" name="Rectangle 671"/>
              <p:cNvSpPr>
                <a:spLocks noChangeArrowheads="1"/>
              </p:cNvSpPr>
              <p:nvPr/>
            </p:nvSpPr>
            <p:spPr bwMode="auto">
              <a:xfrm>
                <a:off x="4238" y="1025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40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57" name="Rectangle 672"/>
              <p:cNvSpPr>
                <a:spLocks noChangeArrowheads="1"/>
              </p:cNvSpPr>
              <p:nvPr/>
            </p:nvSpPr>
            <p:spPr bwMode="auto">
              <a:xfrm>
                <a:off x="4694" y="1015"/>
                <a:ext cx="60" cy="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958" name="Rectangle 673"/>
              <p:cNvSpPr>
                <a:spLocks noChangeArrowheads="1"/>
              </p:cNvSpPr>
              <p:nvPr/>
            </p:nvSpPr>
            <p:spPr bwMode="auto">
              <a:xfrm>
                <a:off x="4695" y="1025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40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59" name="Rectangle 674"/>
              <p:cNvSpPr>
                <a:spLocks noChangeArrowheads="1"/>
              </p:cNvSpPr>
              <p:nvPr/>
            </p:nvSpPr>
            <p:spPr bwMode="auto">
              <a:xfrm>
                <a:off x="5092" y="1015"/>
                <a:ext cx="93" cy="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960" name="Rectangle 675"/>
              <p:cNvSpPr>
                <a:spLocks noChangeArrowheads="1"/>
              </p:cNvSpPr>
              <p:nvPr/>
            </p:nvSpPr>
            <p:spPr bwMode="auto">
              <a:xfrm>
                <a:off x="5095" y="1025"/>
                <a:ext cx="10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107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61" name="Rectangle 676"/>
              <p:cNvSpPr>
                <a:spLocks noChangeArrowheads="1"/>
              </p:cNvSpPr>
              <p:nvPr/>
            </p:nvSpPr>
            <p:spPr bwMode="auto">
              <a:xfrm>
                <a:off x="5389" y="1015"/>
                <a:ext cx="134" cy="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962" name="Rectangle 677"/>
              <p:cNvSpPr>
                <a:spLocks noChangeArrowheads="1"/>
              </p:cNvSpPr>
              <p:nvPr/>
            </p:nvSpPr>
            <p:spPr bwMode="auto">
              <a:xfrm>
                <a:off x="5389" y="1025"/>
                <a:ext cx="164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100.5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63" name="Rectangle 678"/>
              <p:cNvSpPr>
                <a:spLocks noChangeArrowheads="1"/>
              </p:cNvSpPr>
              <p:nvPr/>
            </p:nvSpPr>
            <p:spPr bwMode="auto">
              <a:xfrm>
                <a:off x="1881" y="1142"/>
                <a:ext cx="213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964" name="Rectangle 679"/>
              <p:cNvSpPr>
                <a:spLocks noChangeArrowheads="1"/>
              </p:cNvSpPr>
              <p:nvPr/>
            </p:nvSpPr>
            <p:spPr bwMode="auto">
              <a:xfrm>
                <a:off x="1881" y="1150"/>
                <a:ext cx="87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G4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65" name="Rectangle 680"/>
              <p:cNvSpPr>
                <a:spLocks noChangeArrowheads="1"/>
              </p:cNvSpPr>
              <p:nvPr/>
            </p:nvSpPr>
            <p:spPr bwMode="auto">
              <a:xfrm>
                <a:off x="1955" y="1150"/>
                <a:ext cx="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66" name="Rectangle 681"/>
              <p:cNvSpPr>
                <a:spLocks noChangeArrowheads="1"/>
              </p:cNvSpPr>
              <p:nvPr/>
            </p:nvSpPr>
            <p:spPr bwMode="auto">
              <a:xfrm>
                <a:off x="1974" y="1150"/>
                <a:ext cx="145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2708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67" name="Rectangle 682"/>
              <p:cNvSpPr>
                <a:spLocks noChangeArrowheads="1"/>
              </p:cNvSpPr>
              <p:nvPr/>
            </p:nvSpPr>
            <p:spPr bwMode="auto">
              <a:xfrm>
                <a:off x="2196" y="1142"/>
                <a:ext cx="987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968" name="Rectangle 683"/>
              <p:cNvSpPr>
                <a:spLocks noChangeArrowheads="1"/>
              </p:cNvSpPr>
              <p:nvPr/>
            </p:nvSpPr>
            <p:spPr bwMode="auto">
              <a:xfrm>
                <a:off x="2199" y="1150"/>
                <a:ext cx="1152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Richmond Fen along Roger Stevens Dr 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69" name="Rectangle 684"/>
              <p:cNvSpPr>
                <a:spLocks noChangeArrowheads="1"/>
              </p:cNvSpPr>
              <p:nvPr/>
            </p:nvSpPr>
            <p:spPr bwMode="auto">
              <a:xfrm>
                <a:off x="3308" y="1142"/>
                <a:ext cx="185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970" name="Rectangle 685"/>
              <p:cNvSpPr>
                <a:spLocks noChangeArrowheads="1"/>
              </p:cNvSpPr>
              <p:nvPr/>
            </p:nvSpPr>
            <p:spPr bwMode="auto">
              <a:xfrm>
                <a:off x="3309" y="1150"/>
                <a:ext cx="218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434194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71" name="Rectangle 686"/>
              <p:cNvSpPr>
                <a:spLocks noChangeArrowheads="1"/>
              </p:cNvSpPr>
              <p:nvPr/>
            </p:nvSpPr>
            <p:spPr bwMode="auto">
              <a:xfrm>
                <a:off x="3572" y="1142"/>
                <a:ext cx="213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972" name="Rectangle 687"/>
              <p:cNvSpPr>
                <a:spLocks noChangeArrowheads="1"/>
              </p:cNvSpPr>
              <p:nvPr/>
            </p:nvSpPr>
            <p:spPr bwMode="auto">
              <a:xfrm>
                <a:off x="3574" y="1150"/>
                <a:ext cx="254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4990144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73" name="Rectangle 688"/>
              <p:cNvSpPr>
                <a:spLocks noChangeArrowheads="1"/>
              </p:cNvSpPr>
              <p:nvPr/>
            </p:nvSpPr>
            <p:spPr bwMode="auto">
              <a:xfrm>
                <a:off x="3846" y="1142"/>
                <a:ext cx="222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974" name="Rectangle 689"/>
              <p:cNvSpPr>
                <a:spLocks noChangeArrowheads="1"/>
              </p:cNvSpPr>
              <p:nvPr/>
            </p:nvSpPr>
            <p:spPr bwMode="auto">
              <a:xfrm>
                <a:off x="3850" y="1150"/>
                <a:ext cx="36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8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75" name="Rectangle 690"/>
              <p:cNvSpPr>
                <a:spLocks noChangeArrowheads="1"/>
              </p:cNvSpPr>
              <p:nvPr/>
            </p:nvSpPr>
            <p:spPr bwMode="auto">
              <a:xfrm>
                <a:off x="3882" y="1150"/>
                <a:ext cx="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76" name="Rectangle 691"/>
              <p:cNvSpPr>
                <a:spLocks noChangeArrowheads="1"/>
              </p:cNvSpPr>
              <p:nvPr/>
            </p:nvSpPr>
            <p:spPr bwMode="auto">
              <a:xfrm>
                <a:off x="3900" y="1150"/>
                <a:ext cx="105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Jun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77" name="Rectangle 692"/>
              <p:cNvSpPr>
                <a:spLocks noChangeArrowheads="1"/>
              </p:cNvSpPr>
              <p:nvPr/>
            </p:nvSpPr>
            <p:spPr bwMode="auto">
              <a:xfrm>
                <a:off x="3993" y="1150"/>
                <a:ext cx="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78" name="Rectangle 693"/>
              <p:cNvSpPr>
                <a:spLocks noChangeArrowheads="1"/>
              </p:cNvSpPr>
              <p:nvPr/>
            </p:nvSpPr>
            <p:spPr bwMode="auto">
              <a:xfrm>
                <a:off x="4012" y="1150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99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79" name="Rectangle 694"/>
              <p:cNvSpPr>
                <a:spLocks noChangeArrowheads="1"/>
              </p:cNvSpPr>
              <p:nvPr/>
            </p:nvSpPr>
            <p:spPr bwMode="auto">
              <a:xfrm>
                <a:off x="4235" y="1142"/>
                <a:ext cx="65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980" name="Rectangle 695"/>
              <p:cNvSpPr>
                <a:spLocks noChangeArrowheads="1"/>
              </p:cNvSpPr>
              <p:nvPr/>
            </p:nvSpPr>
            <p:spPr bwMode="auto">
              <a:xfrm>
                <a:off x="4238" y="1150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50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81" name="Rectangle 696"/>
              <p:cNvSpPr>
                <a:spLocks noChangeArrowheads="1"/>
              </p:cNvSpPr>
              <p:nvPr/>
            </p:nvSpPr>
            <p:spPr bwMode="auto">
              <a:xfrm>
                <a:off x="4694" y="1142"/>
                <a:ext cx="60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982" name="Rectangle 697"/>
              <p:cNvSpPr>
                <a:spLocks noChangeArrowheads="1"/>
              </p:cNvSpPr>
              <p:nvPr/>
            </p:nvSpPr>
            <p:spPr bwMode="auto">
              <a:xfrm>
                <a:off x="4695" y="1150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40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83" name="Rectangle 698"/>
              <p:cNvSpPr>
                <a:spLocks noChangeArrowheads="1"/>
              </p:cNvSpPr>
              <p:nvPr/>
            </p:nvSpPr>
            <p:spPr bwMode="auto">
              <a:xfrm>
                <a:off x="5092" y="1142"/>
                <a:ext cx="65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984" name="Rectangle 699"/>
              <p:cNvSpPr>
                <a:spLocks noChangeArrowheads="1"/>
              </p:cNvSpPr>
              <p:nvPr/>
            </p:nvSpPr>
            <p:spPr bwMode="auto">
              <a:xfrm>
                <a:off x="5095" y="1150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96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85" name="Rectangle 700"/>
              <p:cNvSpPr>
                <a:spLocks noChangeArrowheads="1"/>
              </p:cNvSpPr>
              <p:nvPr/>
            </p:nvSpPr>
            <p:spPr bwMode="auto">
              <a:xfrm>
                <a:off x="5389" y="1142"/>
                <a:ext cx="107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986" name="Rectangle 701"/>
              <p:cNvSpPr>
                <a:spLocks noChangeArrowheads="1"/>
              </p:cNvSpPr>
              <p:nvPr/>
            </p:nvSpPr>
            <p:spPr bwMode="auto">
              <a:xfrm>
                <a:off x="5389" y="1150"/>
                <a:ext cx="127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89.5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87" name="Rectangle 702"/>
              <p:cNvSpPr>
                <a:spLocks noChangeArrowheads="1"/>
              </p:cNvSpPr>
              <p:nvPr/>
            </p:nvSpPr>
            <p:spPr bwMode="auto">
              <a:xfrm>
                <a:off x="1881" y="1261"/>
                <a:ext cx="213" cy="10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988" name="Rectangle 703"/>
              <p:cNvSpPr>
                <a:spLocks noChangeArrowheads="1"/>
              </p:cNvSpPr>
              <p:nvPr/>
            </p:nvSpPr>
            <p:spPr bwMode="auto">
              <a:xfrm>
                <a:off x="1881" y="1274"/>
                <a:ext cx="87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G4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89" name="Rectangle 704"/>
              <p:cNvSpPr>
                <a:spLocks noChangeArrowheads="1"/>
              </p:cNvSpPr>
              <p:nvPr/>
            </p:nvSpPr>
            <p:spPr bwMode="auto">
              <a:xfrm>
                <a:off x="1955" y="1274"/>
                <a:ext cx="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90" name="Rectangle 705"/>
              <p:cNvSpPr>
                <a:spLocks noChangeArrowheads="1"/>
              </p:cNvSpPr>
              <p:nvPr/>
            </p:nvSpPr>
            <p:spPr bwMode="auto">
              <a:xfrm>
                <a:off x="1974" y="1274"/>
                <a:ext cx="145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2907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91" name="Rectangle 706"/>
              <p:cNvSpPr>
                <a:spLocks noChangeArrowheads="1"/>
              </p:cNvSpPr>
              <p:nvPr/>
            </p:nvSpPr>
            <p:spPr bwMode="auto">
              <a:xfrm>
                <a:off x="2196" y="1261"/>
                <a:ext cx="987" cy="10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992" name="Rectangle 707"/>
              <p:cNvSpPr>
                <a:spLocks noChangeArrowheads="1"/>
              </p:cNvSpPr>
              <p:nvPr/>
            </p:nvSpPr>
            <p:spPr bwMode="auto">
              <a:xfrm>
                <a:off x="2199" y="1274"/>
                <a:ext cx="1152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Richmond Fen along Roger Stevens Dr 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93" name="Rectangle 708"/>
              <p:cNvSpPr>
                <a:spLocks noChangeArrowheads="1"/>
              </p:cNvSpPr>
              <p:nvPr/>
            </p:nvSpPr>
            <p:spPr bwMode="auto">
              <a:xfrm>
                <a:off x="3308" y="1261"/>
                <a:ext cx="185" cy="10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994" name="Rectangle 709"/>
              <p:cNvSpPr>
                <a:spLocks noChangeArrowheads="1"/>
              </p:cNvSpPr>
              <p:nvPr/>
            </p:nvSpPr>
            <p:spPr bwMode="auto">
              <a:xfrm>
                <a:off x="3309" y="1274"/>
                <a:ext cx="218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432847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95" name="Rectangle 710"/>
              <p:cNvSpPr>
                <a:spLocks noChangeArrowheads="1"/>
              </p:cNvSpPr>
              <p:nvPr/>
            </p:nvSpPr>
            <p:spPr bwMode="auto">
              <a:xfrm>
                <a:off x="3572" y="1261"/>
                <a:ext cx="213" cy="10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996" name="Rectangle 711"/>
              <p:cNvSpPr>
                <a:spLocks noChangeArrowheads="1"/>
              </p:cNvSpPr>
              <p:nvPr/>
            </p:nvSpPr>
            <p:spPr bwMode="auto">
              <a:xfrm>
                <a:off x="3574" y="1274"/>
                <a:ext cx="254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4989321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97" name="Rectangle 712"/>
              <p:cNvSpPr>
                <a:spLocks noChangeArrowheads="1"/>
              </p:cNvSpPr>
              <p:nvPr/>
            </p:nvSpPr>
            <p:spPr bwMode="auto">
              <a:xfrm>
                <a:off x="3846" y="1261"/>
                <a:ext cx="222" cy="10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998" name="Rectangle 713"/>
              <p:cNvSpPr>
                <a:spLocks noChangeArrowheads="1"/>
              </p:cNvSpPr>
              <p:nvPr/>
            </p:nvSpPr>
            <p:spPr bwMode="auto">
              <a:xfrm>
                <a:off x="3850" y="1274"/>
                <a:ext cx="36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8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999" name="Rectangle 714"/>
              <p:cNvSpPr>
                <a:spLocks noChangeArrowheads="1"/>
              </p:cNvSpPr>
              <p:nvPr/>
            </p:nvSpPr>
            <p:spPr bwMode="auto">
              <a:xfrm>
                <a:off x="3882" y="1274"/>
                <a:ext cx="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4000" name="Rectangle 715"/>
              <p:cNvSpPr>
                <a:spLocks noChangeArrowheads="1"/>
              </p:cNvSpPr>
              <p:nvPr/>
            </p:nvSpPr>
            <p:spPr bwMode="auto">
              <a:xfrm>
                <a:off x="3900" y="1274"/>
                <a:ext cx="105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Jun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4001" name="Rectangle 716"/>
              <p:cNvSpPr>
                <a:spLocks noChangeArrowheads="1"/>
              </p:cNvSpPr>
              <p:nvPr/>
            </p:nvSpPr>
            <p:spPr bwMode="auto">
              <a:xfrm>
                <a:off x="3993" y="1274"/>
                <a:ext cx="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4002" name="Rectangle 717"/>
              <p:cNvSpPr>
                <a:spLocks noChangeArrowheads="1"/>
              </p:cNvSpPr>
              <p:nvPr/>
            </p:nvSpPr>
            <p:spPr bwMode="auto">
              <a:xfrm>
                <a:off x="4012" y="1274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99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4003" name="Rectangle 718"/>
              <p:cNvSpPr>
                <a:spLocks noChangeArrowheads="1"/>
              </p:cNvSpPr>
              <p:nvPr/>
            </p:nvSpPr>
            <p:spPr bwMode="auto">
              <a:xfrm>
                <a:off x="4235" y="1261"/>
                <a:ext cx="65" cy="10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4004" name="Rectangle 719"/>
              <p:cNvSpPr>
                <a:spLocks noChangeArrowheads="1"/>
              </p:cNvSpPr>
              <p:nvPr/>
            </p:nvSpPr>
            <p:spPr bwMode="auto">
              <a:xfrm>
                <a:off x="4238" y="1274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30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4005" name="Rectangle 720"/>
              <p:cNvSpPr>
                <a:spLocks noChangeArrowheads="1"/>
              </p:cNvSpPr>
              <p:nvPr/>
            </p:nvSpPr>
            <p:spPr bwMode="auto">
              <a:xfrm>
                <a:off x="4694" y="1261"/>
                <a:ext cx="60" cy="10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4006" name="Rectangle 721"/>
              <p:cNvSpPr>
                <a:spLocks noChangeArrowheads="1"/>
              </p:cNvSpPr>
              <p:nvPr/>
            </p:nvSpPr>
            <p:spPr bwMode="auto">
              <a:xfrm>
                <a:off x="4695" y="1274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30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4007" name="Rectangle 722"/>
              <p:cNvSpPr>
                <a:spLocks noChangeArrowheads="1"/>
              </p:cNvSpPr>
              <p:nvPr/>
            </p:nvSpPr>
            <p:spPr bwMode="auto">
              <a:xfrm>
                <a:off x="5092" y="1261"/>
                <a:ext cx="65" cy="10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4008" name="Rectangle 723"/>
              <p:cNvSpPr>
                <a:spLocks noChangeArrowheads="1"/>
              </p:cNvSpPr>
              <p:nvPr/>
            </p:nvSpPr>
            <p:spPr bwMode="auto">
              <a:xfrm>
                <a:off x="5095" y="1274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36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4009" name="Rectangle 724"/>
              <p:cNvSpPr>
                <a:spLocks noChangeArrowheads="1"/>
              </p:cNvSpPr>
              <p:nvPr/>
            </p:nvSpPr>
            <p:spPr bwMode="auto">
              <a:xfrm>
                <a:off x="5389" y="1261"/>
                <a:ext cx="107" cy="10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4010" name="Rectangle 725"/>
              <p:cNvSpPr>
                <a:spLocks noChangeArrowheads="1"/>
              </p:cNvSpPr>
              <p:nvPr/>
            </p:nvSpPr>
            <p:spPr bwMode="auto">
              <a:xfrm>
                <a:off x="5389" y="1274"/>
                <a:ext cx="127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29.5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4011" name="Rectangle 726"/>
              <p:cNvSpPr>
                <a:spLocks noChangeArrowheads="1"/>
              </p:cNvSpPr>
              <p:nvPr/>
            </p:nvSpPr>
            <p:spPr bwMode="auto">
              <a:xfrm>
                <a:off x="1881" y="1388"/>
                <a:ext cx="213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4012" name="Rectangle 727"/>
              <p:cNvSpPr>
                <a:spLocks noChangeArrowheads="1"/>
              </p:cNvSpPr>
              <p:nvPr/>
            </p:nvSpPr>
            <p:spPr bwMode="auto">
              <a:xfrm>
                <a:off x="1881" y="1398"/>
                <a:ext cx="87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G4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4013" name="Rectangle 728"/>
              <p:cNvSpPr>
                <a:spLocks noChangeArrowheads="1"/>
              </p:cNvSpPr>
              <p:nvPr/>
            </p:nvSpPr>
            <p:spPr bwMode="auto">
              <a:xfrm>
                <a:off x="1955" y="1398"/>
                <a:ext cx="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4014" name="Rectangle 729"/>
              <p:cNvSpPr>
                <a:spLocks noChangeArrowheads="1"/>
              </p:cNvSpPr>
              <p:nvPr/>
            </p:nvSpPr>
            <p:spPr bwMode="auto">
              <a:xfrm>
                <a:off x="1974" y="1398"/>
                <a:ext cx="145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3119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4015" name="Rectangle 730"/>
              <p:cNvSpPr>
                <a:spLocks noChangeArrowheads="1"/>
              </p:cNvSpPr>
              <p:nvPr/>
            </p:nvSpPr>
            <p:spPr bwMode="auto">
              <a:xfrm>
                <a:off x="2196" y="1388"/>
                <a:ext cx="880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4016" name="Rectangle 731"/>
              <p:cNvSpPr>
                <a:spLocks noChangeArrowheads="1"/>
              </p:cNvSpPr>
              <p:nvPr/>
            </p:nvSpPr>
            <p:spPr bwMode="auto">
              <a:xfrm>
                <a:off x="2199" y="1398"/>
                <a:ext cx="1025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Richmond Fen along Franktown Dr 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4017" name="Rectangle 732"/>
              <p:cNvSpPr>
                <a:spLocks noChangeArrowheads="1"/>
              </p:cNvSpPr>
              <p:nvPr/>
            </p:nvSpPr>
            <p:spPr bwMode="auto">
              <a:xfrm>
                <a:off x="3308" y="1388"/>
                <a:ext cx="185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4018" name="Rectangle 733"/>
              <p:cNvSpPr>
                <a:spLocks noChangeArrowheads="1"/>
              </p:cNvSpPr>
              <p:nvPr/>
            </p:nvSpPr>
            <p:spPr bwMode="auto">
              <a:xfrm>
                <a:off x="3309" y="1398"/>
                <a:ext cx="218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430926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4019" name="Rectangle 734"/>
              <p:cNvSpPr>
                <a:spLocks noChangeArrowheads="1"/>
              </p:cNvSpPr>
              <p:nvPr/>
            </p:nvSpPr>
            <p:spPr bwMode="auto">
              <a:xfrm>
                <a:off x="3572" y="1388"/>
                <a:ext cx="213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4020" name="Rectangle 735"/>
              <p:cNvSpPr>
                <a:spLocks noChangeArrowheads="1"/>
              </p:cNvSpPr>
              <p:nvPr/>
            </p:nvSpPr>
            <p:spPr bwMode="auto">
              <a:xfrm>
                <a:off x="3574" y="1398"/>
                <a:ext cx="254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5002131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4021" name="Rectangle 736"/>
              <p:cNvSpPr>
                <a:spLocks noChangeArrowheads="1"/>
              </p:cNvSpPr>
              <p:nvPr/>
            </p:nvSpPr>
            <p:spPr bwMode="auto">
              <a:xfrm>
                <a:off x="3846" y="1388"/>
                <a:ext cx="250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4022" name="Rectangle 737"/>
              <p:cNvSpPr>
                <a:spLocks noChangeArrowheads="1"/>
              </p:cNvSpPr>
              <p:nvPr/>
            </p:nvSpPr>
            <p:spPr bwMode="auto">
              <a:xfrm>
                <a:off x="3850" y="1398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15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4023" name="Rectangle 738"/>
              <p:cNvSpPr>
                <a:spLocks noChangeArrowheads="1"/>
              </p:cNvSpPr>
              <p:nvPr/>
            </p:nvSpPr>
            <p:spPr bwMode="auto">
              <a:xfrm>
                <a:off x="3914" y="1398"/>
                <a:ext cx="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4024" name="Rectangle 739"/>
              <p:cNvSpPr>
                <a:spLocks noChangeArrowheads="1"/>
              </p:cNvSpPr>
              <p:nvPr/>
            </p:nvSpPr>
            <p:spPr bwMode="auto">
              <a:xfrm>
                <a:off x="3933" y="1398"/>
                <a:ext cx="105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Jun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4025" name="Rectangle 740"/>
              <p:cNvSpPr>
                <a:spLocks noChangeArrowheads="1"/>
              </p:cNvSpPr>
              <p:nvPr/>
            </p:nvSpPr>
            <p:spPr bwMode="auto">
              <a:xfrm>
                <a:off x="4026" y="1398"/>
                <a:ext cx="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4026" name="Rectangle 741"/>
              <p:cNvSpPr>
                <a:spLocks noChangeArrowheads="1"/>
              </p:cNvSpPr>
              <p:nvPr/>
            </p:nvSpPr>
            <p:spPr bwMode="auto">
              <a:xfrm>
                <a:off x="4044" y="1398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99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4027" name="Rectangle 742"/>
              <p:cNvSpPr>
                <a:spLocks noChangeArrowheads="1"/>
              </p:cNvSpPr>
              <p:nvPr/>
            </p:nvSpPr>
            <p:spPr bwMode="auto">
              <a:xfrm>
                <a:off x="4235" y="1388"/>
                <a:ext cx="65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4028" name="Rectangle 743"/>
              <p:cNvSpPr>
                <a:spLocks noChangeArrowheads="1"/>
              </p:cNvSpPr>
              <p:nvPr/>
            </p:nvSpPr>
            <p:spPr bwMode="auto">
              <a:xfrm>
                <a:off x="4238" y="1398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50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4029" name="Rectangle 744"/>
              <p:cNvSpPr>
                <a:spLocks noChangeArrowheads="1"/>
              </p:cNvSpPr>
              <p:nvPr/>
            </p:nvSpPr>
            <p:spPr bwMode="auto">
              <a:xfrm>
                <a:off x="4694" y="1388"/>
                <a:ext cx="60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4030" name="Rectangle 745"/>
              <p:cNvSpPr>
                <a:spLocks noChangeArrowheads="1"/>
              </p:cNvSpPr>
              <p:nvPr/>
            </p:nvSpPr>
            <p:spPr bwMode="auto">
              <a:xfrm>
                <a:off x="4695" y="1398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25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4031" name="Rectangle 746"/>
              <p:cNvSpPr>
                <a:spLocks noChangeArrowheads="1"/>
              </p:cNvSpPr>
              <p:nvPr/>
            </p:nvSpPr>
            <p:spPr bwMode="auto">
              <a:xfrm>
                <a:off x="5092" y="1388"/>
                <a:ext cx="65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4032" name="Rectangle 747"/>
              <p:cNvSpPr>
                <a:spLocks noChangeArrowheads="1"/>
              </p:cNvSpPr>
              <p:nvPr/>
            </p:nvSpPr>
            <p:spPr bwMode="auto">
              <a:xfrm>
                <a:off x="5095" y="1398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40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4033" name="Rectangle 748"/>
              <p:cNvSpPr>
                <a:spLocks noChangeArrowheads="1"/>
              </p:cNvSpPr>
              <p:nvPr/>
            </p:nvSpPr>
            <p:spPr bwMode="auto">
              <a:xfrm>
                <a:off x="5389" y="1388"/>
                <a:ext cx="107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4034" name="Rectangle 749"/>
              <p:cNvSpPr>
                <a:spLocks noChangeArrowheads="1"/>
              </p:cNvSpPr>
              <p:nvPr/>
            </p:nvSpPr>
            <p:spPr bwMode="auto">
              <a:xfrm>
                <a:off x="5389" y="1398"/>
                <a:ext cx="127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33.5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4035" name="Rectangle 750"/>
              <p:cNvSpPr>
                <a:spLocks noChangeArrowheads="1"/>
              </p:cNvSpPr>
              <p:nvPr/>
            </p:nvSpPr>
            <p:spPr bwMode="auto">
              <a:xfrm>
                <a:off x="1881" y="1514"/>
                <a:ext cx="213" cy="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4036" name="Rectangle 751"/>
              <p:cNvSpPr>
                <a:spLocks noChangeArrowheads="1"/>
              </p:cNvSpPr>
              <p:nvPr/>
            </p:nvSpPr>
            <p:spPr bwMode="auto">
              <a:xfrm>
                <a:off x="1881" y="1524"/>
                <a:ext cx="87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1" i="0" u="none" strike="noStrike" cap="none" normalizeH="0" baseline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Arial" pitchFamily="34" charset="0"/>
                    <a:cs typeface="Arial" pitchFamily="34" charset="0"/>
                  </a:rPr>
                  <a:t>G4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4037" name="Rectangle 752"/>
              <p:cNvSpPr>
                <a:spLocks noChangeArrowheads="1"/>
              </p:cNvSpPr>
              <p:nvPr/>
            </p:nvSpPr>
            <p:spPr bwMode="auto">
              <a:xfrm>
                <a:off x="1955" y="1524"/>
                <a:ext cx="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1" i="0" u="none" strike="noStrike" cap="none" normalizeH="0" baseline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4038" name="Rectangle 753"/>
              <p:cNvSpPr>
                <a:spLocks noChangeArrowheads="1"/>
              </p:cNvSpPr>
              <p:nvPr/>
            </p:nvSpPr>
            <p:spPr bwMode="auto">
              <a:xfrm>
                <a:off x="1974" y="1524"/>
                <a:ext cx="145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1" i="0" u="none" strike="noStrike" cap="none" normalizeH="0" baseline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Arial" pitchFamily="34" charset="0"/>
                    <a:cs typeface="Arial" pitchFamily="34" charset="0"/>
                  </a:rPr>
                  <a:t>2722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4039" name="Rectangle 754"/>
              <p:cNvSpPr>
                <a:spLocks noChangeArrowheads="1"/>
              </p:cNvSpPr>
              <p:nvPr/>
            </p:nvSpPr>
            <p:spPr bwMode="auto">
              <a:xfrm>
                <a:off x="2196" y="1514"/>
                <a:ext cx="727" cy="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4040" name="Rectangle 755"/>
              <p:cNvSpPr>
                <a:spLocks noChangeArrowheads="1"/>
              </p:cNvSpPr>
              <p:nvPr/>
            </p:nvSpPr>
            <p:spPr bwMode="auto">
              <a:xfrm>
                <a:off x="2199" y="1524"/>
                <a:ext cx="848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Richmond Conservation Area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4041" name="Rectangle 756"/>
              <p:cNvSpPr>
                <a:spLocks noChangeArrowheads="1"/>
              </p:cNvSpPr>
              <p:nvPr/>
            </p:nvSpPr>
            <p:spPr bwMode="auto">
              <a:xfrm>
                <a:off x="3308" y="1514"/>
                <a:ext cx="185" cy="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4042" name="Rectangle 757"/>
              <p:cNvSpPr>
                <a:spLocks noChangeArrowheads="1"/>
              </p:cNvSpPr>
              <p:nvPr/>
            </p:nvSpPr>
            <p:spPr bwMode="auto">
              <a:xfrm>
                <a:off x="3309" y="1524"/>
                <a:ext cx="218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434903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4043" name="Rectangle 758"/>
              <p:cNvSpPr>
                <a:spLocks noChangeArrowheads="1"/>
              </p:cNvSpPr>
              <p:nvPr/>
            </p:nvSpPr>
            <p:spPr bwMode="auto">
              <a:xfrm>
                <a:off x="3572" y="1514"/>
                <a:ext cx="213" cy="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4044" name="Rectangle 759"/>
              <p:cNvSpPr>
                <a:spLocks noChangeArrowheads="1"/>
              </p:cNvSpPr>
              <p:nvPr/>
            </p:nvSpPr>
            <p:spPr bwMode="auto">
              <a:xfrm>
                <a:off x="3574" y="1524"/>
                <a:ext cx="254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5004679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4045" name="Rectangle 760"/>
              <p:cNvSpPr>
                <a:spLocks noChangeArrowheads="1"/>
              </p:cNvSpPr>
              <p:nvPr/>
            </p:nvSpPr>
            <p:spPr bwMode="auto">
              <a:xfrm>
                <a:off x="3846" y="1514"/>
                <a:ext cx="250" cy="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4046" name="Rectangle 761"/>
              <p:cNvSpPr>
                <a:spLocks noChangeArrowheads="1"/>
              </p:cNvSpPr>
              <p:nvPr/>
            </p:nvSpPr>
            <p:spPr bwMode="auto">
              <a:xfrm>
                <a:off x="3850" y="1524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15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4047" name="Rectangle 762"/>
              <p:cNvSpPr>
                <a:spLocks noChangeArrowheads="1"/>
              </p:cNvSpPr>
              <p:nvPr/>
            </p:nvSpPr>
            <p:spPr bwMode="auto">
              <a:xfrm>
                <a:off x="3914" y="1524"/>
                <a:ext cx="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4048" name="Rectangle 763"/>
              <p:cNvSpPr>
                <a:spLocks noChangeArrowheads="1"/>
              </p:cNvSpPr>
              <p:nvPr/>
            </p:nvSpPr>
            <p:spPr bwMode="auto">
              <a:xfrm>
                <a:off x="3933" y="1524"/>
                <a:ext cx="105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Jun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4049" name="Rectangle 764"/>
              <p:cNvSpPr>
                <a:spLocks noChangeArrowheads="1"/>
              </p:cNvSpPr>
              <p:nvPr/>
            </p:nvSpPr>
            <p:spPr bwMode="auto">
              <a:xfrm>
                <a:off x="4026" y="1524"/>
                <a:ext cx="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4050" name="Rectangle 765"/>
              <p:cNvSpPr>
                <a:spLocks noChangeArrowheads="1"/>
              </p:cNvSpPr>
              <p:nvPr/>
            </p:nvSpPr>
            <p:spPr bwMode="auto">
              <a:xfrm>
                <a:off x="4044" y="1524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99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4051" name="Rectangle 766"/>
              <p:cNvSpPr>
                <a:spLocks noChangeArrowheads="1"/>
              </p:cNvSpPr>
              <p:nvPr/>
            </p:nvSpPr>
            <p:spPr bwMode="auto">
              <a:xfrm>
                <a:off x="4235" y="1514"/>
                <a:ext cx="65" cy="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4052" name="Rectangle 767"/>
              <p:cNvSpPr>
                <a:spLocks noChangeArrowheads="1"/>
              </p:cNvSpPr>
              <p:nvPr/>
            </p:nvSpPr>
            <p:spPr bwMode="auto">
              <a:xfrm>
                <a:off x="4238" y="1524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50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4053" name="Rectangle 768"/>
              <p:cNvSpPr>
                <a:spLocks noChangeArrowheads="1"/>
              </p:cNvSpPr>
              <p:nvPr/>
            </p:nvSpPr>
            <p:spPr bwMode="auto">
              <a:xfrm>
                <a:off x="4694" y="1514"/>
                <a:ext cx="60" cy="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4054" name="Rectangle 769"/>
              <p:cNvSpPr>
                <a:spLocks noChangeArrowheads="1"/>
              </p:cNvSpPr>
              <p:nvPr/>
            </p:nvSpPr>
            <p:spPr bwMode="auto">
              <a:xfrm>
                <a:off x="4695" y="1524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32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4055" name="Rectangle 770"/>
              <p:cNvSpPr>
                <a:spLocks noChangeArrowheads="1"/>
              </p:cNvSpPr>
              <p:nvPr/>
            </p:nvSpPr>
            <p:spPr bwMode="auto">
              <a:xfrm>
                <a:off x="5092" y="1514"/>
                <a:ext cx="112" cy="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4056" name="Rectangle 771"/>
              <p:cNvSpPr>
                <a:spLocks noChangeArrowheads="1"/>
              </p:cNvSpPr>
              <p:nvPr/>
            </p:nvSpPr>
            <p:spPr bwMode="auto">
              <a:xfrm>
                <a:off x="5095" y="1524"/>
                <a:ext cx="127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91.7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4057" name="Rectangle 772"/>
              <p:cNvSpPr>
                <a:spLocks noChangeArrowheads="1"/>
              </p:cNvSpPr>
              <p:nvPr/>
            </p:nvSpPr>
            <p:spPr bwMode="auto">
              <a:xfrm>
                <a:off x="5389" y="1514"/>
                <a:ext cx="107" cy="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4058" name="Rectangle 773"/>
              <p:cNvSpPr>
                <a:spLocks noChangeArrowheads="1"/>
              </p:cNvSpPr>
              <p:nvPr/>
            </p:nvSpPr>
            <p:spPr bwMode="auto">
              <a:xfrm>
                <a:off x="5389" y="1524"/>
                <a:ext cx="127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85.2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4059" name="Rectangle 774"/>
              <p:cNvSpPr>
                <a:spLocks noChangeArrowheads="1"/>
              </p:cNvSpPr>
              <p:nvPr/>
            </p:nvSpPr>
            <p:spPr bwMode="auto">
              <a:xfrm>
                <a:off x="1881" y="1641"/>
                <a:ext cx="213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4060" name="Rectangle 775"/>
              <p:cNvSpPr>
                <a:spLocks noChangeArrowheads="1"/>
              </p:cNvSpPr>
              <p:nvPr/>
            </p:nvSpPr>
            <p:spPr bwMode="auto">
              <a:xfrm>
                <a:off x="1881" y="1648"/>
                <a:ext cx="87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1" i="0" u="none" strike="noStrike" cap="none" normalizeH="0" baseline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Arial" pitchFamily="34" charset="0"/>
                    <a:cs typeface="Arial" pitchFamily="34" charset="0"/>
                  </a:rPr>
                  <a:t>G4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4061" name="Rectangle 776"/>
              <p:cNvSpPr>
                <a:spLocks noChangeArrowheads="1"/>
              </p:cNvSpPr>
              <p:nvPr/>
            </p:nvSpPr>
            <p:spPr bwMode="auto">
              <a:xfrm>
                <a:off x="1955" y="1648"/>
                <a:ext cx="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1" i="0" u="none" strike="noStrike" cap="none" normalizeH="0" baseline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4062" name="Rectangle 777"/>
              <p:cNvSpPr>
                <a:spLocks noChangeArrowheads="1"/>
              </p:cNvSpPr>
              <p:nvPr/>
            </p:nvSpPr>
            <p:spPr bwMode="auto">
              <a:xfrm>
                <a:off x="1974" y="1648"/>
                <a:ext cx="145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1" i="0" u="none" strike="noStrike" cap="none" normalizeH="0" baseline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Arial" pitchFamily="34" charset="0"/>
                    <a:cs typeface="Arial" pitchFamily="34" charset="0"/>
                  </a:rPr>
                  <a:t>2526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4063" name="Rectangle 778"/>
              <p:cNvSpPr>
                <a:spLocks noChangeArrowheads="1"/>
              </p:cNvSpPr>
              <p:nvPr/>
            </p:nvSpPr>
            <p:spPr bwMode="auto">
              <a:xfrm>
                <a:off x="2196" y="1641"/>
                <a:ext cx="737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4064" name="Rectangle 779"/>
              <p:cNvSpPr>
                <a:spLocks noChangeArrowheads="1"/>
              </p:cNvSpPr>
              <p:nvPr/>
            </p:nvSpPr>
            <p:spPr bwMode="auto">
              <a:xfrm>
                <a:off x="2199" y="1648"/>
                <a:ext cx="858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Jock River at Richmond Road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4065" name="Rectangle 780"/>
              <p:cNvSpPr>
                <a:spLocks noChangeArrowheads="1"/>
              </p:cNvSpPr>
              <p:nvPr/>
            </p:nvSpPr>
            <p:spPr bwMode="auto">
              <a:xfrm>
                <a:off x="3308" y="1641"/>
                <a:ext cx="185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4066" name="Rectangle 781"/>
              <p:cNvSpPr>
                <a:spLocks noChangeArrowheads="1"/>
              </p:cNvSpPr>
              <p:nvPr/>
            </p:nvSpPr>
            <p:spPr bwMode="auto">
              <a:xfrm>
                <a:off x="3309" y="1648"/>
                <a:ext cx="218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436557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4067" name="Rectangle 782"/>
              <p:cNvSpPr>
                <a:spLocks noChangeArrowheads="1"/>
              </p:cNvSpPr>
              <p:nvPr/>
            </p:nvSpPr>
            <p:spPr bwMode="auto">
              <a:xfrm>
                <a:off x="3572" y="1641"/>
                <a:ext cx="213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4068" name="Rectangle 783"/>
              <p:cNvSpPr>
                <a:spLocks noChangeArrowheads="1"/>
              </p:cNvSpPr>
              <p:nvPr/>
            </p:nvSpPr>
            <p:spPr bwMode="auto">
              <a:xfrm>
                <a:off x="3574" y="1648"/>
                <a:ext cx="254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5009028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33590" name="Group 985"/>
            <p:cNvGrpSpPr>
              <a:grpSpLocks/>
            </p:cNvGrpSpPr>
            <p:nvPr/>
          </p:nvGrpSpPr>
          <p:grpSpPr bwMode="auto">
            <a:xfrm>
              <a:off x="1881" y="1641"/>
              <a:ext cx="3635" cy="1096"/>
              <a:chOff x="1881" y="1641"/>
              <a:chExt cx="3635" cy="1096"/>
            </a:xfrm>
          </p:grpSpPr>
          <p:sp>
            <p:nvSpPr>
              <p:cNvPr id="133749" name="Rectangle 785"/>
              <p:cNvSpPr>
                <a:spLocks noChangeArrowheads="1"/>
              </p:cNvSpPr>
              <p:nvPr/>
            </p:nvSpPr>
            <p:spPr bwMode="auto">
              <a:xfrm>
                <a:off x="3846" y="1641"/>
                <a:ext cx="222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750" name="Rectangle 786"/>
              <p:cNvSpPr>
                <a:spLocks noChangeArrowheads="1"/>
              </p:cNvSpPr>
              <p:nvPr/>
            </p:nvSpPr>
            <p:spPr bwMode="auto">
              <a:xfrm>
                <a:off x="3850" y="1648"/>
                <a:ext cx="36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8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751" name="Rectangle 787"/>
              <p:cNvSpPr>
                <a:spLocks noChangeArrowheads="1"/>
              </p:cNvSpPr>
              <p:nvPr/>
            </p:nvSpPr>
            <p:spPr bwMode="auto">
              <a:xfrm>
                <a:off x="3882" y="1648"/>
                <a:ext cx="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752" name="Rectangle 788"/>
              <p:cNvSpPr>
                <a:spLocks noChangeArrowheads="1"/>
              </p:cNvSpPr>
              <p:nvPr/>
            </p:nvSpPr>
            <p:spPr bwMode="auto">
              <a:xfrm>
                <a:off x="3900" y="1648"/>
                <a:ext cx="105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Jun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753" name="Rectangle 789"/>
              <p:cNvSpPr>
                <a:spLocks noChangeArrowheads="1"/>
              </p:cNvSpPr>
              <p:nvPr/>
            </p:nvSpPr>
            <p:spPr bwMode="auto">
              <a:xfrm>
                <a:off x="3993" y="1648"/>
                <a:ext cx="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754" name="Rectangle 790"/>
              <p:cNvSpPr>
                <a:spLocks noChangeArrowheads="1"/>
              </p:cNvSpPr>
              <p:nvPr/>
            </p:nvSpPr>
            <p:spPr bwMode="auto">
              <a:xfrm>
                <a:off x="4012" y="1648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99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755" name="Rectangle 791"/>
              <p:cNvSpPr>
                <a:spLocks noChangeArrowheads="1"/>
              </p:cNvSpPr>
              <p:nvPr/>
            </p:nvSpPr>
            <p:spPr bwMode="auto">
              <a:xfrm>
                <a:off x="4235" y="1641"/>
                <a:ext cx="65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756" name="Rectangle 792"/>
              <p:cNvSpPr>
                <a:spLocks noChangeArrowheads="1"/>
              </p:cNvSpPr>
              <p:nvPr/>
            </p:nvSpPr>
            <p:spPr bwMode="auto">
              <a:xfrm>
                <a:off x="4238" y="1648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50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757" name="Rectangle 793"/>
              <p:cNvSpPr>
                <a:spLocks noChangeArrowheads="1"/>
              </p:cNvSpPr>
              <p:nvPr/>
            </p:nvSpPr>
            <p:spPr bwMode="auto">
              <a:xfrm>
                <a:off x="4694" y="1641"/>
                <a:ext cx="60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758" name="Rectangle 794"/>
              <p:cNvSpPr>
                <a:spLocks noChangeArrowheads="1"/>
              </p:cNvSpPr>
              <p:nvPr/>
            </p:nvSpPr>
            <p:spPr bwMode="auto">
              <a:xfrm>
                <a:off x="4695" y="1648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40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759" name="Rectangle 795"/>
              <p:cNvSpPr>
                <a:spLocks noChangeArrowheads="1"/>
              </p:cNvSpPr>
              <p:nvPr/>
            </p:nvSpPr>
            <p:spPr bwMode="auto">
              <a:xfrm>
                <a:off x="5092" y="1641"/>
                <a:ext cx="65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144" name="Rectangle 796"/>
              <p:cNvSpPr>
                <a:spLocks noChangeArrowheads="1"/>
              </p:cNvSpPr>
              <p:nvPr/>
            </p:nvSpPr>
            <p:spPr bwMode="auto">
              <a:xfrm>
                <a:off x="5095" y="1648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60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45" name="Rectangle 797"/>
              <p:cNvSpPr>
                <a:spLocks noChangeArrowheads="1"/>
              </p:cNvSpPr>
              <p:nvPr/>
            </p:nvSpPr>
            <p:spPr bwMode="auto">
              <a:xfrm>
                <a:off x="5389" y="1641"/>
                <a:ext cx="107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146" name="Rectangle 798"/>
              <p:cNvSpPr>
                <a:spLocks noChangeArrowheads="1"/>
              </p:cNvSpPr>
              <p:nvPr/>
            </p:nvSpPr>
            <p:spPr bwMode="auto">
              <a:xfrm>
                <a:off x="5389" y="1648"/>
                <a:ext cx="127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53.5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47" name="Rectangle 799"/>
              <p:cNvSpPr>
                <a:spLocks noChangeArrowheads="1"/>
              </p:cNvSpPr>
              <p:nvPr/>
            </p:nvSpPr>
            <p:spPr bwMode="auto">
              <a:xfrm>
                <a:off x="1881" y="1767"/>
                <a:ext cx="213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148" name="Rectangle 800"/>
              <p:cNvSpPr>
                <a:spLocks noChangeArrowheads="1"/>
              </p:cNvSpPr>
              <p:nvPr/>
            </p:nvSpPr>
            <p:spPr bwMode="auto">
              <a:xfrm>
                <a:off x="1881" y="1774"/>
                <a:ext cx="87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G4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49" name="Rectangle 801"/>
              <p:cNvSpPr>
                <a:spLocks noChangeArrowheads="1"/>
              </p:cNvSpPr>
              <p:nvPr/>
            </p:nvSpPr>
            <p:spPr bwMode="auto">
              <a:xfrm>
                <a:off x="1955" y="1774"/>
                <a:ext cx="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50" name="Rectangle 802"/>
              <p:cNvSpPr>
                <a:spLocks noChangeArrowheads="1"/>
              </p:cNvSpPr>
              <p:nvPr/>
            </p:nvSpPr>
            <p:spPr bwMode="auto">
              <a:xfrm>
                <a:off x="1974" y="1774"/>
                <a:ext cx="145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3514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51" name="Rectangle 803"/>
              <p:cNvSpPr>
                <a:spLocks noChangeArrowheads="1"/>
              </p:cNvSpPr>
              <p:nvPr/>
            </p:nvSpPr>
            <p:spPr bwMode="auto">
              <a:xfrm>
                <a:off x="2196" y="1767"/>
                <a:ext cx="306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152" name="Rectangle 804"/>
              <p:cNvSpPr>
                <a:spLocks noChangeArrowheads="1"/>
              </p:cNvSpPr>
              <p:nvPr/>
            </p:nvSpPr>
            <p:spPr bwMode="auto">
              <a:xfrm>
                <a:off x="2199" y="1774"/>
                <a:ext cx="35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Kings Creek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53" name="Rectangle 805"/>
              <p:cNvSpPr>
                <a:spLocks noChangeArrowheads="1"/>
              </p:cNvSpPr>
              <p:nvPr/>
            </p:nvSpPr>
            <p:spPr bwMode="auto">
              <a:xfrm>
                <a:off x="3308" y="1767"/>
                <a:ext cx="185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154" name="Rectangle 806"/>
              <p:cNvSpPr>
                <a:spLocks noChangeArrowheads="1"/>
              </p:cNvSpPr>
              <p:nvPr/>
            </p:nvSpPr>
            <p:spPr bwMode="auto">
              <a:xfrm>
                <a:off x="3309" y="1774"/>
                <a:ext cx="218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426434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55" name="Rectangle 807"/>
              <p:cNvSpPr>
                <a:spLocks noChangeArrowheads="1"/>
              </p:cNvSpPr>
              <p:nvPr/>
            </p:nvSpPr>
            <p:spPr bwMode="auto">
              <a:xfrm>
                <a:off x="3572" y="1767"/>
                <a:ext cx="213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156" name="Rectangle 808"/>
              <p:cNvSpPr>
                <a:spLocks noChangeArrowheads="1"/>
              </p:cNvSpPr>
              <p:nvPr/>
            </p:nvSpPr>
            <p:spPr bwMode="auto">
              <a:xfrm>
                <a:off x="3574" y="1774"/>
                <a:ext cx="254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4996525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57" name="Rectangle 809"/>
              <p:cNvSpPr>
                <a:spLocks noChangeArrowheads="1"/>
              </p:cNvSpPr>
              <p:nvPr/>
            </p:nvSpPr>
            <p:spPr bwMode="auto">
              <a:xfrm>
                <a:off x="3846" y="1767"/>
                <a:ext cx="250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158" name="Rectangle 810"/>
              <p:cNvSpPr>
                <a:spLocks noChangeArrowheads="1"/>
              </p:cNvSpPr>
              <p:nvPr/>
            </p:nvSpPr>
            <p:spPr bwMode="auto">
              <a:xfrm>
                <a:off x="3850" y="1774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15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59" name="Rectangle 811"/>
              <p:cNvSpPr>
                <a:spLocks noChangeArrowheads="1"/>
              </p:cNvSpPr>
              <p:nvPr/>
            </p:nvSpPr>
            <p:spPr bwMode="auto">
              <a:xfrm>
                <a:off x="3914" y="1774"/>
                <a:ext cx="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60" name="Rectangle 812"/>
              <p:cNvSpPr>
                <a:spLocks noChangeArrowheads="1"/>
              </p:cNvSpPr>
              <p:nvPr/>
            </p:nvSpPr>
            <p:spPr bwMode="auto">
              <a:xfrm>
                <a:off x="3933" y="1774"/>
                <a:ext cx="105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Jun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61" name="Rectangle 813"/>
              <p:cNvSpPr>
                <a:spLocks noChangeArrowheads="1"/>
              </p:cNvSpPr>
              <p:nvPr/>
            </p:nvSpPr>
            <p:spPr bwMode="auto">
              <a:xfrm>
                <a:off x="4026" y="1774"/>
                <a:ext cx="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62" name="Rectangle 814"/>
              <p:cNvSpPr>
                <a:spLocks noChangeArrowheads="1"/>
              </p:cNvSpPr>
              <p:nvPr/>
            </p:nvSpPr>
            <p:spPr bwMode="auto">
              <a:xfrm>
                <a:off x="4044" y="1774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99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79" name="Rectangle 815"/>
              <p:cNvSpPr>
                <a:spLocks noChangeArrowheads="1"/>
              </p:cNvSpPr>
              <p:nvPr/>
            </p:nvSpPr>
            <p:spPr bwMode="auto">
              <a:xfrm>
                <a:off x="4235" y="1767"/>
                <a:ext cx="65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180" name="Rectangle 816"/>
              <p:cNvSpPr>
                <a:spLocks noChangeArrowheads="1"/>
              </p:cNvSpPr>
              <p:nvPr/>
            </p:nvSpPr>
            <p:spPr bwMode="auto">
              <a:xfrm>
                <a:off x="4238" y="1774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50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81" name="Rectangle 817"/>
              <p:cNvSpPr>
                <a:spLocks noChangeArrowheads="1"/>
              </p:cNvSpPr>
              <p:nvPr/>
            </p:nvSpPr>
            <p:spPr bwMode="auto">
              <a:xfrm>
                <a:off x="4694" y="1767"/>
                <a:ext cx="60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182" name="Rectangle 818"/>
              <p:cNvSpPr>
                <a:spLocks noChangeArrowheads="1"/>
              </p:cNvSpPr>
              <p:nvPr/>
            </p:nvSpPr>
            <p:spPr bwMode="auto">
              <a:xfrm>
                <a:off x="4695" y="1774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15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83" name="Rectangle 819"/>
              <p:cNvSpPr>
                <a:spLocks noChangeArrowheads="1"/>
              </p:cNvSpPr>
              <p:nvPr/>
            </p:nvSpPr>
            <p:spPr bwMode="auto">
              <a:xfrm>
                <a:off x="5092" y="1767"/>
                <a:ext cx="65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184" name="Rectangle 820"/>
              <p:cNvSpPr>
                <a:spLocks noChangeArrowheads="1"/>
              </p:cNvSpPr>
              <p:nvPr/>
            </p:nvSpPr>
            <p:spPr bwMode="auto">
              <a:xfrm>
                <a:off x="5095" y="1774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30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85" name="Rectangle 821"/>
              <p:cNvSpPr>
                <a:spLocks noChangeArrowheads="1"/>
              </p:cNvSpPr>
              <p:nvPr/>
            </p:nvSpPr>
            <p:spPr bwMode="auto">
              <a:xfrm>
                <a:off x="5389" y="1767"/>
                <a:ext cx="107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186" name="Rectangle 822"/>
              <p:cNvSpPr>
                <a:spLocks noChangeArrowheads="1"/>
              </p:cNvSpPr>
              <p:nvPr/>
            </p:nvSpPr>
            <p:spPr bwMode="auto">
              <a:xfrm>
                <a:off x="5389" y="1774"/>
                <a:ext cx="127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23.5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87" name="Rectangle 823"/>
              <p:cNvSpPr>
                <a:spLocks noChangeArrowheads="1"/>
              </p:cNvSpPr>
              <p:nvPr/>
            </p:nvSpPr>
            <p:spPr bwMode="auto">
              <a:xfrm>
                <a:off x="1881" y="1887"/>
                <a:ext cx="213" cy="10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188" name="Rectangle 824"/>
              <p:cNvSpPr>
                <a:spLocks noChangeArrowheads="1"/>
              </p:cNvSpPr>
              <p:nvPr/>
            </p:nvSpPr>
            <p:spPr bwMode="auto">
              <a:xfrm>
                <a:off x="1881" y="1898"/>
                <a:ext cx="87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1" i="0" u="none" strike="noStrike" cap="none" normalizeH="0" baseline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Arial" pitchFamily="34" charset="0"/>
                    <a:cs typeface="Arial" pitchFamily="34" charset="0"/>
                  </a:rPr>
                  <a:t>G4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89" name="Rectangle 825"/>
              <p:cNvSpPr>
                <a:spLocks noChangeArrowheads="1"/>
              </p:cNvSpPr>
              <p:nvPr/>
            </p:nvSpPr>
            <p:spPr bwMode="auto">
              <a:xfrm>
                <a:off x="1955" y="1898"/>
                <a:ext cx="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1" i="0" u="none" strike="noStrike" cap="none" normalizeH="0" baseline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90" name="Rectangle 826"/>
              <p:cNvSpPr>
                <a:spLocks noChangeArrowheads="1"/>
              </p:cNvSpPr>
              <p:nvPr/>
            </p:nvSpPr>
            <p:spPr bwMode="auto">
              <a:xfrm>
                <a:off x="1974" y="1898"/>
                <a:ext cx="145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1" i="0" u="none" strike="noStrike" cap="none" normalizeH="0" baseline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Arial" pitchFamily="34" charset="0"/>
                    <a:cs typeface="Arial" pitchFamily="34" charset="0"/>
                  </a:rPr>
                  <a:t>1306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91" name="Rectangle 827"/>
              <p:cNvSpPr>
                <a:spLocks noChangeArrowheads="1"/>
              </p:cNvSpPr>
              <p:nvPr/>
            </p:nvSpPr>
            <p:spPr bwMode="auto">
              <a:xfrm>
                <a:off x="2196" y="1887"/>
                <a:ext cx="421" cy="10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192" name="Rectangle 828"/>
              <p:cNvSpPr>
                <a:spLocks noChangeArrowheads="1"/>
              </p:cNvSpPr>
              <p:nvPr/>
            </p:nvSpPr>
            <p:spPr bwMode="auto">
              <a:xfrm>
                <a:off x="2199" y="1898"/>
                <a:ext cx="490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Kemptville Creek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93" name="Rectangle 829"/>
              <p:cNvSpPr>
                <a:spLocks noChangeArrowheads="1"/>
              </p:cNvSpPr>
              <p:nvPr/>
            </p:nvSpPr>
            <p:spPr bwMode="auto">
              <a:xfrm>
                <a:off x="3308" y="1887"/>
                <a:ext cx="185" cy="10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194" name="Rectangle 830"/>
              <p:cNvSpPr>
                <a:spLocks noChangeArrowheads="1"/>
              </p:cNvSpPr>
              <p:nvPr/>
            </p:nvSpPr>
            <p:spPr bwMode="auto">
              <a:xfrm>
                <a:off x="3309" y="1898"/>
                <a:ext cx="218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448603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95" name="Rectangle 831"/>
              <p:cNvSpPr>
                <a:spLocks noChangeArrowheads="1"/>
              </p:cNvSpPr>
              <p:nvPr/>
            </p:nvSpPr>
            <p:spPr bwMode="auto">
              <a:xfrm>
                <a:off x="3572" y="1887"/>
                <a:ext cx="213" cy="10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196" name="Rectangle 832"/>
              <p:cNvSpPr>
                <a:spLocks noChangeArrowheads="1"/>
              </p:cNvSpPr>
              <p:nvPr/>
            </p:nvSpPr>
            <p:spPr bwMode="auto">
              <a:xfrm>
                <a:off x="3574" y="1898"/>
                <a:ext cx="254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4988371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97" name="Rectangle 833"/>
              <p:cNvSpPr>
                <a:spLocks noChangeArrowheads="1"/>
              </p:cNvSpPr>
              <p:nvPr/>
            </p:nvSpPr>
            <p:spPr bwMode="auto">
              <a:xfrm>
                <a:off x="3846" y="1887"/>
                <a:ext cx="250" cy="10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198" name="Rectangle 834"/>
              <p:cNvSpPr>
                <a:spLocks noChangeArrowheads="1"/>
              </p:cNvSpPr>
              <p:nvPr/>
            </p:nvSpPr>
            <p:spPr bwMode="auto">
              <a:xfrm>
                <a:off x="3850" y="1898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10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99" name="Rectangle 835"/>
              <p:cNvSpPr>
                <a:spLocks noChangeArrowheads="1"/>
              </p:cNvSpPr>
              <p:nvPr/>
            </p:nvSpPr>
            <p:spPr bwMode="auto">
              <a:xfrm>
                <a:off x="3914" y="1898"/>
                <a:ext cx="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00" name="Rectangle 836"/>
              <p:cNvSpPr>
                <a:spLocks noChangeArrowheads="1"/>
              </p:cNvSpPr>
              <p:nvPr/>
            </p:nvSpPr>
            <p:spPr bwMode="auto">
              <a:xfrm>
                <a:off x="3933" y="1898"/>
                <a:ext cx="105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Jun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01" name="Rectangle 837"/>
              <p:cNvSpPr>
                <a:spLocks noChangeArrowheads="1"/>
              </p:cNvSpPr>
              <p:nvPr/>
            </p:nvSpPr>
            <p:spPr bwMode="auto">
              <a:xfrm>
                <a:off x="4026" y="1898"/>
                <a:ext cx="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02" name="Rectangle 838"/>
              <p:cNvSpPr>
                <a:spLocks noChangeArrowheads="1"/>
              </p:cNvSpPr>
              <p:nvPr/>
            </p:nvSpPr>
            <p:spPr bwMode="auto">
              <a:xfrm>
                <a:off x="4044" y="1898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99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03" name="Rectangle 839"/>
              <p:cNvSpPr>
                <a:spLocks noChangeArrowheads="1"/>
              </p:cNvSpPr>
              <p:nvPr/>
            </p:nvSpPr>
            <p:spPr bwMode="auto">
              <a:xfrm>
                <a:off x="4235" y="1887"/>
                <a:ext cx="65" cy="10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204" name="Rectangle 840"/>
              <p:cNvSpPr>
                <a:spLocks noChangeArrowheads="1"/>
              </p:cNvSpPr>
              <p:nvPr/>
            </p:nvSpPr>
            <p:spPr bwMode="auto">
              <a:xfrm>
                <a:off x="4238" y="1898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50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05" name="Rectangle 841"/>
              <p:cNvSpPr>
                <a:spLocks noChangeArrowheads="1"/>
              </p:cNvSpPr>
              <p:nvPr/>
            </p:nvSpPr>
            <p:spPr bwMode="auto">
              <a:xfrm>
                <a:off x="4694" y="1887"/>
                <a:ext cx="60" cy="10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206" name="Rectangle 842"/>
              <p:cNvSpPr>
                <a:spLocks noChangeArrowheads="1"/>
              </p:cNvSpPr>
              <p:nvPr/>
            </p:nvSpPr>
            <p:spPr bwMode="auto">
              <a:xfrm>
                <a:off x="4695" y="1898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27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07" name="Rectangle 843"/>
              <p:cNvSpPr>
                <a:spLocks noChangeArrowheads="1"/>
              </p:cNvSpPr>
              <p:nvPr/>
            </p:nvSpPr>
            <p:spPr bwMode="auto">
              <a:xfrm>
                <a:off x="5092" y="1887"/>
                <a:ext cx="65" cy="10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760" name="Rectangle 844"/>
              <p:cNvSpPr>
                <a:spLocks noChangeArrowheads="1"/>
              </p:cNvSpPr>
              <p:nvPr/>
            </p:nvSpPr>
            <p:spPr bwMode="auto">
              <a:xfrm>
                <a:off x="5095" y="1898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73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761" name="Rectangle 845"/>
              <p:cNvSpPr>
                <a:spLocks noChangeArrowheads="1"/>
              </p:cNvSpPr>
              <p:nvPr/>
            </p:nvSpPr>
            <p:spPr bwMode="auto">
              <a:xfrm>
                <a:off x="5389" y="1887"/>
                <a:ext cx="107" cy="10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762" name="Rectangle 846"/>
              <p:cNvSpPr>
                <a:spLocks noChangeArrowheads="1"/>
              </p:cNvSpPr>
              <p:nvPr/>
            </p:nvSpPr>
            <p:spPr bwMode="auto">
              <a:xfrm>
                <a:off x="5389" y="1898"/>
                <a:ext cx="127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66.5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763" name="Rectangle 847"/>
              <p:cNvSpPr>
                <a:spLocks noChangeArrowheads="1"/>
              </p:cNvSpPr>
              <p:nvPr/>
            </p:nvSpPr>
            <p:spPr bwMode="auto">
              <a:xfrm>
                <a:off x="1881" y="2013"/>
                <a:ext cx="213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764" name="Rectangle 848"/>
              <p:cNvSpPr>
                <a:spLocks noChangeArrowheads="1"/>
              </p:cNvSpPr>
              <p:nvPr/>
            </p:nvSpPr>
            <p:spPr bwMode="auto">
              <a:xfrm>
                <a:off x="1881" y="2022"/>
                <a:ext cx="87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1" i="0" u="none" strike="noStrike" cap="none" normalizeH="0" baseline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Arial" pitchFamily="34" charset="0"/>
                    <a:cs typeface="Arial" pitchFamily="34" charset="0"/>
                  </a:rPr>
                  <a:t>G4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765" name="Rectangle 849"/>
              <p:cNvSpPr>
                <a:spLocks noChangeArrowheads="1"/>
              </p:cNvSpPr>
              <p:nvPr/>
            </p:nvSpPr>
            <p:spPr bwMode="auto">
              <a:xfrm>
                <a:off x="1955" y="2022"/>
                <a:ext cx="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1" i="0" u="none" strike="noStrike" cap="none" normalizeH="0" baseline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766" name="Rectangle 850"/>
              <p:cNvSpPr>
                <a:spLocks noChangeArrowheads="1"/>
              </p:cNvSpPr>
              <p:nvPr/>
            </p:nvSpPr>
            <p:spPr bwMode="auto">
              <a:xfrm>
                <a:off x="1974" y="2022"/>
                <a:ext cx="145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1" i="0" u="none" strike="noStrike" cap="none" normalizeH="0" baseline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Arial" pitchFamily="34" charset="0"/>
                    <a:cs typeface="Arial" pitchFamily="34" charset="0"/>
                  </a:rPr>
                  <a:t>1605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767" name="Rectangle 851"/>
              <p:cNvSpPr>
                <a:spLocks noChangeArrowheads="1"/>
              </p:cNvSpPr>
              <p:nvPr/>
            </p:nvSpPr>
            <p:spPr bwMode="auto">
              <a:xfrm>
                <a:off x="2196" y="2013"/>
                <a:ext cx="537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768" name="Rectangle 852"/>
              <p:cNvSpPr>
                <a:spLocks noChangeArrowheads="1"/>
              </p:cNvSpPr>
              <p:nvPr/>
            </p:nvSpPr>
            <p:spPr bwMode="auto">
              <a:xfrm>
                <a:off x="2199" y="2022"/>
                <a:ext cx="625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Rideau R. at Malakoff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769" name="Rectangle 853"/>
              <p:cNvSpPr>
                <a:spLocks noChangeArrowheads="1"/>
              </p:cNvSpPr>
              <p:nvPr/>
            </p:nvSpPr>
            <p:spPr bwMode="auto">
              <a:xfrm>
                <a:off x="3308" y="2013"/>
                <a:ext cx="185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770" name="Rectangle 854"/>
              <p:cNvSpPr>
                <a:spLocks noChangeArrowheads="1"/>
              </p:cNvSpPr>
              <p:nvPr/>
            </p:nvSpPr>
            <p:spPr bwMode="auto">
              <a:xfrm>
                <a:off x="3309" y="2022"/>
                <a:ext cx="218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445268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771" name="Rectangle 855"/>
              <p:cNvSpPr>
                <a:spLocks noChangeArrowheads="1"/>
              </p:cNvSpPr>
              <p:nvPr/>
            </p:nvSpPr>
            <p:spPr bwMode="auto">
              <a:xfrm>
                <a:off x="3572" y="2013"/>
                <a:ext cx="213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772" name="Rectangle 856"/>
              <p:cNvSpPr>
                <a:spLocks noChangeArrowheads="1"/>
              </p:cNvSpPr>
              <p:nvPr/>
            </p:nvSpPr>
            <p:spPr bwMode="auto">
              <a:xfrm>
                <a:off x="3574" y="2022"/>
                <a:ext cx="254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4987750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773" name="Rectangle 857"/>
              <p:cNvSpPr>
                <a:spLocks noChangeArrowheads="1"/>
              </p:cNvSpPr>
              <p:nvPr/>
            </p:nvSpPr>
            <p:spPr bwMode="auto">
              <a:xfrm>
                <a:off x="3846" y="2013"/>
                <a:ext cx="250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774" name="Rectangle 858"/>
              <p:cNvSpPr>
                <a:spLocks noChangeArrowheads="1"/>
              </p:cNvSpPr>
              <p:nvPr/>
            </p:nvSpPr>
            <p:spPr bwMode="auto">
              <a:xfrm>
                <a:off x="3850" y="2022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15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775" name="Rectangle 859"/>
              <p:cNvSpPr>
                <a:spLocks noChangeArrowheads="1"/>
              </p:cNvSpPr>
              <p:nvPr/>
            </p:nvSpPr>
            <p:spPr bwMode="auto">
              <a:xfrm>
                <a:off x="3914" y="2022"/>
                <a:ext cx="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776" name="Rectangle 860"/>
              <p:cNvSpPr>
                <a:spLocks noChangeArrowheads="1"/>
              </p:cNvSpPr>
              <p:nvPr/>
            </p:nvSpPr>
            <p:spPr bwMode="auto">
              <a:xfrm>
                <a:off x="3933" y="2022"/>
                <a:ext cx="105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Jun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777" name="Rectangle 861"/>
              <p:cNvSpPr>
                <a:spLocks noChangeArrowheads="1"/>
              </p:cNvSpPr>
              <p:nvPr/>
            </p:nvSpPr>
            <p:spPr bwMode="auto">
              <a:xfrm>
                <a:off x="4026" y="2022"/>
                <a:ext cx="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778" name="Rectangle 862"/>
              <p:cNvSpPr>
                <a:spLocks noChangeArrowheads="1"/>
              </p:cNvSpPr>
              <p:nvPr/>
            </p:nvSpPr>
            <p:spPr bwMode="auto">
              <a:xfrm>
                <a:off x="4044" y="2022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99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779" name="Rectangle 863"/>
              <p:cNvSpPr>
                <a:spLocks noChangeArrowheads="1"/>
              </p:cNvSpPr>
              <p:nvPr/>
            </p:nvSpPr>
            <p:spPr bwMode="auto">
              <a:xfrm>
                <a:off x="4235" y="2013"/>
                <a:ext cx="65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780" name="Rectangle 864"/>
              <p:cNvSpPr>
                <a:spLocks noChangeArrowheads="1"/>
              </p:cNvSpPr>
              <p:nvPr/>
            </p:nvSpPr>
            <p:spPr bwMode="auto">
              <a:xfrm>
                <a:off x="4238" y="2022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50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781" name="Rectangle 865"/>
              <p:cNvSpPr>
                <a:spLocks noChangeArrowheads="1"/>
              </p:cNvSpPr>
              <p:nvPr/>
            </p:nvSpPr>
            <p:spPr bwMode="auto">
              <a:xfrm>
                <a:off x="4694" y="2013"/>
                <a:ext cx="60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782" name="Rectangle 866"/>
              <p:cNvSpPr>
                <a:spLocks noChangeArrowheads="1"/>
              </p:cNvSpPr>
              <p:nvPr/>
            </p:nvSpPr>
            <p:spPr bwMode="auto">
              <a:xfrm>
                <a:off x="4695" y="2022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50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783" name="Rectangle 867"/>
              <p:cNvSpPr>
                <a:spLocks noChangeArrowheads="1"/>
              </p:cNvSpPr>
              <p:nvPr/>
            </p:nvSpPr>
            <p:spPr bwMode="auto">
              <a:xfrm>
                <a:off x="5092" y="2013"/>
                <a:ext cx="65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784" name="Rectangle 868"/>
              <p:cNvSpPr>
                <a:spLocks noChangeArrowheads="1"/>
              </p:cNvSpPr>
              <p:nvPr/>
            </p:nvSpPr>
            <p:spPr bwMode="auto">
              <a:xfrm>
                <a:off x="5095" y="2022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60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785" name="Rectangle 869"/>
              <p:cNvSpPr>
                <a:spLocks noChangeArrowheads="1"/>
              </p:cNvSpPr>
              <p:nvPr/>
            </p:nvSpPr>
            <p:spPr bwMode="auto">
              <a:xfrm>
                <a:off x="5389" y="2013"/>
                <a:ext cx="107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786" name="Rectangle 870"/>
              <p:cNvSpPr>
                <a:spLocks noChangeArrowheads="1"/>
              </p:cNvSpPr>
              <p:nvPr/>
            </p:nvSpPr>
            <p:spPr bwMode="auto">
              <a:xfrm>
                <a:off x="5389" y="2022"/>
                <a:ext cx="127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53.5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787" name="Rectangle 871"/>
              <p:cNvSpPr>
                <a:spLocks noChangeArrowheads="1"/>
              </p:cNvSpPr>
              <p:nvPr/>
            </p:nvSpPr>
            <p:spPr bwMode="auto">
              <a:xfrm>
                <a:off x="1881" y="2139"/>
                <a:ext cx="213" cy="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788" name="Rectangle 872"/>
              <p:cNvSpPr>
                <a:spLocks noChangeArrowheads="1"/>
              </p:cNvSpPr>
              <p:nvPr/>
            </p:nvSpPr>
            <p:spPr bwMode="auto">
              <a:xfrm>
                <a:off x="1881" y="2148"/>
                <a:ext cx="87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G4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789" name="Rectangle 873"/>
              <p:cNvSpPr>
                <a:spLocks noChangeArrowheads="1"/>
              </p:cNvSpPr>
              <p:nvPr/>
            </p:nvSpPr>
            <p:spPr bwMode="auto">
              <a:xfrm>
                <a:off x="1955" y="2148"/>
                <a:ext cx="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790" name="Rectangle 874"/>
              <p:cNvSpPr>
                <a:spLocks noChangeArrowheads="1"/>
              </p:cNvSpPr>
              <p:nvPr/>
            </p:nvSpPr>
            <p:spPr bwMode="auto">
              <a:xfrm>
                <a:off x="1974" y="2148"/>
                <a:ext cx="145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1807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791" name="Rectangle 875"/>
              <p:cNvSpPr>
                <a:spLocks noChangeArrowheads="1"/>
              </p:cNvSpPr>
              <p:nvPr/>
            </p:nvSpPr>
            <p:spPr bwMode="auto">
              <a:xfrm>
                <a:off x="2196" y="2139"/>
                <a:ext cx="862" cy="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792" name="Rectangle 876"/>
              <p:cNvSpPr>
                <a:spLocks noChangeArrowheads="1"/>
              </p:cNvSpPr>
              <p:nvPr/>
            </p:nvSpPr>
            <p:spPr bwMode="auto">
              <a:xfrm>
                <a:off x="2199" y="2148"/>
                <a:ext cx="100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Upper Cranberry Creek @Malakoff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793" name="Rectangle 877"/>
              <p:cNvSpPr>
                <a:spLocks noChangeArrowheads="1"/>
              </p:cNvSpPr>
              <p:nvPr/>
            </p:nvSpPr>
            <p:spPr bwMode="auto">
              <a:xfrm>
                <a:off x="3308" y="2139"/>
                <a:ext cx="185" cy="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794" name="Rectangle 878"/>
              <p:cNvSpPr>
                <a:spLocks noChangeArrowheads="1"/>
              </p:cNvSpPr>
              <p:nvPr/>
            </p:nvSpPr>
            <p:spPr bwMode="auto">
              <a:xfrm>
                <a:off x="3309" y="2148"/>
                <a:ext cx="218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443480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795" name="Rectangle 879"/>
              <p:cNvSpPr>
                <a:spLocks noChangeArrowheads="1"/>
              </p:cNvSpPr>
              <p:nvPr/>
            </p:nvSpPr>
            <p:spPr bwMode="auto">
              <a:xfrm>
                <a:off x="3572" y="2139"/>
                <a:ext cx="213" cy="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796" name="Rectangle 880"/>
              <p:cNvSpPr>
                <a:spLocks noChangeArrowheads="1"/>
              </p:cNvSpPr>
              <p:nvPr/>
            </p:nvSpPr>
            <p:spPr bwMode="auto">
              <a:xfrm>
                <a:off x="3574" y="2148"/>
                <a:ext cx="254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4989823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797" name="Rectangle 881"/>
              <p:cNvSpPr>
                <a:spLocks noChangeArrowheads="1"/>
              </p:cNvSpPr>
              <p:nvPr/>
            </p:nvSpPr>
            <p:spPr bwMode="auto">
              <a:xfrm>
                <a:off x="3846" y="2139"/>
                <a:ext cx="250" cy="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798" name="Rectangle 882"/>
              <p:cNvSpPr>
                <a:spLocks noChangeArrowheads="1"/>
              </p:cNvSpPr>
              <p:nvPr/>
            </p:nvSpPr>
            <p:spPr bwMode="auto">
              <a:xfrm>
                <a:off x="3850" y="2148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10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799" name="Rectangle 883"/>
              <p:cNvSpPr>
                <a:spLocks noChangeArrowheads="1"/>
              </p:cNvSpPr>
              <p:nvPr/>
            </p:nvSpPr>
            <p:spPr bwMode="auto">
              <a:xfrm>
                <a:off x="3914" y="2148"/>
                <a:ext cx="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00" name="Rectangle 884"/>
              <p:cNvSpPr>
                <a:spLocks noChangeArrowheads="1"/>
              </p:cNvSpPr>
              <p:nvPr/>
            </p:nvSpPr>
            <p:spPr bwMode="auto">
              <a:xfrm>
                <a:off x="3933" y="2148"/>
                <a:ext cx="105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Jun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01" name="Rectangle 885"/>
              <p:cNvSpPr>
                <a:spLocks noChangeArrowheads="1"/>
              </p:cNvSpPr>
              <p:nvPr/>
            </p:nvSpPr>
            <p:spPr bwMode="auto">
              <a:xfrm>
                <a:off x="4026" y="2148"/>
                <a:ext cx="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02" name="Rectangle 886"/>
              <p:cNvSpPr>
                <a:spLocks noChangeArrowheads="1"/>
              </p:cNvSpPr>
              <p:nvPr/>
            </p:nvSpPr>
            <p:spPr bwMode="auto">
              <a:xfrm>
                <a:off x="4044" y="2148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99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03" name="Rectangle 887"/>
              <p:cNvSpPr>
                <a:spLocks noChangeArrowheads="1"/>
              </p:cNvSpPr>
              <p:nvPr/>
            </p:nvSpPr>
            <p:spPr bwMode="auto">
              <a:xfrm>
                <a:off x="4235" y="2139"/>
                <a:ext cx="65" cy="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804" name="Rectangle 888"/>
              <p:cNvSpPr>
                <a:spLocks noChangeArrowheads="1"/>
              </p:cNvSpPr>
              <p:nvPr/>
            </p:nvSpPr>
            <p:spPr bwMode="auto">
              <a:xfrm>
                <a:off x="4238" y="2148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50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05" name="Rectangle 889"/>
              <p:cNvSpPr>
                <a:spLocks noChangeArrowheads="1"/>
              </p:cNvSpPr>
              <p:nvPr/>
            </p:nvSpPr>
            <p:spPr bwMode="auto">
              <a:xfrm>
                <a:off x="4694" y="2139"/>
                <a:ext cx="28" cy="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806" name="Rectangle 890"/>
              <p:cNvSpPr>
                <a:spLocks noChangeArrowheads="1"/>
              </p:cNvSpPr>
              <p:nvPr/>
            </p:nvSpPr>
            <p:spPr bwMode="auto">
              <a:xfrm>
                <a:off x="4695" y="2148"/>
                <a:ext cx="36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2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07" name="Rectangle 891"/>
              <p:cNvSpPr>
                <a:spLocks noChangeArrowheads="1"/>
              </p:cNvSpPr>
              <p:nvPr/>
            </p:nvSpPr>
            <p:spPr bwMode="auto">
              <a:xfrm>
                <a:off x="5092" y="2139"/>
                <a:ext cx="65" cy="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808" name="Rectangle 892"/>
              <p:cNvSpPr>
                <a:spLocks noChangeArrowheads="1"/>
              </p:cNvSpPr>
              <p:nvPr/>
            </p:nvSpPr>
            <p:spPr bwMode="auto">
              <a:xfrm>
                <a:off x="5095" y="2148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70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09" name="Rectangle 893"/>
              <p:cNvSpPr>
                <a:spLocks noChangeArrowheads="1"/>
              </p:cNvSpPr>
              <p:nvPr/>
            </p:nvSpPr>
            <p:spPr bwMode="auto">
              <a:xfrm>
                <a:off x="5389" y="2139"/>
                <a:ext cx="107" cy="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810" name="Rectangle 894"/>
              <p:cNvSpPr>
                <a:spLocks noChangeArrowheads="1"/>
              </p:cNvSpPr>
              <p:nvPr/>
            </p:nvSpPr>
            <p:spPr bwMode="auto">
              <a:xfrm>
                <a:off x="5389" y="2148"/>
                <a:ext cx="127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63.5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11" name="Rectangle 895"/>
              <p:cNvSpPr>
                <a:spLocks noChangeArrowheads="1"/>
              </p:cNvSpPr>
              <p:nvPr/>
            </p:nvSpPr>
            <p:spPr bwMode="auto">
              <a:xfrm>
                <a:off x="1881" y="2259"/>
                <a:ext cx="213" cy="10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812" name="Rectangle 896"/>
              <p:cNvSpPr>
                <a:spLocks noChangeArrowheads="1"/>
              </p:cNvSpPr>
              <p:nvPr/>
            </p:nvSpPr>
            <p:spPr bwMode="auto">
              <a:xfrm>
                <a:off x="1881" y="2272"/>
                <a:ext cx="87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G4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13" name="Rectangle 897"/>
              <p:cNvSpPr>
                <a:spLocks noChangeArrowheads="1"/>
              </p:cNvSpPr>
              <p:nvPr/>
            </p:nvSpPr>
            <p:spPr bwMode="auto">
              <a:xfrm>
                <a:off x="1955" y="2272"/>
                <a:ext cx="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14" name="Rectangle 898"/>
              <p:cNvSpPr>
                <a:spLocks noChangeArrowheads="1"/>
              </p:cNvSpPr>
              <p:nvPr/>
            </p:nvSpPr>
            <p:spPr bwMode="auto">
              <a:xfrm>
                <a:off x="1974" y="2272"/>
                <a:ext cx="145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1414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15" name="Rectangle 899"/>
              <p:cNvSpPr>
                <a:spLocks noChangeArrowheads="1"/>
              </p:cNvSpPr>
              <p:nvPr/>
            </p:nvSpPr>
            <p:spPr bwMode="auto">
              <a:xfrm>
                <a:off x="2196" y="2259"/>
                <a:ext cx="579" cy="10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816" name="Rectangle 900"/>
              <p:cNvSpPr>
                <a:spLocks noChangeArrowheads="1"/>
              </p:cNvSpPr>
              <p:nvPr/>
            </p:nvSpPr>
            <p:spPr bwMode="auto">
              <a:xfrm>
                <a:off x="2199" y="2272"/>
                <a:ext cx="674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Lower Cranberry Creek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17" name="Rectangle 901"/>
              <p:cNvSpPr>
                <a:spLocks noChangeArrowheads="1"/>
              </p:cNvSpPr>
              <p:nvPr/>
            </p:nvSpPr>
            <p:spPr bwMode="auto">
              <a:xfrm>
                <a:off x="3308" y="2259"/>
                <a:ext cx="185" cy="10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818" name="Rectangle 902"/>
              <p:cNvSpPr>
                <a:spLocks noChangeArrowheads="1"/>
              </p:cNvSpPr>
              <p:nvPr/>
            </p:nvSpPr>
            <p:spPr bwMode="auto">
              <a:xfrm>
                <a:off x="3309" y="2272"/>
                <a:ext cx="218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447522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19" name="Rectangle 903"/>
              <p:cNvSpPr>
                <a:spLocks noChangeArrowheads="1"/>
              </p:cNvSpPr>
              <p:nvPr/>
            </p:nvSpPr>
            <p:spPr bwMode="auto">
              <a:xfrm>
                <a:off x="3572" y="2259"/>
                <a:ext cx="213" cy="10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820" name="Rectangle 904"/>
              <p:cNvSpPr>
                <a:spLocks noChangeArrowheads="1"/>
              </p:cNvSpPr>
              <p:nvPr/>
            </p:nvSpPr>
            <p:spPr bwMode="auto">
              <a:xfrm>
                <a:off x="3574" y="2272"/>
                <a:ext cx="254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4996457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21" name="Rectangle 905"/>
              <p:cNvSpPr>
                <a:spLocks noChangeArrowheads="1"/>
              </p:cNvSpPr>
              <p:nvPr/>
            </p:nvSpPr>
            <p:spPr bwMode="auto">
              <a:xfrm>
                <a:off x="3846" y="2259"/>
                <a:ext cx="250" cy="10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822" name="Rectangle 906"/>
              <p:cNvSpPr>
                <a:spLocks noChangeArrowheads="1"/>
              </p:cNvSpPr>
              <p:nvPr/>
            </p:nvSpPr>
            <p:spPr bwMode="auto">
              <a:xfrm>
                <a:off x="3850" y="2272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10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23" name="Rectangle 907"/>
              <p:cNvSpPr>
                <a:spLocks noChangeArrowheads="1"/>
              </p:cNvSpPr>
              <p:nvPr/>
            </p:nvSpPr>
            <p:spPr bwMode="auto">
              <a:xfrm>
                <a:off x="3914" y="2272"/>
                <a:ext cx="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24" name="Rectangle 908"/>
              <p:cNvSpPr>
                <a:spLocks noChangeArrowheads="1"/>
              </p:cNvSpPr>
              <p:nvPr/>
            </p:nvSpPr>
            <p:spPr bwMode="auto">
              <a:xfrm>
                <a:off x="3933" y="2272"/>
                <a:ext cx="105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Jun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25" name="Rectangle 909"/>
              <p:cNvSpPr>
                <a:spLocks noChangeArrowheads="1"/>
              </p:cNvSpPr>
              <p:nvPr/>
            </p:nvSpPr>
            <p:spPr bwMode="auto">
              <a:xfrm>
                <a:off x="4026" y="2272"/>
                <a:ext cx="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26" name="Rectangle 910"/>
              <p:cNvSpPr>
                <a:spLocks noChangeArrowheads="1"/>
              </p:cNvSpPr>
              <p:nvPr/>
            </p:nvSpPr>
            <p:spPr bwMode="auto">
              <a:xfrm>
                <a:off x="4044" y="2272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99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27" name="Rectangle 911"/>
              <p:cNvSpPr>
                <a:spLocks noChangeArrowheads="1"/>
              </p:cNvSpPr>
              <p:nvPr/>
            </p:nvSpPr>
            <p:spPr bwMode="auto">
              <a:xfrm>
                <a:off x="4235" y="2259"/>
                <a:ext cx="65" cy="10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828" name="Rectangle 912"/>
              <p:cNvSpPr>
                <a:spLocks noChangeArrowheads="1"/>
              </p:cNvSpPr>
              <p:nvPr/>
            </p:nvSpPr>
            <p:spPr bwMode="auto">
              <a:xfrm>
                <a:off x="4238" y="2272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50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29" name="Rectangle 913"/>
              <p:cNvSpPr>
                <a:spLocks noChangeArrowheads="1"/>
              </p:cNvSpPr>
              <p:nvPr/>
            </p:nvSpPr>
            <p:spPr bwMode="auto">
              <a:xfrm>
                <a:off x="4694" y="2259"/>
                <a:ext cx="60" cy="10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830" name="Rectangle 914"/>
              <p:cNvSpPr>
                <a:spLocks noChangeArrowheads="1"/>
              </p:cNvSpPr>
              <p:nvPr/>
            </p:nvSpPr>
            <p:spPr bwMode="auto">
              <a:xfrm>
                <a:off x="4695" y="2272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44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31" name="Rectangle 915"/>
              <p:cNvSpPr>
                <a:spLocks noChangeArrowheads="1"/>
              </p:cNvSpPr>
              <p:nvPr/>
            </p:nvSpPr>
            <p:spPr bwMode="auto">
              <a:xfrm>
                <a:off x="5092" y="2259"/>
                <a:ext cx="65" cy="10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832" name="Rectangle 916"/>
              <p:cNvSpPr>
                <a:spLocks noChangeArrowheads="1"/>
              </p:cNvSpPr>
              <p:nvPr/>
            </p:nvSpPr>
            <p:spPr bwMode="auto">
              <a:xfrm>
                <a:off x="5095" y="2272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48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33" name="Rectangle 917"/>
              <p:cNvSpPr>
                <a:spLocks noChangeArrowheads="1"/>
              </p:cNvSpPr>
              <p:nvPr/>
            </p:nvSpPr>
            <p:spPr bwMode="auto">
              <a:xfrm>
                <a:off x="5389" y="2259"/>
                <a:ext cx="107" cy="10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834" name="Rectangle 918"/>
              <p:cNvSpPr>
                <a:spLocks noChangeArrowheads="1"/>
              </p:cNvSpPr>
              <p:nvPr/>
            </p:nvSpPr>
            <p:spPr bwMode="auto">
              <a:xfrm>
                <a:off x="5389" y="2272"/>
                <a:ext cx="127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41.5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35" name="Rectangle 919"/>
              <p:cNvSpPr>
                <a:spLocks noChangeArrowheads="1"/>
              </p:cNvSpPr>
              <p:nvPr/>
            </p:nvSpPr>
            <p:spPr bwMode="auto">
              <a:xfrm>
                <a:off x="1881" y="2385"/>
                <a:ext cx="213" cy="10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836" name="Rectangle 920"/>
              <p:cNvSpPr>
                <a:spLocks noChangeArrowheads="1"/>
              </p:cNvSpPr>
              <p:nvPr/>
            </p:nvSpPr>
            <p:spPr bwMode="auto">
              <a:xfrm>
                <a:off x="1881" y="2396"/>
                <a:ext cx="87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G4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37" name="Rectangle 921"/>
              <p:cNvSpPr>
                <a:spLocks noChangeArrowheads="1"/>
              </p:cNvSpPr>
              <p:nvPr/>
            </p:nvSpPr>
            <p:spPr bwMode="auto">
              <a:xfrm>
                <a:off x="1955" y="2396"/>
                <a:ext cx="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38" name="Rectangle 922"/>
              <p:cNvSpPr>
                <a:spLocks noChangeArrowheads="1"/>
              </p:cNvSpPr>
              <p:nvPr/>
            </p:nvSpPr>
            <p:spPr bwMode="auto">
              <a:xfrm>
                <a:off x="1974" y="2396"/>
                <a:ext cx="145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1518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39" name="Rectangle 923"/>
              <p:cNvSpPr>
                <a:spLocks noChangeArrowheads="1"/>
              </p:cNvSpPr>
              <p:nvPr/>
            </p:nvSpPr>
            <p:spPr bwMode="auto">
              <a:xfrm>
                <a:off x="2196" y="2385"/>
                <a:ext cx="519" cy="10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840" name="Rectangle 924"/>
              <p:cNvSpPr>
                <a:spLocks noChangeArrowheads="1"/>
              </p:cNvSpPr>
              <p:nvPr/>
            </p:nvSpPr>
            <p:spPr bwMode="auto">
              <a:xfrm>
                <a:off x="2199" y="2396"/>
                <a:ext cx="607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Lower Steven  Creek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41" name="Rectangle 925"/>
              <p:cNvSpPr>
                <a:spLocks noChangeArrowheads="1"/>
              </p:cNvSpPr>
              <p:nvPr/>
            </p:nvSpPr>
            <p:spPr bwMode="auto">
              <a:xfrm>
                <a:off x="3308" y="2385"/>
                <a:ext cx="185" cy="10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842" name="Rectangle 926"/>
              <p:cNvSpPr>
                <a:spLocks noChangeArrowheads="1"/>
              </p:cNvSpPr>
              <p:nvPr/>
            </p:nvSpPr>
            <p:spPr bwMode="auto">
              <a:xfrm>
                <a:off x="3309" y="2396"/>
                <a:ext cx="218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446518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43" name="Rectangle 927"/>
              <p:cNvSpPr>
                <a:spLocks noChangeArrowheads="1"/>
              </p:cNvSpPr>
              <p:nvPr/>
            </p:nvSpPr>
            <p:spPr bwMode="auto">
              <a:xfrm>
                <a:off x="3572" y="2385"/>
                <a:ext cx="213" cy="10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844" name="Rectangle 928"/>
              <p:cNvSpPr>
                <a:spLocks noChangeArrowheads="1"/>
              </p:cNvSpPr>
              <p:nvPr/>
            </p:nvSpPr>
            <p:spPr bwMode="auto">
              <a:xfrm>
                <a:off x="3574" y="2396"/>
                <a:ext cx="254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5000649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45" name="Rectangle 929"/>
              <p:cNvSpPr>
                <a:spLocks noChangeArrowheads="1"/>
              </p:cNvSpPr>
              <p:nvPr/>
            </p:nvSpPr>
            <p:spPr bwMode="auto">
              <a:xfrm>
                <a:off x="3846" y="2385"/>
                <a:ext cx="250" cy="10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846" name="Rectangle 930"/>
              <p:cNvSpPr>
                <a:spLocks noChangeArrowheads="1"/>
              </p:cNvSpPr>
              <p:nvPr/>
            </p:nvSpPr>
            <p:spPr bwMode="auto">
              <a:xfrm>
                <a:off x="3850" y="2396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10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47" name="Rectangle 931"/>
              <p:cNvSpPr>
                <a:spLocks noChangeArrowheads="1"/>
              </p:cNvSpPr>
              <p:nvPr/>
            </p:nvSpPr>
            <p:spPr bwMode="auto">
              <a:xfrm>
                <a:off x="3914" y="2396"/>
                <a:ext cx="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48" name="Rectangle 932"/>
              <p:cNvSpPr>
                <a:spLocks noChangeArrowheads="1"/>
              </p:cNvSpPr>
              <p:nvPr/>
            </p:nvSpPr>
            <p:spPr bwMode="auto">
              <a:xfrm>
                <a:off x="3933" y="2396"/>
                <a:ext cx="105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Jun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49" name="Rectangle 933"/>
              <p:cNvSpPr>
                <a:spLocks noChangeArrowheads="1"/>
              </p:cNvSpPr>
              <p:nvPr/>
            </p:nvSpPr>
            <p:spPr bwMode="auto">
              <a:xfrm>
                <a:off x="4026" y="2396"/>
                <a:ext cx="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50" name="Rectangle 934"/>
              <p:cNvSpPr>
                <a:spLocks noChangeArrowheads="1"/>
              </p:cNvSpPr>
              <p:nvPr/>
            </p:nvSpPr>
            <p:spPr bwMode="auto">
              <a:xfrm>
                <a:off x="4044" y="2396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99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51" name="Rectangle 935"/>
              <p:cNvSpPr>
                <a:spLocks noChangeArrowheads="1"/>
              </p:cNvSpPr>
              <p:nvPr/>
            </p:nvSpPr>
            <p:spPr bwMode="auto">
              <a:xfrm>
                <a:off x="4235" y="2385"/>
                <a:ext cx="65" cy="10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852" name="Rectangle 936"/>
              <p:cNvSpPr>
                <a:spLocks noChangeArrowheads="1"/>
              </p:cNvSpPr>
              <p:nvPr/>
            </p:nvSpPr>
            <p:spPr bwMode="auto">
              <a:xfrm>
                <a:off x="4238" y="2396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50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53" name="Rectangle 937"/>
              <p:cNvSpPr>
                <a:spLocks noChangeArrowheads="1"/>
              </p:cNvSpPr>
              <p:nvPr/>
            </p:nvSpPr>
            <p:spPr bwMode="auto">
              <a:xfrm>
                <a:off x="4694" y="2385"/>
                <a:ext cx="60" cy="10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854" name="Rectangle 938"/>
              <p:cNvSpPr>
                <a:spLocks noChangeArrowheads="1"/>
              </p:cNvSpPr>
              <p:nvPr/>
            </p:nvSpPr>
            <p:spPr bwMode="auto">
              <a:xfrm>
                <a:off x="4695" y="2396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20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55" name="Rectangle 939"/>
              <p:cNvSpPr>
                <a:spLocks noChangeArrowheads="1"/>
              </p:cNvSpPr>
              <p:nvPr/>
            </p:nvSpPr>
            <p:spPr bwMode="auto">
              <a:xfrm>
                <a:off x="5092" y="2385"/>
                <a:ext cx="65" cy="10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856" name="Rectangle 940"/>
              <p:cNvSpPr>
                <a:spLocks noChangeArrowheads="1"/>
              </p:cNvSpPr>
              <p:nvPr/>
            </p:nvSpPr>
            <p:spPr bwMode="auto">
              <a:xfrm>
                <a:off x="5095" y="2396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35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57" name="Rectangle 941"/>
              <p:cNvSpPr>
                <a:spLocks noChangeArrowheads="1"/>
              </p:cNvSpPr>
              <p:nvPr/>
            </p:nvSpPr>
            <p:spPr bwMode="auto">
              <a:xfrm>
                <a:off x="5389" y="2385"/>
                <a:ext cx="107" cy="10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858" name="Rectangle 942"/>
              <p:cNvSpPr>
                <a:spLocks noChangeArrowheads="1"/>
              </p:cNvSpPr>
              <p:nvPr/>
            </p:nvSpPr>
            <p:spPr bwMode="auto">
              <a:xfrm>
                <a:off x="5389" y="2396"/>
                <a:ext cx="127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28.5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59" name="Rectangle 943"/>
              <p:cNvSpPr>
                <a:spLocks noChangeArrowheads="1"/>
              </p:cNvSpPr>
              <p:nvPr/>
            </p:nvSpPr>
            <p:spPr bwMode="auto">
              <a:xfrm>
                <a:off x="1881" y="2512"/>
                <a:ext cx="213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860" name="Rectangle 944"/>
              <p:cNvSpPr>
                <a:spLocks noChangeArrowheads="1"/>
              </p:cNvSpPr>
              <p:nvPr/>
            </p:nvSpPr>
            <p:spPr bwMode="auto">
              <a:xfrm>
                <a:off x="1881" y="2522"/>
                <a:ext cx="87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G4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61" name="Rectangle 945"/>
              <p:cNvSpPr>
                <a:spLocks noChangeArrowheads="1"/>
              </p:cNvSpPr>
              <p:nvPr/>
            </p:nvSpPr>
            <p:spPr bwMode="auto">
              <a:xfrm>
                <a:off x="1955" y="2522"/>
                <a:ext cx="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62" name="Rectangle 946"/>
              <p:cNvSpPr>
                <a:spLocks noChangeArrowheads="1"/>
              </p:cNvSpPr>
              <p:nvPr/>
            </p:nvSpPr>
            <p:spPr bwMode="auto">
              <a:xfrm>
                <a:off x="1974" y="2522"/>
                <a:ext cx="145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2020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63" name="Rectangle 947"/>
              <p:cNvSpPr>
                <a:spLocks noChangeArrowheads="1"/>
              </p:cNvSpPr>
              <p:nvPr/>
            </p:nvSpPr>
            <p:spPr bwMode="auto">
              <a:xfrm>
                <a:off x="2196" y="2512"/>
                <a:ext cx="440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864" name="Rectangle 948"/>
              <p:cNvSpPr>
                <a:spLocks noChangeArrowheads="1"/>
              </p:cNvSpPr>
              <p:nvPr/>
            </p:nvSpPr>
            <p:spPr bwMode="auto">
              <a:xfrm>
                <a:off x="2199" y="2522"/>
                <a:ext cx="512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Upper Mud Creek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65" name="Rectangle 949"/>
              <p:cNvSpPr>
                <a:spLocks noChangeArrowheads="1"/>
              </p:cNvSpPr>
              <p:nvPr/>
            </p:nvSpPr>
            <p:spPr bwMode="auto">
              <a:xfrm>
                <a:off x="3308" y="2512"/>
                <a:ext cx="185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866" name="Rectangle 950"/>
              <p:cNvSpPr>
                <a:spLocks noChangeArrowheads="1"/>
              </p:cNvSpPr>
              <p:nvPr/>
            </p:nvSpPr>
            <p:spPr bwMode="auto">
              <a:xfrm>
                <a:off x="3309" y="2522"/>
                <a:ext cx="218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441935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67" name="Rectangle 951"/>
              <p:cNvSpPr>
                <a:spLocks noChangeArrowheads="1"/>
              </p:cNvSpPr>
              <p:nvPr/>
            </p:nvSpPr>
            <p:spPr bwMode="auto">
              <a:xfrm>
                <a:off x="3572" y="2512"/>
                <a:ext cx="213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868" name="Rectangle 952"/>
              <p:cNvSpPr>
                <a:spLocks noChangeArrowheads="1"/>
              </p:cNvSpPr>
              <p:nvPr/>
            </p:nvSpPr>
            <p:spPr bwMode="auto">
              <a:xfrm>
                <a:off x="3574" y="2522"/>
                <a:ext cx="254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5002839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69" name="Rectangle 953"/>
              <p:cNvSpPr>
                <a:spLocks noChangeArrowheads="1"/>
              </p:cNvSpPr>
              <p:nvPr/>
            </p:nvSpPr>
            <p:spPr bwMode="auto">
              <a:xfrm>
                <a:off x="3846" y="2512"/>
                <a:ext cx="250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870" name="Rectangle 954"/>
              <p:cNvSpPr>
                <a:spLocks noChangeArrowheads="1"/>
              </p:cNvSpPr>
              <p:nvPr/>
            </p:nvSpPr>
            <p:spPr bwMode="auto">
              <a:xfrm>
                <a:off x="3850" y="2522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10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71" name="Rectangle 955"/>
              <p:cNvSpPr>
                <a:spLocks noChangeArrowheads="1"/>
              </p:cNvSpPr>
              <p:nvPr/>
            </p:nvSpPr>
            <p:spPr bwMode="auto">
              <a:xfrm>
                <a:off x="3914" y="2522"/>
                <a:ext cx="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72" name="Rectangle 956"/>
              <p:cNvSpPr>
                <a:spLocks noChangeArrowheads="1"/>
              </p:cNvSpPr>
              <p:nvPr/>
            </p:nvSpPr>
            <p:spPr bwMode="auto">
              <a:xfrm>
                <a:off x="3933" y="2522"/>
                <a:ext cx="105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Jun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73" name="Rectangle 957"/>
              <p:cNvSpPr>
                <a:spLocks noChangeArrowheads="1"/>
              </p:cNvSpPr>
              <p:nvPr/>
            </p:nvSpPr>
            <p:spPr bwMode="auto">
              <a:xfrm>
                <a:off x="4026" y="2522"/>
                <a:ext cx="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74" name="Rectangle 958"/>
              <p:cNvSpPr>
                <a:spLocks noChangeArrowheads="1"/>
              </p:cNvSpPr>
              <p:nvPr/>
            </p:nvSpPr>
            <p:spPr bwMode="auto">
              <a:xfrm>
                <a:off x="4044" y="2522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99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75" name="Rectangle 959"/>
              <p:cNvSpPr>
                <a:spLocks noChangeArrowheads="1"/>
              </p:cNvSpPr>
              <p:nvPr/>
            </p:nvSpPr>
            <p:spPr bwMode="auto">
              <a:xfrm>
                <a:off x="4235" y="2512"/>
                <a:ext cx="65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876" name="Rectangle 960"/>
              <p:cNvSpPr>
                <a:spLocks noChangeArrowheads="1"/>
              </p:cNvSpPr>
              <p:nvPr/>
            </p:nvSpPr>
            <p:spPr bwMode="auto">
              <a:xfrm>
                <a:off x="4238" y="2522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50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77" name="Rectangle 961"/>
              <p:cNvSpPr>
                <a:spLocks noChangeArrowheads="1"/>
              </p:cNvSpPr>
              <p:nvPr/>
            </p:nvSpPr>
            <p:spPr bwMode="auto">
              <a:xfrm>
                <a:off x="4694" y="2512"/>
                <a:ext cx="60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878" name="Rectangle 962"/>
              <p:cNvSpPr>
                <a:spLocks noChangeArrowheads="1"/>
              </p:cNvSpPr>
              <p:nvPr/>
            </p:nvSpPr>
            <p:spPr bwMode="auto">
              <a:xfrm>
                <a:off x="4695" y="2522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38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79" name="Rectangle 963"/>
              <p:cNvSpPr>
                <a:spLocks noChangeArrowheads="1"/>
              </p:cNvSpPr>
              <p:nvPr/>
            </p:nvSpPr>
            <p:spPr bwMode="auto">
              <a:xfrm>
                <a:off x="5092" y="2512"/>
                <a:ext cx="65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880" name="Rectangle 964"/>
              <p:cNvSpPr>
                <a:spLocks noChangeArrowheads="1"/>
              </p:cNvSpPr>
              <p:nvPr/>
            </p:nvSpPr>
            <p:spPr bwMode="auto">
              <a:xfrm>
                <a:off x="5095" y="2522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84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81" name="Rectangle 965"/>
              <p:cNvSpPr>
                <a:spLocks noChangeArrowheads="1"/>
              </p:cNvSpPr>
              <p:nvPr/>
            </p:nvSpPr>
            <p:spPr bwMode="auto">
              <a:xfrm>
                <a:off x="5389" y="2512"/>
                <a:ext cx="107" cy="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882" name="Rectangle 966"/>
              <p:cNvSpPr>
                <a:spLocks noChangeArrowheads="1"/>
              </p:cNvSpPr>
              <p:nvPr/>
            </p:nvSpPr>
            <p:spPr bwMode="auto">
              <a:xfrm>
                <a:off x="5389" y="2522"/>
                <a:ext cx="127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77.5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83" name="Rectangle 967"/>
              <p:cNvSpPr>
                <a:spLocks noChangeArrowheads="1"/>
              </p:cNvSpPr>
              <p:nvPr/>
            </p:nvSpPr>
            <p:spPr bwMode="auto">
              <a:xfrm>
                <a:off x="1881" y="2638"/>
                <a:ext cx="213" cy="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884" name="Rectangle 968"/>
              <p:cNvSpPr>
                <a:spLocks noChangeArrowheads="1"/>
              </p:cNvSpPr>
              <p:nvPr/>
            </p:nvSpPr>
            <p:spPr bwMode="auto">
              <a:xfrm>
                <a:off x="1881" y="2646"/>
                <a:ext cx="87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G4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85" name="Rectangle 969"/>
              <p:cNvSpPr>
                <a:spLocks noChangeArrowheads="1"/>
              </p:cNvSpPr>
              <p:nvPr/>
            </p:nvSpPr>
            <p:spPr bwMode="auto">
              <a:xfrm>
                <a:off x="1955" y="2646"/>
                <a:ext cx="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86" name="Rectangle 970"/>
              <p:cNvSpPr>
                <a:spLocks noChangeArrowheads="1"/>
              </p:cNvSpPr>
              <p:nvPr/>
            </p:nvSpPr>
            <p:spPr bwMode="auto">
              <a:xfrm>
                <a:off x="1974" y="2646"/>
                <a:ext cx="145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1724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87" name="Rectangle 971"/>
              <p:cNvSpPr>
                <a:spLocks noChangeArrowheads="1"/>
              </p:cNvSpPr>
              <p:nvPr/>
            </p:nvSpPr>
            <p:spPr bwMode="auto">
              <a:xfrm>
                <a:off x="2196" y="2638"/>
                <a:ext cx="857" cy="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888" name="Rectangle 972"/>
              <p:cNvSpPr>
                <a:spLocks noChangeArrowheads="1"/>
              </p:cNvSpPr>
              <p:nvPr/>
            </p:nvSpPr>
            <p:spPr bwMode="auto">
              <a:xfrm>
                <a:off x="2199" y="2646"/>
                <a:ext cx="1000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Middle Mud Creek, 1st line century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89" name="Rectangle 973"/>
              <p:cNvSpPr>
                <a:spLocks noChangeArrowheads="1"/>
              </p:cNvSpPr>
              <p:nvPr/>
            </p:nvSpPr>
            <p:spPr bwMode="auto">
              <a:xfrm>
                <a:off x="3308" y="2638"/>
                <a:ext cx="185" cy="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890" name="Rectangle 974"/>
              <p:cNvSpPr>
                <a:spLocks noChangeArrowheads="1"/>
              </p:cNvSpPr>
              <p:nvPr/>
            </p:nvSpPr>
            <p:spPr bwMode="auto">
              <a:xfrm>
                <a:off x="3309" y="2646"/>
                <a:ext cx="218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444722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91" name="Rectangle 975"/>
              <p:cNvSpPr>
                <a:spLocks noChangeArrowheads="1"/>
              </p:cNvSpPr>
              <p:nvPr/>
            </p:nvSpPr>
            <p:spPr bwMode="auto">
              <a:xfrm>
                <a:off x="3572" y="2638"/>
                <a:ext cx="213" cy="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892" name="Rectangle 976"/>
              <p:cNvSpPr>
                <a:spLocks noChangeArrowheads="1"/>
              </p:cNvSpPr>
              <p:nvPr/>
            </p:nvSpPr>
            <p:spPr bwMode="auto">
              <a:xfrm>
                <a:off x="3574" y="2646"/>
                <a:ext cx="254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5006404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93" name="Rectangle 977"/>
              <p:cNvSpPr>
                <a:spLocks noChangeArrowheads="1"/>
              </p:cNvSpPr>
              <p:nvPr/>
            </p:nvSpPr>
            <p:spPr bwMode="auto">
              <a:xfrm>
                <a:off x="3846" y="2638"/>
                <a:ext cx="250" cy="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894" name="Rectangle 978"/>
              <p:cNvSpPr>
                <a:spLocks noChangeArrowheads="1"/>
              </p:cNvSpPr>
              <p:nvPr/>
            </p:nvSpPr>
            <p:spPr bwMode="auto">
              <a:xfrm>
                <a:off x="3850" y="2646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15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95" name="Rectangle 979"/>
              <p:cNvSpPr>
                <a:spLocks noChangeArrowheads="1"/>
              </p:cNvSpPr>
              <p:nvPr/>
            </p:nvSpPr>
            <p:spPr bwMode="auto">
              <a:xfrm>
                <a:off x="3914" y="2646"/>
                <a:ext cx="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96" name="Rectangle 980"/>
              <p:cNvSpPr>
                <a:spLocks noChangeArrowheads="1"/>
              </p:cNvSpPr>
              <p:nvPr/>
            </p:nvSpPr>
            <p:spPr bwMode="auto">
              <a:xfrm>
                <a:off x="3933" y="2646"/>
                <a:ext cx="105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Jun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97" name="Rectangle 981"/>
              <p:cNvSpPr>
                <a:spLocks noChangeArrowheads="1"/>
              </p:cNvSpPr>
              <p:nvPr/>
            </p:nvSpPr>
            <p:spPr bwMode="auto">
              <a:xfrm>
                <a:off x="4026" y="2646"/>
                <a:ext cx="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-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98" name="Rectangle 982"/>
              <p:cNvSpPr>
                <a:spLocks noChangeArrowheads="1"/>
              </p:cNvSpPr>
              <p:nvPr/>
            </p:nvSpPr>
            <p:spPr bwMode="auto">
              <a:xfrm>
                <a:off x="4044" y="2646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99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899" name="Rectangle 983"/>
              <p:cNvSpPr>
                <a:spLocks noChangeArrowheads="1"/>
              </p:cNvSpPr>
              <p:nvPr/>
            </p:nvSpPr>
            <p:spPr bwMode="auto">
              <a:xfrm>
                <a:off x="4235" y="2638"/>
                <a:ext cx="65" cy="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33900" name="Rectangle 984"/>
              <p:cNvSpPr>
                <a:spLocks noChangeArrowheads="1"/>
              </p:cNvSpPr>
              <p:nvPr/>
            </p:nvSpPr>
            <p:spPr bwMode="auto">
              <a:xfrm>
                <a:off x="4238" y="2646"/>
                <a:ext cx="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50</a:t>
                </a:r>
                <a:endParaRPr kumimoji="0" lang="en-US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33591" name="Rectangle 986"/>
            <p:cNvSpPr>
              <a:spLocks noChangeArrowheads="1"/>
            </p:cNvSpPr>
            <p:nvPr/>
          </p:nvSpPr>
          <p:spPr bwMode="auto">
            <a:xfrm>
              <a:off x="4694" y="2638"/>
              <a:ext cx="60" cy="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592" name="Rectangle 987"/>
            <p:cNvSpPr>
              <a:spLocks noChangeArrowheads="1"/>
            </p:cNvSpPr>
            <p:nvPr/>
          </p:nvSpPr>
          <p:spPr bwMode="auto">
            <a:xfrm>
              <a:off x="4695" y="2646"/>
              <a:ext cx="7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30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593" name="Rectangle 988"/>
            <p:cNvSpPr>
              <a:spLocks noChangeArrowheads="1"/>
            </p:cNvSpPr>
            <p:nvPr/>
          </p:nvSpPr>
          <p:spPr bwMode="auto">
            <a:xfrm>
              <a:off x="5092" y="2638"/>
              <a:ext cx="65" cy="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594" name="Rectangle 989"/>
            <p:cNvSpPr>
              <a:spLocks noChangeArrowheads="1"/>
            </p:cNvSpPr>
            <p:nvPr/>
          </p:nvSpPr>
          <p:spPr bwMode="auto">
            <a:xfrm>
              <a:off x="5095" y="2646"/>
              <a:ext cx="7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40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595" name="Rectangle 990"/>
            <p:cNvSpPr>
              <a:spLocks noChangeArrowheads="1"/>
            </p:cNvSpPr>
            <p:nvPr/>
          </p:nvSpPr>
          <p:spPr bwMode="auto">
            <a:xfrm>
              <a:off x="5389" y="2638"/>
              <a:ext cx="107" cy="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596" name="Rectangle 991"/>
            <p:cNvSpPr>
              <a:spLocks noChangeArrowheads="1"/>
            </p:cNvSpPr>
            <p:nvPr/>
          </p:nvSpPr>
          <p:spPr bwMode="auto">
            <a:xfrm>
              <a:off x="5389" y="2646"/>
              <a:ext cx="127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33.5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597" name="Rectangle 992"/>
            <p:cNvSpPr>
              <a:spLocks noChangeArrowheads="1"/>
            </p:cNvSpPr>
            <p:nvPr/>
          </p:nvSpPr>
          <p:spPr bwMode="auto">
            <a:xfrm>
              <a:off x="1881" y="2758"/>
              <a:ext cx="213" cy="1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598" name="Rectangle 993"/>
            <p:cNvSpPr>
              <a:spLocks noChangeArrowheads="1"/>
            </p:cNvSpPr>
            <p:nvPr/>
          </p:nvSpPr>
          <p:spPr bwMode="auto">
            <a:xfrm>
              <a:off x="1881" y="2772"/>
              <a:ext cx="87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G4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599" name="Rectangle 994"/>
            <p:cNvSpPr>
              <a:spLocks noChangeArrowheads="1"/>
            </p:cNvSpPr>
            <p:nvPr/>
          </p:nvSpPr>
          <p:spPr bwMode="auto">
            <a:xfrm>
              <a:off x="1955" y="2772"/>
              <a:ext cx="21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00" name="Rectangle 995"/>
            <p:cNvSpPr>
              <a:spLocks noChangeArrowheads="1"/>
            </p:cNvSpPr>
            <p:nvPr/>
          </p:nvSpPr>
          <p:spPr bwMode="auto">
            <a:xfrm>
              <a:off x="1974" y="2772"/>
              <a:ext cx="145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1725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01" name="Rectangle 996"/>
            <p:cNvSpPr>
              <a:spLocks noChangeArrowheads="1"/>
            </p:cNvSpPr>
            <p:nvPr/>
          </p:nvSpPr>
          <p:spPr bwMode="auto">
            <a:xfrm>
              <a:off x="2196" y="2758"/>
              <a:ext cx="681" cy="1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602" name="Rectangle 997"/>
            <p:cNvSpPr>
              <a:spLocks noChangeArrowheads="1"/>
            </p:cNvSpPr>
            <p:nvPr/>
          </p:nvSpPr>
          <p:spPr bwMode="auto">
            <a:xfrm>
              <a:off x="2199" y="2772"/>
              <a:ext cx="798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Lower Mud Creek Bankfield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03" name="Rectangle 998"/>
            <p:cNvSpPr>
              <a:spLocks noChangeArrowheads="1"/>
            </p:cNvSpPr>
            <p:nvPr/>
          </p:nvSpPr>
          <p:spPr bwMode="auto">
            <a:xfrm>
              <a:off x="3308" y="2758"/>
              <a:ext cx="185" cy="1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604" name="Rectangle 999"/>
            <p:cNvSpPr>
              <a:spLocks noChangeArrowheads="1"/>
            </p:cNvSpPr>
            <p:nvPr/>
          </p:nvSpPr>
          <p:spPr bwMode="auto">
            <a:xfrm>
              <a:off x="3309" y="2772"/>
              <a:ext cx="218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445037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05" name="Rectangle 1000"/>
            <p:cNvSpPr>
              <a:spLocks noChangeArrowheads="1"/>
            </p:cNvSpPr>
            <p:nvPr/>
          </p:nvSpPr>
          <p:spPr bwMode="auto">
            <a:xfrm>
              <a:off x="3572" y="2758"/>
              <a:ext cx="213" cy="1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606" name="Rectangle 1001"/>
            <p:cNvSpPr>
              <a:spLocks noChangeArrowheads="1"/>
            </p:cNvSpPr>
            <p:nvPr/>
          </p:nvSpPr>
          <p:spPr bwMode="auto">
            <a:xfrm>
              <a:off x="3574" y="2772"/>
              <a:ext cx="254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5008138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07" name="Rectangle 1002"/>
            <p:cNvSpPr>
              <a:spLocks noChangeArrowheads="1"/>
            </p:cNvSpPr>
            <p:nvPr/>
          </p:nvSpPr>
          <p:spPr bwMode="auto">
            <a:xfrm>
              <a:off x="3846" y="2758"/>
              <a:ext cx="250" cy="1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608" name="Rectangle 1003"/>
            <p:cNvSpPr>
              <a:spLocks noChangeArrowheads="1"/>
            </p:cNvSpPr>
            <p:nvPr/>
          </p:nvSpPr>
          <p:spPr bwMode="auto">
            <a:xfrm>
              <a:off x="3850" y="2772"/>
              <a:ext cx="7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15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09" name="Rectangle 1004"/>
            <p:cNvSpPr>
              <a:spLocks noChangeArrowheads="1"/>
            </p:cNvSpPr>
            <p:nvPr/>
          </p:nvSpPr>
          <p:spPr bwMode="auto">
            <a:xfrm>
              <a:off x="3914" y="2772"/>
              <a:ext cx="21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10" name="Rectangle 1005"/>
            <p:cNvSpPr>
              <a:spLocks noChangeArrowheads="1"/>
            </p:cNvSpPr>
            <p:nvPr/>
          </p:nvSpPr>
          <p:spPr bwMode="auto">
            <a:xfrm>
              <a:off x="3933" y="2772"/>
              <a:ext cx="105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Jun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11" name="Rectangle 1006"/>
            <p:cNvSpPr>
              <a:spLocks noChangeArrowheads="1"/>
            </p:cNvSpPr>
            <p:nvPr/>
          </p:nvSpPr>
          <p:spPr bwMode="auto">
            <a:xfrm>
              <a:off x="4026" y="2772"/>
              <a:ext cx="21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12" name="Rectangle 1007"/>
            <p:cNvSpPr>
              <a:spLocks noChangeArrowheads="1"/>
            </p:cNvSpPr>
            <p:nvPr/>
          </p:nvSpPr>
          <p:spPr bwMode="auto">
            <a:xfrm>
              <a:off x="4044" y="2772"/>
              <a:ext cx="7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99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13" name="Rectangle 1008"/>
            <p:cNvSpPr>
              <a:spLocks noChangeArrowheads="1"/>
            </p:cNvSpPr>
            <p:nvPr/>
          </p:nvSpPr>
          <p:spPr bwMode="auto">
            <a:xfrm>
              <a:off x="4235" y="2758"/>
              <a:ext cx="65" cy="1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614" name="Rectangle 1009"/>
            <p:cNvSpPr>
              <a:spLocks noChangeArrowheads="1"/>
            </p:cNvSpPr>
            <p:nvPr/>
          </p:nvSpPr>
          <p:spPr bwMode="auto">
            <a:xfrm>
              <a:off x="4238" y="2772"/>
              <a:ext cx="7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50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15" name="Rectangle 1010"/>
            <p:cNvSpPr>
              <a:spLocks noChangeArrowheads="1"/>
            </p:cNvSpPr>
            <p:nvPr/>
          </p:nvSpPr>
          <p:spPr bwMode="auto">
            <a:xfrm>
              <a:off x="4694" y="2758"/>
              <a:ext cx="60" cy="1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616" name="Rectangle 1011"/>
            <p:cNvSpPr>
              <a:spLocks noChangeArrowheads="1"/>
            </p:cNvSpPr>
            <p:nvPr/>
          </p:nvSpPr>
          <p:spPr bwMode="auto">
            <a:xfrm>
              <a:off x="4695" y="2772"/>
              <a:ext cx="7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20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17" name="Rectangle 1012"/>
            <p:cNvSpPr>
              <a:spLocks noChangeArrowheads="1"/>
            </p:cNvSpPr>
            <p:nvPr/>
          </p:nvSpPr>
          <p:spPr bwMode="auto">
            <a:xfrm>
              <a:off x="5092" y="2758"/>
              <a:ext cx="65" cy="1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618" name="Rectangle 1013"/>
            <p:cNvSpPr>
              <a:spLocks noChangeArrowheads="1"/>
            </p:cNvSpPr>
            <p:nvPr/>
          </p:nvSpPr>
          <p:spPr bwMode="auto">
            <a:xfrm>
              <a:off x="5095" y="2772"/>
              <a:ext cx="7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70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19" name="Rectangle 1014"/>
            <p:cNvSpPr>
              <a:spLocks noChangeArrowheads="1"/>
            </p:cNvSpPr>
            <p:nvPr/>
          </p:nvSpPr>
          <p:spPr bwMode="auto">
            <a:xfrm>
              <a:off x="5389" y="2758"/>
              <a:ext cx="107" cy="1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620" name="Rectangle 1015"/>
            <p:cNvSpPr>
              <a:spLocks noChangeArrowheads="1"/>
            </p:cNvSpPr>
            <p:nvPr/>
          </p:nvSpPr>
          <p:spPr bwMode="auto">
            <a:xfrm>
              <a:off x="5389" y="2772"/>
              <a:ext cx="127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73.5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21" name="Rectangle 1016"/>
            <p:cNvSpPr>
              <a:spLocks noChangeArrowheads="1"/>
            </p:cNvSpPr>
            <p:nvPr/>
          </p:nvSpPr>
          <p:spPr bwMode="auto">
            <a:xfrm>
              <a:off x="1881" y="2884"/>
              <a:ext cx="241" cy="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622" name="Rectangle 1017"/>
            <p:cNvSpPr>
              <a:spLocks noChangeArrowheads="1"/>
            </p:cNvSpPr>
            <p:nvPr/>
          </p:nvSpPr>
          <p:spPr bwMode="auto">
            <a:xfrm>
              <a:off x="1881" y="2896"/>
              <a:ext cx="119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C16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23" name="Rectangle 1018"/>
            <p:cNvSpPr>
              <a:spLocks noChangeArrowheads="1"/>
            </p:cNvSpPr>
            <p:nvPr/>
          </p:nvSpPr>
          <p:spPr bwMode="auto">
            <a:xfrm>
              <a:off x="1988" y="2896"/>
              <a:ext cx="21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24" name="Rectangle 1019"/>
            <p:cNvSpPr>
              <a:spLocks noChangeArrowheads="1"/>
            </p:cNvSpPr>
            <p:nvPr/>
          </p:nvSpPr>
          <p:spPr bwMode="auto">
            <a:xfrm>
              <a:off x="2006" y="2896"/>
              <a:ext cx="145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2515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25" name="Rectangle 1020"/>
            <p:cNvSpPr>
              <a:spLocks noChangeArrowheads="1"/>
            </p:cNvSpPr>
            <p:nvPr/>
          </p:nvSpPr>
          <p:spPr bwMode="auto">
            <a:xfrm>
              <a:off x="2196" y="2884"/>
              <a:ext cx="621" cy="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626" name="Rectangle 1021"/>
            <p:cNvSpPr>
              <a:spLocks noChangeArrowheads="1"/>
            </p:cNvSpPr>
            <p:nvPr/>
          </p:nvSpPr>
          <p:spPr bwMode="auto">
            <a:xfrm>
              <a:off x="2199" y="2896"/>
              <a:ext cx="722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Near John Miller's House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27" name="Rectangle 1022"/>
            <p:cNvSpPr>
              <a:spLocks noChangeArrowheads="1"/>
            </p:cNvSpPr>
            <p:nvPr/>
          </p:nvSpPr>
          <p:spPr bwMode="auto">
            <a:xfrm>
              <a:off x="3308" y="2884"/>
              <a:ext cx="185" cy="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628" name="Rectangle 1023"/>
            <p:cNvSpPr>
              <a:spLocks noChangeArrowheads="1"/>
            </p:cNvSpPr>
            <p:nvPr/>
          </p:nvSpPr>
          <p:spPr bwMode="auto">
            <a:xfrm>
              <a:off x="3309" y="2896"/>
              <a:ext cx="218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396821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29" name="Rectangle 1024"/>
            <p:cNvSpPr>
              <a:spLocks noChangeArrowheads="1"/>
            </p:cNvSpPr>
            <p:nvPr/>
          </p:nvSpPr>
          <p:spPr bwMode="auto">
            <a:xfrm>
              <a:off x="3572" y="2884"/>
              <a:ext cx="213" cy="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630" name="Rectangle 1025"/>
            <p:cNvSpPr>
              <a:spLocks noChangeArrowheads="1"/>
            </p:cNvSpPr>
            <p:nvPr/>
          </p:nvSpPr>
          <p:spPr bwMode="auto">
            <a:xfrm>
              <a:off x="3574" y="2896"/>
              <a:ext cx="254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4970019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31" name="Rectangle 1026"/>
            <p:cNvSpPr>
              <a:spLocks noChangeArrowheads="1"/>
            </p:cNvSpPr>
            <p:nvPr/>
          </p:nvSpPr>
          <p:spPr bwMode="auto">
            <a:xfrm>
              <a:off x="3846" y="2884"/>
              <a:ext cx="250" cy="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632" name="Rectangle 1027"/>
            <p:cNvSpPr>
              <a:spLocks noChangeArrowheads="1"/>
            </p:cNvSpPr>
            <p:nvPr/>
          </p:nvSpPr>
          <p:spPr bwMode="auto">
            <a:xfrm>
              <a:off x="3850" y="2896"/>
              <a:ext cx="7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15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33" name="Rectangle 1028"/>
            <p:cNvSpPr>
              <a:spLocks noChangeArrowheads="1"/>
            </p:cNvSpPr>
            <p:nvPr/>
          </p:nvSpPr>
          <p:spPr bwMode="auto">
            <a:xfrm>
              <a:off x="3914" y="2896"/>
              <a:ext cx="21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34" name="Rectangle 1029"/>
            <p:cNvSpPr>
              <a:spLocks noChangeArrowheads="1"/>
            </p:cNvSpPr>
            <p:nvPr/>
          </p:nvSpPr>
          <p:spPr bwMode="auto">
            <a:xfrm>
              <a:off x="3933" y="2896"/>
              <a:ext cx="105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Jun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35" name="Rectangle 1030"/>
            <p:cNvSpPr>
              <a:spLocks noChangeArrowheads="1"/>
            </p:cNvSpPr>
            <p:nvPr/>
          </p:nvSpPr>
          <p:spPr bwMode="auto">
            <a:xfrm>
              <a:off x="4026" y="2896"/>
              <a:ext cx="21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36" name="Rectangle 1031"/>
            <p:cNvSpPr>
              <a:spLocks noChangeArrowheads="1"/>
            </p:cNvSpPr>
            <p:nvPr/>
          </p:nvSpPr>
          <p:spPr bwMode="auto">
            <a:xfrm>
              <a:off x="4044" y="2896"/>
              <a:ext cx="7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99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37" name="Rectangle 1032"/>
            <p:cNvSpPr>
              <a:spLocks noChangeArrowheads="1"/>
            </p:cNvSpPr>
            <p:nvPr/>
          </p:nvSpPr>
          <p:spPr bwMode="auto">
            <a:xfrm>
              <a:off x="4235" y="2884"/>
              <a:ext cx="65" cy="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638" name="Rectangle 1033"/>
            <p:cNvSpPr>
              <a:spLocks noChangeArrowheads="1"/>
            </p:cNvSpPr>
            <p:nvPr/>
          </p:nvSpPr>
          <p:spPr bwMode="auto">
            <a:xfrm>
              <a:off x="4238" y="2896"/>
              <a:ext cx="7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50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39" name="Rectangle 1034"/>
            <p:cNvSpPr>
              <a:spLocks noChangeArrowheads="1"/>
            </p:cNvSpPr>
            <p:nvPr/>
          </p:nvSpPr>
          <p:spPr bwMode="auto">
            <a:xfrm>
              <a:off x="4694" y="2884"/>
              <a:ext cx="60" cy="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640" name="Rectangle 1035"/>
            <p:cNvSpPr>
              <a:spLocks noChangeArrowheads="1"/>
            </p:cNvSpPr>
            <p:nvPr/>
          </p:nvSpPr>
          <p:spPr bwMode="auto">
            <a:xfrm>
              <a:off x="4695" y="2896"/>
              <a:ext cx="7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34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41" name="Rectangle 1036"/>
            <p:cNvSpPr>
              <a:spLocks noChangeArrowheads="1"/>
            </p:cNvSpPr>
            <p:nvPr/>
          </p:nvSpPr>
          <p:spPr bwMode="auto">
            <a:xfrm>
              <a:off x="5092" y="2884"/>
              <a:ext cx="65" cy="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642" name="Rectangle 1037"/>
            <p:cNvSpPr>
              <a:spLocks noChangeArrowheads="1"/>
            </p:cNvSpPr>
            <p:nvPr/>
          </p:nvSpPr>
          <p:spPr bwMode="auto">
            <a:xfrm>
              <a:off x="5095" y="2896"/>
              <a:ext cx="7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57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43" name="Rectangle 1038"/>
            <p:cNvSpPr>
              <a:spLocks noChangeArrowheads="1"/>
            </p:cNvSpPr>
            <p:nvPr/>
          </p:nvSpPr>
          <p:spPr bwMode="auto">
            <a:xfrm>
              <a:off x="5389" y="2884"/>
              <a:ext cx="107" cy="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644" name="Rectangle 1039"/>
            <p:cNvSpPr>
              <a:spLocks noChangeArrowheads="1"/>
            </p:cNvSpPr>
            <p:nvPr/>
          </p:nvSpPr>
          <p:spPr bwMode="auto">
            <a:xfrm>
              <a:off x="5389" y="2896"/>
              <a:ext cx="127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50.5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45" name="Rectangle 1040"/>
            <p:cNvSpPr>
              <a:spLocks noChangeArrowheads="1"/>
            </p:cNvSpPr>
            <p:nvPr/>
          </p:nvSpPr>
          <p:spPr bwMode="auto">
            <a:xfrm>
              <a:off x="1881" y="3011"/>
              <a:ext cx="241" cy="9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646" name="Rectangle 1041"/>
            <p:cNvSpPr>
              <a:spLocks noChangeArrowheads="1"/>
            </p:cNvSpPr>
            <p:nvPr/>
          </p:nvSpPr>
          <p:spPr bwMode="auto">
            <a:xfrm>
              <a:off x="1881" y="3020"/>
              <a:ext cx="119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1" i="0" u="none" strike="noStrike" cap="none" normalizeH="0" baseline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Arial" pitchFamily="34" charset="0"/>
                  <a:cs typeface="Arial" pitchFamily="34" charset="0"/>
                </a:rPr>
                <a:t>C16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47" name="Rectangle 1042"/>
            <p:cNvSpPr>
              <a:spLocks noChangeArrowheads="1"/>
            </p:cNvSpPr>
            <p:nvPr/>
          </p:nvSpPr>
          <p:spPr bwMode="auto">
            <a:xfrm>
              <a:off x="1988" y="3020"/>
              <a:ext cx="21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1" i="0" u="none" strike="noStrike" cap="none" normalizeH="0" baseline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48" name="Rectangle 1043"/>
            <p:cNvSpPr>
              <a:spLocks noChangeArrowheads="1"/>
            </p:cNvSpPr>
            <p:nvPr/>
          </p:nvSpPr>
          <p:spPr bwMode="auto">
            <a:xfrm>
              <a:off x="2006" y="3020"/>
              <a:ext cx="145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1" i="0" u="none" strike="noStrike" cap="none" normalizeH="0" baseline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Arial" pitchFamily="34" charset="0"/>
                  <a:cs typeface="Arial" pitchFamily="34" charset="0"/>
                </a:rPr>
                <a:t>3308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49" name="Rectangle 1044"/>
            <p:cNvSpPr>
              <a:spLocks noChangeArrowheads="1"/>
            </p:cNvSpPr>
            <p:nvPr/>
          </p:nvSpPr>
          <p:spPr bwMode="auto">
            <a:xfrm>
              <a:off x="2196" y="3011"/>
              <a:ext cx="496" cy="9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650" name="Rectangle 1045"/>
            <p:cNvSpPr>
              <a:spLocks noChangeArrowheads="1"/>
            </p:cNvSpPr>
            <p:nvPr/>
          </p:nvSpPr>
          <p:spPr bwMode="auto">
            <a:xfrm>
              <a:off x="2199" y="3020"/>
              <a:ext cx="578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Tay at Christie Lake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51" name="Rectangle 1046"/>
            <p:cNvSpPr>
              <a:spLocks noChangeArrowheads="1"/>
            </p:cNvSpPr>
            <p:nvPr/>
          </p:nvSpPr>
          <p:spPr bwMode="auto">
            <a:xfrm>
              <a:off x="3308" y="3011"/>
              <a:ext cx="185" cy="9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652" name="Rectangle 1047"/>
            <p:cNvSpPr>
              <a:spLocks noChangeArrowheads="1"/>
            </p:cNvSpPr>
            <p:nvPr/>
          </p:nvSpPr>
          <p:spPr bwMode="auto">
            <a:xfrm>
              <a:off x="3309" y="3020"/>
              <a:ext cx="218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388663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53" name="Rectangle 1048"/>
            <p:cNvSpPr>
              <a:spLocks noChangeArrowheads="1"/>
            </p:cNvSpPr>
            <p:nvPr/>
          </p:nvSpPr>
          <p:spPr bwMode="auto">
            <a:xfrm>
              <a:off x="3572" y="3011"/>
              <a:ext cx="213" cy="9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654" name="Rectangle 1049"/>
            <p:cNvSpPr>
              <a:spLocks noChangeArrowheads="1"/>
            </p:cNvSpPr>
            <p:nvPr/>
          </p:nvSpPr>
          <p:spPr bwMode="auto">
            <a:xfrm>
              <a:off x="3574" y="3020"/>
              <a:ext cx="254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4963991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55" name="Rectangle 1050"/>
            <p:cNvSpPr>
              <a:spLocks noChangeArrowheads="1"/>
            </p:cNvSpPr>
            <p:nvPr/>
          </p:nvSpPr>
          <p:spPr bwMode="auto">
            <a:xfrm>
              <a:off x="3846" y="3011"/>
              <a:ext cx="250" cy="9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656" name="Rectangle 1051"/>
            <p:cNvSpPr>
              <a:spLocks noChangeArrowheads="1"/>
            </p:cNvSpPr>
            <p:nvPr/>
          </p:nvSpPr>
          <p:spPr bwMode="auto">
            <a:xfrm>
              <a:off x="3850" y="3020"/>
              <a:ext cx="7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15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57" name="Rectangle 1052"/>
            <p:cNvSpPr>
              <a:spLocks noChangeArrowheads="1"/>
            </p:cNvSpPr>
            <p:nvPr/>
          </p:nvSpPr>
          <p:spPr bwMode="auto">
            <a:xfrm>
              <a:off x="3914" y="3020"/>
              <a:ext cx="21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58" name="Rectangle 1053"/>
            <p:cNvSpPr>
              <a:spLocks noChangeArrowheads="1"/>
            </p:cNvSpPr>
            <p:nvPr/>
          </p:nvSpPr>
          <p:spPr bwMode="auto">
            <a:xfrm>
              <a:off x="3933" y="3020"/>
              <a:ext cx="105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Jun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59" name="Rectangle 1054"/>
            <p:cNvSpPr>
              <a:spLocks noChangeArrowheads="1"/>
            </p:cNvSpPr>
            <p:nvPr/>
          </p:nvSpPr>
          <p:spPr bwMode="auto">
            <a:xfrm>
              <a:off x="4026" y="3020"/>
              <a:ext cx="21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60" name="Rectangle 1055"/>
            <p:cNvSpPr>
              <a:spLocks noChangeArrowheads="1"/>
            </p:cNvSpPr>
            <p:nvPr/>
          </p:nvSpPr>
          <p:spPr bwMode="auto">
            <a:xfrm>
              <a:off x="4044" y="3020"/>
              <a:ext cx="7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99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61" name="Rectangle 1056"/>
            <p:cNvSpPr>
              <a:spLocks noChangeArrowheads="1"/>
            </p:cNvSpPr>
            <p:nvPr/>
          </p:nvSpPr>
          <p:spPr bwMode="auto">
            <a:xfrm>
              <a:off x="4235" y="3011"/>
              <a:ext cx="65" cy="9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662" name="Rectangle 1057"/>
            <p:cNvSpPr>
              <a:spLocks noChangeArrowheads="1"/>
            </p:cNvSpPr>
            <p:nvPr/>
          </p:nvSpPr>
          <p:spPr bwMode="auto">
            <a:xfrm>
              <a:off x="4238" y="3020"/>
              <a:ext cx="7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50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63" name="Rectangle 1058"/>
            <p:cNvSpPr>
              <a:spLocks noChangeArrowheads="1"/>
            </p:cNvSpPr>
            <p:nvPr/>
          </p:nvSpPr>
          <p:spPr bwMode="auto">
            <a:xfrm>
              <a:off x="4694" y="3011"/>
              <a:ext cx="60" cy="9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664" name="Rectangle 1059"/>
            <p:cNvSpPr>
              <a:spLocks noChangeArrowheads="1"/>
            </p:cNvSpPr>
            <p:nvPr/>
          </p:nvSpPr>
          <p:spPr bwMode="auto">
            <a:xfrm>
              <a:off x="4695" y="3020"/>
              <a:ext cx="7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54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65" name="Rectangle 1060"/>
            <p:cNvSpPr>
              <a:spLocks noChangeArrowheads="1"/>
            </p:cNvSpPr>
            <p:nvPr/>
          </p:nvSpPr>
          <p:spPr bwMode="auto">
            <a:xfrm>
              <a:off x="5092" y="3011"/>
              <a:ext cx="65" cy="9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666" name="Rectangle 1061"/>
            <p:cNvSpPr>
              <a:spLocks noChangeArrowheads="1"/>
            </p:cNvSpPr>
            <p:nvPr/>
          </p:nvSpPr>
          <p:spPr bwMode="auto">
            <a:xfrm>
              <a:off x="5095" y="3020"/>
              <a:ext cx="7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27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67" name="Rectangle 1062"/>
            <p:cNvSpPr>
              <a:spLocks noChangeArrowheads="1"/>
            </p:cNvSpPr>
            <p:nvPr/>
          </p:nvSpPr>
          <p:spPr bwMode="auto">
            <a:xfrm>
              <a:off x="5389" y="3011"/>
              <a:ext cx="107" cy="9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668" name="Rectangle 1063"/>
            <p:cNvSpPr>
              <a:spLocks noChangeArrowheads="1"/>
            </p:cNvSpPr>
            <p:nvPr/>
          </p:nvSpPr>
          <p:spPr bwMode="auto">
            <a:xfrm>
              <a:off x="5389" y="3020"/>
              <a:ext cx="127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20.5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69" name="Rectangle 1064"/>
            <p:cNvSpPr>
              <a:spLocks noChangeArrowheads="1"/>
            </p:cNvSpPr>
            <p:nvPr/>
          </p:nvSpPr>
          <p:spPr bwMode="auto">
            <a:xfrm>
              <a:off x="1881" y="3137"/>
              <a:ext cx="241" cy="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670" name="Rectangle 1065"/>
            <p:cNvSpPr>
              <a:spLocks noChangeArrowheads="1"/>
            </p:cNvSpPr>
            <p:nvPr/>
          </p:nvSpPr>
          <p:spPr bwMode="auto">
            <a:xfrm>
              <a:off x="1881" y="3146"/>
              <a:ext cx="119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C16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71" name="Rectangle 1066"/>
            <p:cNvSpPr>
              <a:spLocks noChangeArrowheads="1"/>
            </p:cNvSpPr>
            <p:nvPr/>
          </p:nvSpPr>
          <p:spPr bwMode="auto">
            <a:xfrm>
              <a:off x="1988" y="3146"/>
              <a:ext cx="21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72" name="Rectangle 1067"/>
            <p:cNvSpPr>
              <a:spLocks noChangeArrowheads="1"/>
            </p:cNvSpPr>
            <p:nvPr/>
          </p:nvSpPr>
          <p:spPr bwMode="auto">
            <a:xfrm>
              <a:off x="2006" y="3146"/>
              <a:ext cx="145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2810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73" name="Rectangle 1068"/>
            <p:cNvSpPr>
              <a:spLocks noChangeArrowheads="1"/>
            </p:cNvSpPr>
            <p:nvPr/>
          </p:nvSpPr>
          <p:spPr bwMode="auto">
            <a:xfrm>
              <a:off x="2196" y="3137"/>
              <a:ext cx="639" cy="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674" name="Rectangle 1069"/>
            <p:cNvSpPr>
              <a:spLocks noChangeArrowheads="1"/>
            </p:cNvSpPr>
            <p:nvPr/>
          </p:nvSpPr>
          <p:spPr bwMode="auto">
            <a:xfrm>
              <a:off x="2199" y="3146"/>
              <a:ext cx="745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Tay (middle) s. of DeWitts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75" name="Rectangle 1070"/>
            <p:cNvSpPr>
              <a:spLocks noChangeArrowheads="1"/>
            </p:cNvSpPr>
            <p:nvPr/>
          </p:nvSpPr>
          <p:spPr bwMode="auto">
            <a:xfrm>
              <a:off x="3308" y="3137"/>
              <a:ext cx="185" cy="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676" name="Rectangle 1071"/>
            <p:cNvSpPr>
              <a:spLocks noChangeArrowheads="1"/>
            </p:cNvSpPr>
            <p:nvPr/>
          </p:nvSpPr>
          <p:spPr bwMode="auto">
            <a:xfrm>
              <a:off x="3309" y="3146"/>
              <a:ext cx="218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393136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77" name="Rectangle 1072"/>
            <p:cNvSpPr>
              <a:spLocks noChangeArrowheads="1"/>
            </p:cNvSpPr>
            <p:nvPr/>
          </p:nvSpPr>
          <p:spPr bwMode="auto">
            <a:xfrm>
              <a:off x="3572" y="3137"/>
              <a:ext cx="213" cy="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678" name="Rectangle 1073"/>
            <p:cNvSpPr>
              <a:spLocks noChangeArrowheads="1"/>
            </p:cNvSpPr>
            <p:nvPr/>
          </p:nvSpPr>
          <p:spPr bwMode="auto">
            <a:xfrm>
              <a:off x="3574" y="3146"/>
              <a:ext cx="254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4965502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79" name="Rectangle 1074"/>
            <p:cNvSpPr>
              <a:spLocks noChangeArrowheads="1"/>
            </p:cNvSpPr>
            <p:nvPr/>
          </p:nvSpPr>
          <p:spPr bwMode="auto">
            <a:xfrm>
              <a:off x="3846" y="3137"/>
              <a:ext cx="250" cy="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680" name="Rectangle 1075"/>
            <p:cNvSpPr>
              <a:spLocks noChangeArrowheads="1"/>
            </p:cNvSpPr>
            <p:nvPr/>
          </p:nvSpPr>
          <p:spPr bwMode="auto">
            <a:xfrm>
              <a:off x="3850" y="3146"/>
              <a:ext cx="7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15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81" name="Rectangle 1076"/>
            <p:cNvSpPr>
              <a:spLocks noChangeArrowheads="1"/>
            </p:cNvSpPr>
            <p:nvPr/>
          </p:nvSpPr>
          <p:spPr bwMode="auto">
            <a:xfrm>
              <a:off x="3914" y="3146"/>
              <a:ext cx="21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82" name="Rectangle 1077"/>
            <p:cNvSpPr>
              <a:spLocks noChangeArrowheads="1"/>
            </p:cNvSpPr>
            <p:nvPr/>
          </p:nvSpPr>
          <p:spPr bwMode="auto">
            <a:xfrm>
              <a:off x="3933" y="3146"/>
              <a:ext cx="105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Jun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83" name="Rectangle 1078"/>
            <p:cNvSpPr>
              <a:spLocks noChangeArrowheads="1"/>
            </p:cNvSpPr>
            <p:nvPr/>
          </p:nvSpPr>
          <p:spPr bwMode="auto">
            <a:xfrm>
              <a:off x="4026" y="3146"/>
              <a:ext cx="21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84" name="Rectangle 1079"/>
            <p:cNvSpPr>
              <a:spLocks noChangeArrowheads="1"/>
            </p:cNvSpPr>
            <p:nvPr/>
          </p:nvSpPr>
          <p:spPr bwMode="auto">
            <a:xfrm>
              <a:off x="4044" y="3146"/>
              <a:ext cx="7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99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85" name="Rectangle 1080"/>
            <p:cNvSpPr>
              <a:spLocks noChangeArrowheads="1"/>
            </p:cNvSpPr>
            <p:nvPr/>
          </p:nvSpPr>
          <p:spPr bwMode="auto">
            <a:xfrm>
              <a:off x="4235" y="3137"/>
              <a:ext cx="65" cy="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686" name="Rectangle 1081"/>
            <p:cNvSpPr>
              <a:spLocks noChangeArrowheads="1"/>
            </p:cNvSpPr>
            <p:nvPr/>
          </p:nvSpPr>
          <p:spPr bwMode="auto">
            <a:xfrm>
              <a:off x="4238" y="3146"/>
              <a:ext cx="7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50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87" name="Rectangle 1082"/>
            <p:cNvSpPr>
              <a:spLocks noChangeArrowheads="1"/>
            </p:cNvSpPr>
            <p:nvPr/>
          </p:nvSpPr>
          <p:spPr bwMode="auto">
            <a:xfrm>
              <a:off x="4694" y="3137"/>
              <a:ext cx="60" cy="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688" name="Rectangle 1083"/>
            <p:cNvSpPr>
              <a:spLocks noChangeArrowheads="1"/>
            </p:cNvSpPr>
            <p:nvPr/>
          </p:nvSpPr>
          <p:spPr bwMode="auto">
            <a:xfrm>
              <a:off x="4695" y="3146"/>
              <a:ext cx="7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45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89" name="Rectangle 1084"/>
            <p:cNvSpPr>
              <a:spLocks noChangeArrowheads="1"/>
            </p:cNvSpPr>
            <p:nvPr/>
          </p:nvSpPr>
          <p:spPr bwMode="auto">
            <a:xfrm>
              <a:off x="5092" y="3137"/>
              <a:ext cx="65" cy="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690" name="Rectangle 1085"/>
            <p:cNvSpPr>
              <a:spLocks noChangeArrowheads="1"/>
            </p:cNvSpPr>
            <p:nvPr/>
          </p:nvSpPr>
          <p:spPr bwMode="auto">
            <a:xfrm>
              <a:off x="5095" y="3146"/>
              <a:ext cx="7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65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91" name="Rectangle 1086"/>
            <p:cNvSpPr>
              <a:spLocks noChangeArrowheads="1"/>
            </p:cNvSpPr>
            <p:nvPr/>
          </p:nvSpPr>
          <p:spPr bwMode="auto">
            <a:xfrm>
              <a:off x="5389" y="3137"/>
              <a:ext cx="107" cy="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692" name="Rectangle 1087"/>
            <p:cNvSpPr>
              <a:spLocks noChangeArrowheads="1"/>
            </p:cNvSpPr>
            <p:nvPr/>
          </p:nvSpPr>
          <p:spPr bwMode="auto">
            <a:xfrm>
              <a:off x="5389" y="3146"/>
              <a:ext cx="127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58.5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93" name="Rectangle 1088"/>
            <p:cNvSpPr>
              <a:spLocks noChangeArrowheads="1"/>
            </p:cNvSpPr>
            <p:nvPr/>
          </p:nvSpPr>
          <p:spPr bwMode="auto">
            <a:xfrm>
              <a:off x="1881" y="3257"/>
              <a:ext cx="241" cy="1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694" name="Rectangle 1089"/>
            <p:cNvSpPr>
              <a:spLocks noChangeArrowheads="1"/>
            </p:cNvSpPr>
            <p:nvPr/>
          </p:nvSpPr>
          <p:spPr bwMode="auto">
            <a:xfrm>
              <a:off x="1881" y="3270"/>
              <a:ext cx="119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C16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95" name="Rectangle 1090"/>
            <p:cNvSpPr>
              <a:spLocks noChangeArrowheads="1"/>
            </p:cNvSpPr>
            <p:nvPr/>
          </p:nvSpPr>
          <p:spPr bwMode="auto">
            <a:xfrm>
              <a:off x="1988" y="3270"/>
              <a:ext cx="21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96" name="Rectangle 1091"/>
            <p:cNvSpPr>
              <a:spLocks noChangeArrowheads="1"/>
            </p:cNvSpPr>
            <p:nvPr/>
          </p:nvSpPr>
          <p:spPr bwMode="auto">
            <a:xfrm>
              <a:off x="2006" y="3270"/>
              <a:ext cx="145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2412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97" name="Rectangle 1092"/>
            <p:cNvSpPr>
              <a:spLocks noChangeArrowheads="1"/>
            </p:cNvSpPr>
            <p:nvPr/>
          </p:nvSpPr>
          <p:spPr bwMode="auto">
            <a:xfrm>
              <a:off x="2196" y="3257"/>
              <a:ext cx="333" cy="1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698" name="Rectangle 1093"/>
            <p:cNvSpPr>
              <a:spLocks noChangeArrowheads="1"/>
            </p:cNvSpPr>
            <p:nvPr/>
          </p:nvSpPr>
          <p:spPr bwMode="auto">
            <a:xfrm>
              <a:off x="2199" y="3270"/>
              <a:ext cx="386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Grants Creek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699" name="Rectangle 1094"/>
            <p:cNvSpPr>
              <a:spLocks noChangeArrowheads="1"/>
            </p:cNvSpPr>
            <p:nvPr/>
          </p:nvSpPr>
          <p:spPr bwMode="auto">
            <a:xfrm>
              <a:off x="3308" y="3257"/>
              <a:ext cx="185" cy="1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700" name="Rectangle 1095"/>
            <p:cNvSpPr>
              <a:spLocks noChangeArrowheads="1"/>
            </p:cNvSpPr>
            <p:nvPr/>
          </p:nvSpPr>
          <p:spPr bwMode="auto">
            <a:xfrm>
              <a:off x="3309" y="3270"/>
              <a:ext cx="218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397138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701" name="Rectangle 1096"/>
            <p:cNvSpPr>
              <a:spLocks noChangeArrowheads="1"/>
            </p:cNvSpPr>
            <p:nvPr/>
          </p:nvSpPr>
          <p:spPr bwMode="auto">
            <a:xfrm>
              <a:off x="3572" y="3257"/>
              <a:ext cx="213" cy="1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702" name="Rectangle 1097"/>
            <p:cNvSpPr>
              <a:spLocks noChangeArrowheads="1"/>
            </p:cNvSpPr>
            <p:nvPr/>
          </p:nvSpPr>
          <p:spPr bwMode="auto">
            <a:xfrm>
              <a:off x="3574" y="3270"/>
              <a:ext cx="254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4968196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703" name="Rectangle 1098"/>
            <p:cNvSpPr>
              <a:spLocks noChangeArrowheads="1"/>
            </p:cNvSpPr>
            <p:nvPr/>
          </p:nvSpPr>
          <p:spPr bwMode="auto">
            <a:xfrm>
              <a:off x="3846" y="3257"/>
              <a:ext cx="250" cy="1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704" name="Rectangle 1099"/>
            <p:cNvSpPr>
              <a:spLocks noChangeArrowheads="1"/>
            </p:cNvSpPr>
            <p:nvPr/>
          </p:nvSpPr>
          <p:spPr bwMode="auto">
            <a:xfrm>
              <a:off x="3850" y="3270"/>
              <a:ext cx="7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15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705" name="Rectangle 1100"/>
            <p:cNvSpPr>
              <a:spLocks noChangeArrowheads="1"/>
            </p:cNvSpPr>
            <p:nvPr/>
          </p:nvSpPr>
          <p:spPr bwMode="auto">
            <a:xfrm>
              <a:off x="3914" y="3270"/>
              <a:ext cx="21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706" name="Rectangle 1101"/>
            <p:cNvSpPr>
              <a:spLocks noChangeArrowheads="1"/>
            </p:cNvSpPr>
            <p:nvPr/>
          </p:nvSpPr>
          <p:spPr bwMode="auto">
            <a:xfrm>
              <a:off x="3933" y="3270"/>
              <a:ext cx="105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Jun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707" name="Rectangle 1102"/>
            <p:cNvSpPr>
              <a:spLocks noChangeArrowheads="1"/>
            </p:cNvSpPr>
            <p:nvPr/>
          </p:nvSpPr>
          <p:spPr bwMode="auto">
            <a:xfrm>
              <a:off x="4026" y="3270"/>
              <a:ext cx="21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708" name="Rectangle 1103"/>
            <p:cNvSpPr>
              <a:spLocks noChangeArrowheads="1"/>
            </p:cNvSpPr>
            <p:nvPr/>
          </p:nvSpPr>
          <p:spPr bwMode="auto">
            <a:xfrm>
              <a:off x="4044" y="3270"/>
              <a:ext cx="7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99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709" name="Rectangle 1104"/>
            <p:cNvSpPr>
              <a:spLocks noChangeArrowheads="1"/>
            </p:cNvSpPr>
            <p:nvPr/>
          </p:nvSpPr>
          <p:spPr bwMode="auto">
            <a:xfrm>
              <a:off x="4235" y="3257"/>
              <a:ext cx="65" cy="1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710" name="Rectangle 1105"/>
            <p:cNvSpPr>
              <a:spLocks noChangeArrowheads="1"/>
            </p:cNvSpPr>
            <p:nvPr/>
          </p:nvSpPr>
          <p:spPr bwMode="auto">
            <a:xfrm>
              <a:off x="4238" y="3270"/>
              <a:ext cx="7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50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711" name="Rectangle 1106"/>
            <p:cNvSpPr>
              <a:spLocks noChangeArrowheads="1"/>
            </p:cNvSpPr>
            <p:nvPr/>
          </p:nvSpPr>
          <p:spPr bwMode="auto">
            <a:xfrm>
              <a:off x="4695" y="3268"/>
              <a:ext cx="7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48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712" name="Rectangle 1107"/>
            <p:cNvSpPr>
              <a:spLocks noChangeArrowheads="1"/>
            </p:cNvSpPr>
            <p:nvPr/>
          </p:nvSpPr>
          <p:spPr bwMode="auto">
            <a:xfrm>
              <a:off x="5095" y="3268"/>
              <a:ext cx="7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24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713" name="Rectangle 1108"/>
            <p:cNvSpPr>
              <a:spLocks noChangeArrowheads="1"/>
            </p:cNvSpPr>
            <p:nvPr/>
          </p:nvSpPr>
          <p:spPr bwMode="auto">
            <a:xfrm>
              <a:off x="5389" y="3268"/>
              <a:ext cx="127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17.5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714" name="Rectangle 1109"/>
            <p:cNvSpPr>
              <a:spLocks noChangeArrowheads="1"/>
            </p:cNvSpPr>
            <p:nvPr/>
          </p:nvSpPr>
          <p:spPr bwMode="auto">
            <a:xfrm>
              <a:off x="1881" y="3392"/>
              <a:ext cx="119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C16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715" name="Rectangle 1110"/>
            <p:cNvSpPr>
              <a:spLocks noChangeArrowheads="1"/>
            </p:cNvSpPr>
            <p:nvPr/>
          </p:nvSpPr>
          <p:spPr bwMode="auto">
            <a:xfrm>
              <a:off x="1988" y="3392"/>
              <a:ext cx="21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716" name="Rectangle 1111"/>
            <p:cNvSpPr>
              <a:spLocks noChangeArrowheads="1"/>
            </p:cNvSpPr>
            <p:nvPr/>
          </p:nvSpPr>
          <p:spPr bwMode="auto">
            <a:xfrm>
              <a:off x="2006" y="3392"/>
              <a:ext cx="145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2317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717" name="Rectangle 1112"/>
            <p:cNvSpPr>
              <a:spLocks noChangeArrowheads="1"/>
            </p:cNvSpPr>
            <p:nvPr/>
          </p:nvSpPr>
          <p:spPr bwMode="auto">
            <a:xfrm>
              <a:off x="2200" y="3392"/>
              <a:ext cx="485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East of Glen Tay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718" name="Rectangle 1113"/>
            <p:cNvSpPr>
              <a:spLocks noChangeArrowheads="1"/>
            </p:cNvSpPr>
            <p:nvPr/>
          </p:nvSpPr>
          <p:spPr bwMode="auto">
            <a:xfrm>
              <a:off x="3310" y="3392"/>
              <a:ext cx="218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398604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719" name="Rectangle 1114"/>
            <p:cNvSpPr>
              <a:spLocks noChangeArrowheads="1"/>
            </p:cNvSpPr>
            <p:nvPr/>
          </p:nvSpPr>
          <p:spPr bwMode="auto">
            <a:xfrm>
              <a:off x="3574" y="3392"/>
              <a:ext cx="254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4972119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720" name="Rectangle 1115"/>
            <p:cNvSpPr>
              <a:spLocks noChangeArrowheads="1"/>
            </p:cNvSpPr>
            <p:nvPr/>
          </p:nvSpPr>
          <p:spPr bwMode="auto">
            <a:xfrm>
              <a:off x="3850" y="3392"/>
              <a:ext cx="7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15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721" name="Rectangle 1116"/>
            <p:cNvSpPr>
              <a:spLocks noChangeArrowheads="1"/>
            </p:cNvSpPr>
            <p:nvPr/>
          </p:nvSpPr>
          <p:spPr bwMode="auto">
            <a:xfrm>
              <a:off x="3914" y="3392"/>
              <a:ext cx="21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722" name="Rectangle 1117"/>
            <p:cNvSpPr>
              <a:spLocks noChangeArrowheads="1"/>
            </p:cNvSpPr>
            <p:nvPr/>
          </p:nvSpPr>
          <p:spPr bwMode="auto">
            <a:xfrm>
              <a:off x="3933" y="3392"/>
              <a:ext cx="105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Jun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723" name="Rectangle 1118"/>
            <p:cNvSpPr>
              <a:spLocks noChangeArrowheads="1"/>
            </p:cNvSpPr>
            <p:nvPr/>
          </p:nvSpPr>
          <p:spPr bwMode="auto">
            <a:xfrm>
              <a:off x="4026" y="3392"/>
              <a:ext cx="21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724" name="Rectangle 1119"/>
            <p:cNvSpPr>
              <a:spLocks noChangeArrowheads="1"/>
            </p:cNvSpPr>
            <p:nvPr/>
          </p:nvSpPr>
          <p:spPr bwMode="auto">
            <a:xfrm>
              <a:off x="4044" y="3392"/>
              <a:ext cx="7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99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725" name="Rectangle 1120"/>
            <p:cNvSpPr>
              <a:spLocks noChangeArrowheads="1"/>
            </p:cNvSpPr>
            <p:nvPr/>
          </p:nvSpPr>
          <p:spPr bwMode="auto">
            <a:xfrm>
              <a:off x="4238" y="3392"/>
              <a:ext cx="7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50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726" name="Rectangle 1121"/>
            <p:cNvSpPr>
              <a:spLocks noChangeArrowheads="1"/>
            </p:cNvSpPr>
            <p:nvPr/>
          </p:nvSpPr>
          <p:spPr bwMode="auto">
            <a:xfrm>
              <a:off x="4695" y="3392"/>
              <a:ext cx="7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35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727" name="Rectangle 1122"/>
            <p:cNvSpPr>
              <a:spLocks noChangeArrowheads="1"/>
            </p:cNvSpPr>
            <p:nvPr/>
          </p:nvSpPr>
          <p:spPr bwMode="auto">
            <a:xfrm>
              <a:off x="5095" y="3392"/>
              <a:ext cx="7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62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728" name="Rectangle 1123"/>
            <p:cNvSpPr>
              <a:spLocks noChangeArrowheads="1"/>
            </p:cNvSpPr>
            <p:nvPr/>
          </p:nvSpPr>
          <p:spPr bwMode="auto">
            <a:xfrm>
              <a:off x="5389" y="3392"/>
              <a:ext cx="127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55.5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729" name="Rectangle 1124"/>
            <p:cNvSpPr>
              <a:spLocks noChangeArrowheads="1"/>
            </p:cNvSpPr>
            <p:nvPr/>
          </p:nvSpPr>
          <p:spPr bwMode="auto">
            <a:xfrm>
              <a:off x="1881" y="3522"/>
              <a:ext cx="119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1" i="0" u="none" strike="noStrike" cap="none" normalizeH="0" baseline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Arial" pitchFamily="34" charset="0"/>
                  <a:cs typeface="Arial" pitchFamily="34" charset="0"/>
                </a:rPr>
                <a:t>C16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730" name="Rectangle 1125"/>
            <p:cNvSpPr>
              <a:spLocks noChangeArrowheads="1"/>
            </p:cNvSpPr>
            <p:nvPr/>
          </p:nvSpPr>
          <p:spPr bwMode="auto">
            <a:xfrm>
              <a:off x="1988" y="3522"/>
              <a:ext cx="21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1" i="0" u="none" strike="noStrike" cap="none" normalizeH="0" baseline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731" name="Rectangle 1126"/>
            <p:cNvSpPr>
              <a:spLocks noChangeArrowheads="1"/>
            </p:cNvSpPr>
            <p:nvPr/>
          </p:nvSpPr>
          <p:spPr bwMode="auto">
            <a:xfrm>
              <a:off x="2006" y="3522"/>
              <a:ext cx="145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1" i="0" u="none" strike="noStrike" cap="none" normalizeH="0" baseline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Arial" pitchFamily="34" charset="0"/>
                  <a:cs typeface="Arial" pitchFamily="34" charset="0"/>
                </a:rPr>
                <a:t>2308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732" name="Rectangle 1127"/>
            <p:cNvSpPr>
              <a:spLocks noChangeArrowheads="1"/>
            </p:cNvSpPr>
            <p:nvPr/>
          </p:nvSpPr>
          <p:spPr bwMode="auto">
            <a:xfrm>
              <a:off x="2200" y="3522"/>
              <a:ext cx="364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Port Elmsley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733" name="Rectangle 1128"/>
            <p:cNvSpPr>
              <a:spLocks noChangeArrowheads="1"/>
            </p:cNvSpPr>
            <p:nvPr/>
          </p:nvSpPr>
          <p:spPr bwMode="auto">
            <a:xfrm>
              <a:off x="3310" y="3522"/>
              <a:ext cx="218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411643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734" name="Rectangle 1129"/>
            <p:cNvSpPr>
              <a:spLocks noChangeArrowheads="1"/>
            </p:cNvSpPr>
            <p:nvPr/>
          </p:nvSpPr>
          <p:spPr bwMode="auto">
            <a:xfrm>
              <a:off x="3574" y="3522"/>
              <a:ext cx="254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4971443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735" name="Rectangle 1130"/>
            <p:cNvSpPr>
              <a:spLocks noChangeArrowheads="1"/>
            </p:cNvSpPr>
            <p:nvPr/>
          </p:nvSpPr>
          <p:spPr bwMode="auto">
            <a:xfrm>
              <a:off x="3850" y="3522"/>
              <a:ext cx="36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8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736" name="Rectangle 1131"/>
            <p:cNvSpPr>
              <a:spLocks noChangeArrowheads="1"/>
            </p:cNvSpPr>
            <p:nvPr/>
          </p:nvSpPr>
          <p:spPr bwMode="auto">
            <a:xfrm>
              <a:off x="3882" y="3522"/>
              <a:ext cx="21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737" name="Rectangle 1132"/>
            <p:cNvSpPr>
              <a:spLocks noChangeArrowheads="1"/>
            </p:cNvSpPr>
            <p:nvPr/>
          </p:nvSpPr>
          <p:spPr bwMode="auto">
            <a:xfrm>
              <a:off x="3901" y="3522"/>
              <a:ext cx="105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Jun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738" name="Rectangle 1133"/>
            <p:cNvSpPr>
              <a:spLocks noChangeArrowheads="1"/>
            </p:cNvSpPr>
            <p:nvPr/>
          </p:nvSpPr>
          <p:spPr bwMode="auto">
            <a:xfrm>
              <a:off x="3993" y="3522"/>
              <a:ext cx="21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739" name="Rectangle 1134"/>
            <p:cNvSpPr>
              <a:spLocks noChangeArrowheads="1"/>
            </p:cNvSpPr>
            <p:nvPr/>
          </p:nvSpPr>
          <p:spPr bwMode="auto">
            <a:xfrm>
              <a:off x="4012" y="3522"/>
              <a:ext cx="7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99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740" name="Rectangle 1135"/>
            <p:cNvSpPr>
              <a:spLocks noChangeArrowheads="1"/>
            </p:cNvSpPr>
            <p:nvPr/>
          </p:nvSpPr>
          <p:spPr bwMode="auto">
            <a:xfrm>
              <a:off x="4238" y="3522"/>
              <a:ext cx="7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50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741" name="Rectangle 1136"/>
            <p:cNvSpPr>
              <a:spLocks noChangeArrowheads="1"/>
            </p:cNvSpPr>
            <p:nvPr/>
          </p:nvSpPr>
          <p:spPr bwMode="auto">
            <a:xfrm>
              <a:off x="4695" y="3522"/>
              <a:ext cx="7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65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742" name="Rectangle 1137"/>
            <p:cNvSpPr>
              <a:spLocks noChangeArrowheads="1"/>
            </p:cNvSpPr>
            <p:nvPr/>
          </p:nvSpPr>
          <p:spPr bwMode="auto">
            <a:xfrm>
              <a:off x="5095" y="3522"/>
              <a:ext cx="7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44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743" name="Rectangle 1138"/>
            <p:cNvSpPr>
              <a:spLocks noChangeArrowheads="1"/>
            </p:cNvSpPr>
            <p:nvPr/>
          </p:nvSpPr>
          <p:spPr bwMode="auto">
            <a:xfrm>
              <a:off x="5389" y="3522"/>
              <a:ext cx="127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37.5</a:t>
              </a:r>
              <a:endParaRPr kumimoji="0" lang="en-US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163" name="Picture 113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" y="323"/>
              <a:ext cx="5" cy="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4" name="Picture 114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2" y="323"/>
              <a:ext cx="4" cy="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5" name="Picture 114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6" y="323"/>
              <a:ext cx="5" cy="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6" name="Picture 114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4" y="323"/>
              <a:ext cx="5" cy="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7" name="Picture 114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9" y="323"/>
              <a:ext cx="9" cy="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8" name="Picture 114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8" y="323"/>
              <a:ext cx="4" cy="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9" name="Picture 114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" y="323"/>
              <a:ext cx="9" cy="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0" name="Picture 114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3" y="323"/>
              <a:ext cx="4" cy="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1" name="Picture 114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" y="885"/>
              <a:ext cx="5" cy="2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2" name="Picture 114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2" y="885"/>
              <a:ext cx="4" cy="2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3" name="Picture 114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6" y="885"/>
              <a:ext cx="5" cy="2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4" name="Picture 115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4" y="885"/>
              <a:ext cx="5" cy="2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5" name="Picture 115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9" y="885"/>
              <a:ext cx="9" cy="2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6" name="Picture 115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8" y="885"/>
              <a:ext cx="4" cy="2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7" name="Picture 115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" y="885"/>
              <a:ext cx="9" cy="2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8" name="Picture 115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3" y="885"/>
              <a:ext cx="4" cy="2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744" name="Rectangle 1155"/>
            <p:cNvSpPr>
              <a:spLocks noChangeArrowheads="1"/>
            </p:cNvSpPr>
            <p:nvPr/>
          </p:nvSpPr>
          <p:spPr bwMode="auto">
            <a:xfrm>
              <a:off x="1871" y="299"/>
              <a:ext cx="3847" cy="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745" name="Rectangle 1156"/>
            <p:cNvSpPr>
              <a:spLocks noChangeArrowheads="1"/>
            </p:cNvSpPr>
            <p:nvPr/>
          </p:nvSpPr>
          <p:spPr bwMode="auto">
            <a:xfrm>
              <a:off x="1871" y="313"/>
              <a:ext cx="3847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746" name="Rectangle 1157"/>
            <p:cNvSpPr>
              <a:spLocks noChangeArrowheads="1"/>
            </p:cNvSpPr>
            <p:nvPr/>
          </p:nvSpPr>
          <p:spPr bwMode="auto">
            <a:xfrm>
              <a:off x="1871" y="875"/>
              <a:ext cx="3847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747" name="Rectangle 1158"/>
            <p:cNvSpPr>
              <a:spLocks noChangeArrowheads="1"/>
            </p:cNvSpPr>
            <p:nvPr/>
          </p:nvSpPr>
          <p:spPr bwMode="auto">
            <a:xfrm>
              <a:off x="1871" y="3622"/>
              <a:ext cx="3847" cy="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3748" name="Rectangle 1159"/>
            <p:cNvSpPr>
              <a:spLocks noChangeArrowheads="1"/>
            </p:cNvSpPr>
            <p:nvPr/>
          </p:nvSpPr>
          <p:spPr bwMode="auto">
            <a:xfrm>
              <a:off x="1871" y="3636"/>
              <a:ext cx="3847" cy="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  <p:pic>
        <p:nvPicPr>
          <p:cNvPr id="133121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1925" y="1381124"/>
            <a:ext cx="2781299" cy="4410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374"/>
          <p:cNvSpPr>
            <a:spLocks noChangeArrowheads="1"/>
          </p:cNvSpPr>
          <p:nvPr/>
        </p:nvSpPr>
        <p:spPr bwMode="auto">
          <a:xfrm>
            <a:off x="-80736" y="13451"/>
            <a:ext cx="9286875" cy="2769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</a:rPr>
              <a:t>Initial measurements during installation of the mini-</a:t>
            </a:r>
            <a:r>
              <a:rPr lang="en-US" sz="1800" b="1" dirty="0" err="1" smtClean="0">
                <a:solidFill>
                  <a:schemeClr val="bg1"/>
                </a:solidFill>
              </a:rPr>
              <a:t>piezometers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50424" y="3500437"/>
            <a:ext cx="700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solidFill>
                  <a:srgbClr val="FFFF00"/>
                </a:solidFill>
              </a:rPr>
              <a:t>Initial </a:t>
            </a:r>
          </a:p>
          <a:p>
            <a:r>
              <a:rPr lang="en-CA" sz="1400" b="1" dirty="0" smtClean="0">
                <a:solidFill>
                  <a:srgbClr val="FFFF00"/>
                </a:solidFill>
              </a:rPr>
              <a:t>mark</a:t>
            </a:r>
            <a:endParaRPr lang="en-CA" sz="1400" b="1" dirty="0">
              <a:solidFill>
                <a:srgbClr val="FFFF00"/>
              </a:solidFill>
            </a:endParaRPr>
          </a:p>
        </p:txBody>
      </p:sp>
      <p:sp>
        <p:nvSpPr>
          <p:cNvPr id="13" name="Right Brace 12"/>
          <p:cNvSpPr/>
          <p:nvPr/>
        </p:nvSpPr>
        <p:spPr bwMode="auto">
          <a:xfrm flipH="1">
            <a:off x="1038243" y="3695700"/>
            <a:ext cx="771506" cy="1200150"/>
          </a:xfrm>
          <a:prstGeom prst="rightBrace">
            <a:avLst>
              <a:gd name="adj1" fmla="val 8333"/>
              <a:gd name="adj2" fmla="val 48929"/>
            </a:avLst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4" name="Right Brace 13"/>
          <p:cNvSpPr/>
          <p:nvPr/>
        </p:nvSpPr>
        <p:spPr bwMode="auto">
          <a:xfrm flipH="1">
            <a:off x="180974" y="2695574"/>
            <a:ext cx="364331" cy="514351"/>
          </a:xfrm>
          <a:prstGeom prst="rightBrac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85950" y="5119688"/>
            <a:ext cx="1000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>
                <a:solidFill>
                  <a:srgbClr val="FFFF00"/>
                </a:solidFill>
              </a:rPr>
              <a:t>Initial Surface water level</a:t>
            </a:r>
            <a:endParaRPr lang="en-CA" sz="1200" dirty="0">
              <a:solidFill>
                <a:srgbClr val="FFFF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 flipV="1">
            <a:off x="1857375" y="4905375"/>
            <a:ext cx="285750" cy="3429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29027" y="1347789"/>
            <a:ext cx="1423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b="1" dirty="0" smtClean="0">
                <a:solidFill>
                  <a:schemeClr val="bg1"/>
                </a:solidFill>
              </a:rPr>
              <a:t>Measured </a:t>
            </a:r>
          </a:p>
          <a:p>
            <a:r>
              <a:rPr lang="en-CA" sz="1200" b="1" dirty="0" smtClean="0">
                <a:solidFill>
                  <a:schemeClr val="bg1"/>
                </a:solidFill>
              </a:rPr>
              <a:t>groundwater </a:t>
            </a:r>
          </a:p>
          <a:p>
            <a:r>
              <a:rPr lang="en-CA" sz="1200" b="1" dirty="0" smtClean="0">
                <a:solidFill>
                  <a:schemeClr val="bg1"/>
                </a:solidFill>
              </a:rPr>
              <a:t>Level  (+ or -) with reference to surface water level</a:t>
            </a:r>
            <a:endParaRPr lang="en-CA" sz="12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5712" y="4565690"/>
            <a:ext cx="1190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b="1" dirty="0" smtClean="0">
                <a:solidFill>
                  <a:schemeClr val="bg1"/>
                </a:solidFill>
              </a:rPr>
              <a:t>Measured </a:t>
            </a:r>
          </a:p>
          <a:p>
            <a:r>
              <a:rPr lang="en-CA" sz="1200" b="1" dirty="0" smtClean="0">
                <a:solidFill>
                  <a:schemeClr val="bg1"/>
                </a:solidFill>
              </a:rPr>
              <a:t>Surface water</a:t>
            </a:r>
          </a:p>
          <a:p>
            <a:r>
              <a:rPr lang="en-CA" sz="1200" b="1" dirty="0" smtClean="0">
                <a:solidFill>
                  <a:schemeClr val="bg1"/>
                </a:solidFill>
              </a:rPr>
              <a:t>Level with reference to the 50 cm initial mark</a:t>
            </a:r>
            <a:endParaRPr lang="en-CA" sz="1200" b="1" dirty="0">
              <a:solidFill>
                <a:schemeClr val="bg1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 flipH="1">
            <a:off x="1847851" y="3662363"/>
            <a:ext cx="409574" cy="90487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Arial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 flipV="1">
            <a:off x="1057275" y="4305300"/>
            <a:ext cx="114300" cy="2857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>
            <a:off x="161925" y="2486025"/>
            <a:ext cx="104775" cy="4095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3714750" y="6380200"/>
            <a:ext cx="3188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>
                <a:solidFill>
                  <a:srgbClr val="FF0000"/>
                </a:solidFill>
              </a:rPr>
              <a:t>Where seepage meters were installed</a:t>
            </a:r>
            <a:endParaRPr lang="en-CA" sz="1400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 flipV="1">
            <a:off x="3143250" y="5766019"/>
            <a:ext cx="600075" cy="68163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74"/>
          <p:cNvSpPr>
            <a:spLocks noChangeArrowheads="1"/>
          </p:cNvSpPr>
          <p:nvPr/>
        </p:nvSpPr>
        <p:spPr bwMode="auto">
          <a:xfrm>
            <a:off x="0" y="0"/>
            <a:ext cx="9144000" cy="55399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US" sz="1800" b="1" dirty="0" smtClean="0">
                <a:solidFill>
                  <a:srgbClr val="FFFF00"/>
                </a:solidFill>
              </a:rPr>
              <a:t>Groundwater level measurements from the mini piezometers, water levels of</a:t>
            </a:r>
            <a:endParaRPr lang="en-CA" sz="1800" dirty="0" smtClean="0">
              <a:solidFill>
                <a:srgbClr val="FFFF00"/>
              </a:solidFill>
            </a:endParaRPr>
          </a:p>
          <a:p>
            <a:r>
              <a:rPr lang="en-US" sz="1800" b="1" dirty="0" smtClean="0">
                <a:solidFill>
                  <a:srgbClr val="FFFF00"/>
                </a:solidFill>
              </a:rPr>
              <a:t>the adjacent water bodies and the respective hydraulic gradients calculated</a:t>
            </a:r>
            <a:endParaRPr lang="en-US" sz="1800" b="1" dirty="0">
              <a:solidFill>
                <a:srgbClr val="FFFF00"/>
              </a:solidFill>
            </a:endParaRPr>
          </a:p>
        </p:txBody>
      </p:sp>
      <p:pic>
        <p:nvPicPr>
          <p:cNvPr id="1331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22515"/>
            <a:ext cx="9144000" cy="5430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616704" y="4978400"/>
            <a:ext cx="3266039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CA" sz="1400" dirty="0" smtClean="0">
                <a:solidFill>
                  <a:srgbClr val="FF0000"/>
                </a:solidFill>
              </a:rPr>
              <a:t>Green shaded columns indicate where hydraulic gradients are negative, or surface water enters groundwater, or seepage is negative</a:t>
            </a:r>
            <a:endParaRPr lang="en-CA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180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374"/>
          <p:cNvSpPr>
            <a:spLocks noChangeArrowheads="1"/>
          </p:cNvSpPr>
          <p:nvPr/>
        </p:nvSpPr>
        <p:spPr bwMode="auto">
          <a:xfrm>
            <a:off x="0" y="0"/>
            <a:ext cx="9144000" cy="2769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US" sz="1800" b="1" dirty="0" smtClean="0">
                <a:solidFill>
                  <a:srgbClr val="FFFF00"/>
                </a:solidFill>
              </a:rPr>
              <a:t>Seepage readings (ml) and the calculated seepage rates - 1999</a:t>
            </a:r>
            <a:endParaRPr lang="en-US" sz="1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402"/>
          <p:cNvGrpSpPr>
            <a:grpSpLocks/>
          </p:cNvGrpSpPr>
          <p:nvPr/>
        </p:nvGrpSpPr>
        <p:grpSpPr bwMode="auto">
          <a:xfrm>
            <a:off x="-14519" y="58060"/>
            <a:ext cx="9158519" cy="6081486"/>
            <a:chOff x="144" y="797"/>
            <a:chExt cx="5424" cy="2661"/>
          </a:xfrm>
        </p:grpSpPr>
        <p:sp>
          <p:nvSpPr>
            <p:cNvPr id="4" name="Rectangle 2313"/>
            <p:cNvSpPr>
              <a:spLocks noChangeArrowheads="1"/>
            </p:cNvSpPr>
            <p:nvPr/>
          </p:nvSpPr>
          <p:spPr bwMode="auto">
            <a:xfrm>
              <a:off x="325" y="919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" name="Rectangle 2327"/>
            <p:cNvSpPr>
              <a:spLocks noChangeArrowheads="1"/>
            </p:cNvSpPr>
            <p:nvPr/>
          </p:nvSpPr>
          <p:spPr bwMode="auto">
            <a:xfrm>
              <a:off x="2373" y="944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" name="Rectangle 2328"/>
            <p:cNvSpPr>
              <a:spLocks noChangeArrowheads="1"/>
            </p:cNvSpPr>
            <p:nvPr/>
          </p:nvSpPr>
          <p:spPr bwMode="auto">
            <a:xfrm>
              <a:off x="2373" y="95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" name="Rectangle 2329"/>
            <p:cNvSpPr>
              <a:spLocks noChangeArrowheads="1"/>
            </p:cNvSpPr>
            <p:nvPr/>
          </p:nvSpPr>
          <p:spPr bwMode="auto">
            <a:xfrm>
              <a:off x="2373" y="967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" name="Rectangle 2330"/>
            <p:cNvSpPr>
              <a:spLocks noChangeArrowheads="1"/>
            </p:cNvSpPr>
            <p:nvPr/>
          </p:nvSpPr>
          <p:spPr bwMode="auto">
            <a:xfrm>
              <a:off x="2373" y="978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" name="Rectangle 2331"/>
            <p:cNvSpPr>
              <a:spLocks noChangeArrowheads="1"/>
            </p:cNvSpPr>
            <p:nvPr/>
          </p:nvSpPr>
          <p:spPr bwMode="auto">
            <a:xfrm>
              <a:off x="2373" y="989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" name="Rectangle 2332"/>
            <p:cNvSpPr>
              <a:spLocks noChangeArrowheads="1"/>
            </p:cNvSpPr>
            <p:nvPr/>
          </p:nvSpPr>
          <p:spPr bwMode="auto">
            <a:xfrm>
              <a:off x="2373" y="1003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" name="Rectangle 2333"/>
            <p:cNvSpPr>
              <a:spLocks noChangeArrowheads="1"/>
            </p:cNvSpPr>
            <p:nvPr/>
          </p:nvSpPr>
          <p:spPr bwMode="auto">
            <a:xfrm>
              <a:off x="2373" y="1014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" name="Rectangle 2351"/>
            <p:cNvSpPr>
              <a:spLocks noChangeArrowheads="1"/>
            </p:cNvSpPr>
            <p:nvPr/>
          </p:nvSpPr>
          <p:spPr bwMode="auto">
            <a:xfrm>
              <a:off x="3859" y="944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" name="Rectangle 2352"/>
            <p:cNvSpPr>
              <a:spLocks noChangeArrowheads="1"/>
            </p:cNvSpPr>
            <p:nvPr/>
          </p:nvSpPr>
          <p:spPr bwMode="auto">
            <a:xfrm>
              <a:off x="3859" y="95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" name="Rectangle 2353"/>
            <p:cNvSpPr>
              <a:spLocks noChangeArrowheads="1"/>
            </p:cNvSpPr>
            <p:nvPr/>
          </p:nvSpPr>
          <p:spPr bwMode="auto">
            <a:xfrm>
              <a:off x="3859" y="967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" name="Rectangle 2354"/>
            <p:cNvSpPr>
              <a:spLocks noChangeArrowheads="1"/>
            </p:cNvSpPr>
            <p:nvPr/>
          </p:nvSpPr>
          <p:spPr bwMode="auto">
            <a:xfrm>
              <a:off x="3859" y="978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" name="Rectangle 2355"/>
            <p:cNvSpPr>
              <a:spLocks noChangeArrowheads="1"/>
            </p:cNvSpPr>
            <p:nvPr/>
          </p:nvSpPr>
          <p:spPr bwMode="auto">
            <a:xfrm>
              <a:off x="3859" y="989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" name="Rectangle 2356"/>
            <p:cNvSpPr>
              <a:spLocks noChangeArrowheads="1"/>
            </p:cNvSpPr>
            <p:nvPr/>
          </p:nvSpPr>
          <p:spPr bwMode="auto">
            <a:xfrm>
              <a:off x="3859" y="1003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" name="Rectangle 2357"/>
            <p:cNvSpPr>
              <a:spLocks noChangeArrowheads="1"/>
            </p:cNvSpPr>
            <p:nvPr/>
          </p:nvSpPr>
          <p:spPr bwMode="auto">
            <a:xfrm>
              <a:off x="3859" y="1014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" name="Rectangle 2399"/>
            <p:cNvSpPr>
              <a:spLocks noChangeArrowheads="1"/>
            </p:cNvSpPr>
            <p:nvPr/>
          </p:nvSpPr>
          <p:spPr bwMode="auto">
            <a:xfrm>
              <a:off x="2373" y="1014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" name="Rectangle 2400"/>
            <p:cNvSpPr>
              <a:spLocks noChangeArrowheads="1"/>
            </p:cNvSpPr>
            <p:nvPr/>
          </p:nvSpPr>
          <p:spPr bwMode="auto">
            <a:xfrm>
              <a:off x="2373" y="1026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" name="Rectangle 2401"/>
            <p:cNvSpPr>
              <a:spLocks noChangeArrowheads="1"/>
            </p:cNvSpPr>
            <p:nvPr/>
          </p:nvSpPr>
          <p:spPr bwMode="auto">
            <a:xfrm>
              <a:off x="2373" y="1037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" name="Rectangle 2402"/>
            <p:cNvSpPr>
              <a:spLocks noChangeArrowheads="1"/>
            </p:cNvSpPr>
            <p:nvPr/>
          </p:nvSpPr>
          <p:spPr bwMode="auto">
            <a:xfrm>
              <a:off x="2373" y="104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" name="Rectangle 2403"/>
            <p:cNvSpPr>
              <a:spLocks noChangeArrowheads="1"/>
            </p:cNvSpPr>
            <p:nvPr/>
          </p:nvSpPr>
          <p:spPr bwMode="auto">
            <a:xfrm>
              <a:off x="2373" y="1062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" name="Rectangle 2404"/>
            <p:cNvSpPr>
              <a:spLocks noChangeArrowheads="1"/>
            </p:cNvSpPr>
            <p:nvPr/>
          </p:nvSpPr>
          <p:spPr bwMode="auto">
            <a:xfrm>
              <a:off x="2373" y="1073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" name="Rectangle 2409"/>
            <p:cNvSpPr>
              <a:spLocks noChangeArrowheads="1"/>
            </p:cNvSpPr>
            <p:nvPr/>
          </p:nvSpPr>
          <p:spPr bwMode="auto">
            <a:xfrm>
              <a:off x="2745" y="1014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6" name="Rectangle 2410"/>
            <p:cNvSpPr>
              <a:spLocks noChangeArrowheads="1"/>
            </p:cNvSpPr>
            <p:nvPr/>
          </p:nvSpPr>
          <p:spPr bwMode="auto">
            <a:xfrm>
              <a:off x="2745" y="1026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7" name="Rectangle 2411"/>
            <p:cNvSpPr>
              <a:spLocks noChangeArrowheads="1"/>
            </p:cNvSpPr>
            <p:nvPr/>
          </p:nvSpPr>
          <p:spPr bwMode="auto">
            <a:xfrm>
              <a:off x="2745" y="1037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8" name="Rectangle 2412"/>
            <p:cNvSpPr>
              <a:spLocks noChangeArrowheads="1"/>
            </p:cNvSpPr>
            <p:nvPr/>
          </p:nvSpPr>
          <p:spPr bwMode="auto">
            <a:xfrm>
              <a:off x="2745" y="104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9" name="Rectangle 2413"/>
            <p:cNvSpPr>
              <a:spLocks noChangeArrowheads="1"/>
            </p:cNvSpPr>
            <p:nvPr/>
          </p:nvSpPr>
          <p:spPr bwMode="auto">
            <a:xfrm>
              <a:off x="2745" y="1062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0" name="Rectangle 2414"/>
            <p:cNvSpPr>
              <a:spLocks noChangeArrowheads="1"/>
            </p:cNvSpPr>
            <p:nvPr/>
          </p:nvSpPr>
          <p:spPr bwMode="auto">
            <a:xfrm>
              <a:off x="2745" y="1073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1" name="Rectangle 2431"/>
            <p:cNvSpPr>
              <a:spLocks noChangeArrowheads="1"/>
            </p:cNvSpPr>
            <p:nvPr/>
          </p:nvSpPr>
          <p:spPr bwMode="auto">
            <a:xfrm>
              <a:off x="3859" y="1014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2" name="Rectangle 2432"/>
            <p:cNvSpPr>
              <a:spLocks noChangeArrowheads="1"/>
            </p:cNvSpPr>
            <p:nvPr/>
          </p:nvSpPr>
          <p:spPr bwMode="auto">
            <a:xfrm>
              <a:off x="3859" y="1026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3" name="Rectangle 2433"/>
            <p:cNvSpPr>
              <a:spLocks noChangeArrowheads="1"/>
            </p:cNvSpPr>
            <p:nvPr/>
          </p:nvSpPr>
          <p:spPr bwMode="auto">
            <a:xfrm>
              <a:off x="3859" y="1037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4" name="Rectangle 2434"/>
            <p:cNvSpPr>
              <a:spLocks noChangeArrowheads="1"/>
            </p:cNvSpPr>
            <p:nvPr/>
          </p:nvSpPr>
          <p:spPr bwMode="auto">
            <a:xfrm>
              <a:off x="3859" y="104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5" name="Rectangle 2435"/>
            <p:cNvSpPr>
              <a:spLocks noChangeArrowheads="1"/>
            </p:cNvSpPr>
            <p:nvPr/>
          </p:nvSpPr>
          <p:spPr bwMode="auto">
            <a:xfrm>
              <a:off x="3859" y="1062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6" name="Rectangle 2436"/>
            <p:cNvSpPr>
              <a:spLocks noChangeArrowheads="1"/>
            </p:cNvSpPr>
            <p:nvPr/>
          </p:nvSpPr>
          <p:spPr bwMode="auto">
            <a:xfrm>
              <a:off x="3859" y="1073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7" name="Rectangle 2481"/>
            <p:cNvSpPr>
              <a:spLocks noChangeArrowheads="1"/>
            </p:cNvSpPr>
            <p:nvPr/>
          </p:nvSpPr>
          <p:spPr bwMode="auto">
            <a:xfrm>
              <a:off x="771" y="113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8" name="Rectangle 2482"/>
            <p:cNvSpPr>
              <a:spLocks noChangeArrowheads="1"/>
            </p:cNvSpPr>
            <p:nvPr/>
          </p:nvSpPr>
          <p:spPr bwMode="auto">
            <a:xfrm>
              <a:off x="771" y="1143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9" name="Rectangle 2483"/>
            <p:cNvSpPr>
              <a:spLocks noChangeArrowheads="1"/>
            </p:cNvSpPr>
            <p:nvPr/>
          </p:nvSpPr>
          <p:spPr bwMode="auto">
            <a:xfrm>
              <a:off x="771" y="1155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0" name="Rectangle 2484"/>
            <p:cNvSpPr>
              <a:spLocks noChangeArrowheads="1"/>
            </p:cNvSpPr>
            <p:nvPr/>
          </p:nvSpPr>
          <p:spPr bwMode="auto">
            <a:xfrm>
              <a:off x="771" y="1167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1" name="Rectangle 2485"/>
            <p:cNvSpPr>
              <a:spLocks noChangeArrowheads="1"/>
            </p:cNvSpPr>
            <p:nvPr/>
          </p:nvSpPr>
          <p:spPr bwMode="auto">
            <a:xfrm>
              <a:off x="771" y="1179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2" name="Rectangle 2486"/>
            <p:cNvSpPr>
              <a:spLocks noChangeArrowheads="1"/>
            </p:cNvSpPr>
            <p:nvPr/>
          </p:nvSpPr>
          <p:spPr bwMode="auto">
            <a:xfrm>
              <a:off x="771" y="1191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3" name="Rectangle 2487"/>
            <p:cNvSpPr>
              <a:spLocks noChangeArrowheads="1"/>
            </p:cNvSpPr>
            <p:nvPr/>
          </p:nvSpPr>
          <p:spPr bwMode="auto">
            <a:xfrm>
              <a:off x="771" y="120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4" name="Rectangle 2514"/>
            <p:cNvSpPr>
              <a:spLocks noChangeArrowheads="1"/>
            </p:cNvSpPr>
            <p:nvPr/>
          </p:nvSpPr>
          <p:spPr bwMode="auto">
            <a:xfrm>
              <a:off x="3117" y="1132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5" name="Rectangle 2515"/>
            <p:cNvSpPr>
              <a:spLocks noChangeArrowheads="1"/>
            </p:cNvSpPr>
            <p:nvPr/>
          </p:nvSpPr>
          <p:spPr bwMode="auto">
            <a:xfrm>
              <a:off x="3117" y="1143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6" name="Rectangle 2516"/>
            <p:cNvSpPr>
              <a:spLocks noChangeArrowheads="1"/>
            </p:cNvSpPr>
            <p:nvPr/>
          </p:nvSpPr>
          <p:spPr bwMode="auto">
            <a:xfrm>
              <a:off x="3117" y="1155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7" name="Rectangle 2517"/>
            <p:cNvSpPr>
              <a:spLocks noChangeArrowheads="1"/>
            </p:cNvSpPr>
            <p:nvPr/>
          </p:nvSpPr>
          <p:spPr bwMode="auto">
            <a:xfrm>
              <a:off x="3117" y="1167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8" name="Rectangle 2518"/>
            <p:cNvSpPr>
              <a:spLocks noChangeArrowheads="1"/>
            </p:cNvSpPr>
            <p:nvPr/>
          </p:nvSpPr>
          <p:spPr bwMode="auto">
            <a:xfrm>
              <a:off x="3117" y="1179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" name="Rectangle 2519"/>
            <p:cNvSpPr>
              <a:spLocks noChangeArrowheads="1"/>
            </p:cNvSpPr>
            <p:nvPr/>
          </p:nvSpPr>
          <p:spPr bwMode="auto">
            <a:xfrm>
              <a:off x="3117" y="1191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" name="Rectangle 2520"/>
            <p:cNvSpPr>
              <a:spLocks noChangeArrowheads="1"/>
            </p:cNvSpPr>
            <p:nvPr/>
          </p:nvSpPr>
          <p:spPr bwMode="auto">
            <a:xfrm>
              <a:off x="3117" y="1202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1" name="Rectangle 2525"/>
            <p:cNvSpPr>
              <a:spLocks noChangeArrowheads="1"/>
            </p:cNvSpPr>
            <p:nvPr/>
          </p:nvSpPr>
          <p:spPr bwMode="auto">
            <a:xfrm>
              <a:off x="3488" y="113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2" name="Rectangle 2526"/>
            <p:cNvSpPr>
              <a:spLocks noChangeArrowheads="1"/>
            </p:cNvSpPr>
            <p:nvPr/>
          </p:nvSpPr>
          <p:spPr bwMode="auto">
            <a:xfrm>
              <a:off x="3488" y="1143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" name="Rectangle 2527"/>
            <p:cNvSpPr>
              <a:spLocks noChangeArrowheads="1"/>
            </p:cNvSpPr>
            <p:nvPr/>
          </p:nvSpPr>
          <p:spPr bwMode="auto">
            <a:xfrm>
              <a:off x="3488" y="115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4" name="Rectangle 2528"/>
            <p:cNvSpPr>
              <a:spLocks noChangeArrowheads="1"/>
            </p:cNvSpPr>
            <p:nvPr/>
          </p:nvSpPr>
          <p:spPr bwMode="auto">
            <a:xfrm>
              <a:off x="3488" y="1167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5" name="Rectangle 2529"/>
            <p:cNvSpPr>
              <a:spLocks noChangeArrowheads="1"/>
            </p:cNvSpPr>
            <p:nvPr/>
          </p:nvSpPr>
          <p:spPr bwMode="auto">
            <a:xfrm>
              <a:off x="3488" y="117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" name="Rectangle 2530"/>
            <p:cNvSpPr>
              <a:spLocks noChangeArrowheads="1"/>
            </p:cNvSpPr>
            <p:nvPr/>
          </p:nvSpPr>
          <p:spPr bwMode="auto">
            <a:xfrm>
              <a:off x="3488" y="1191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7" name="Rectangle 2531"/>
            <p:cNvSpPr>
              <a:spLocks noChangeArrowheads="1"/>
            </p:cNvSpPr>
            <p:nvPr/>
          </p:nvSpPr>
          <p:spPr bwMode="auto">
            <a:xfrm>
              <a:off x="3488" y="120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8" name="Rectangle 2579"/>
            <p:cNvSpPr>
              <a:spLocks noChangeArrowheads="1"/>
            </p:cNvSpPr>
            <p:nvPr/>
          </p:nvSpPr>
          <p:spPr bwMode="auto">
            <a:xfrm>
              <a:off x="771" y="120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9" name="Rectangle 2580"/>
            <p:cNvSpPr>
              <a:spLocks noChangeArrowheads="1"/>
            </p:cNvSpPr>
            <p:nvPr/>
          </p:nvSpPr>
          <p:spPr bwMode="auto">
            <a:xfrm>
              <a:off x="771" y="1214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0" name="Rectangle 2581"/>
            <p:cNvSpPr>
              <a:spLocks noChangeArrowheads="1"/>
            </p:cNvSpPr>
            <p:nvPr/>
          </p:nvSpPr>
          <p:spPr bwMode="auto">
            <a:xfrm>
              <a:off x="771" y="1226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1" name="Rectangle 2582"/>
            <p:cNvSpPr>
              <a:spLocks noChangeArrowheads="1"/>
            </p:cNvSpPr>
            <p:nvPr/>
          </p:nvSpPr>
          <p:spPr bwMode="auto">
            <a:xfrm>
              <a:off x="771" y="1238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2" name="Rectangle 2594"/>
            <p:cNvSpPr>
              <a:spLocks noChangeArrowheads="1"/>
            </p:cNvSpPr>
            <p:nvPr/>
          </p:nvSpPr>
          <p:spPr bwMode="auto">
            <a:xfrm>
              <a:off x="2373" y="1273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3" name="Rectangle 2595"/>
            <p:cNvSpPr>
              <a:spLocks noChangeArrowheads="1"/>
            </p:cNvSpPr>
            <p:nvPr/>
          </p:nvSpPr>
          <p:spPr bwMode="auto">
            <a:xfrm>
              <a:off x="2373" y="128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4" name="Rectangle 2596"/>
            <p:cNvSpPr>
              <a:spLocks noChangeArrowheads="1"/>
            </p:cNvSpPr>
            <p:nvPr/>
          </p:nvSpPr>
          <p:spPr bwMode="auto">
            <a:xfrm>
              <a:off x="2373" y="129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5" name="Rectangle 2603"/>
            <p:cNvSpPr>
              <a:spLocks noChangeArrowheads="1"/>
            </p:cNvSpPr>
            <p:nvPr/>
          </p:nvSpPr>
          <p:spPr bwMode="auto">
            <a:xfrm>
              <a:off x="2745" y="1273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" name="Rectangle 2604"/>
            <p:cNvSpPr>
              <a:spLocks noChangeArrowheads="1"/>
            </p:cNvSpPr>
            <p:nvPr/>
          </p:nvSpPr>
          <p:spPr bwMode="auto">
            <a:xfrm>
              <a:off x="2745" y="128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" name="Rectangle 2605"/>
            <p:cNvSpPr>
              <a:spLocks noChangeArrowheads="1"/>
            </p:cNvSpPr>
            <p:nvPr/>
          </p:nvSpPr>
          <p:spPr bwMode="auto">
            <a:xfrm>
              <a:off x="2745" y="129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8" name="Rectangle 2606"/>
            <p:cNvSpPr>
              <a:spLocks noChangeArrowheads="1"/>
            </p:cNvSpPr>
            <p:nvPr/>
          </p:nvSpPr>
          <p:spPr bwMode="auto">
            <a:xfrm>
              <a:off x="3117" y="1202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9" name="Rectangle 2607"/>
            <p:cNvSpPr>
              <a:spLocks noChangeArrowheads="1"/>
            </p:cNvSpPr>
            <p:nvPr/>
          </p:nvSpPr>
          <p:spPr bwMode="auto">
            <a:xfrm>
              <a:off x="3117" y="1214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0" name="Rectangle 2608"/>
            <p:cNvSpPr>
              <a:spLocks noChangeArrowheads="1"/>
            </p:cNvSpPr>
            <p:nvPr/>
          </p:nvSpPr>
          <p:spPr bwMode="auto">
            <a:xfrm>
              <a:off x="3117" y="1226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1" name="Rectangle 2609"/>
            <p:cNvSpPr>
              <a:spLocks noChangeArrowheads="1"/>
            </p:cNvSpPr>
            <p:nvPr/>
          </p:nvSpPr>
          <p:spPr bwMode="auto">
            <a:xfrm>
              <a:off x="3117" y="1238"/>
              <a:ext cx="5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2" name="Rectangle 2615"/>
            <p:cNvSpPr>
              <a:spLocks noChangeArrowheads="1"/>
            </p:cNvSpPr>
            <p:nvPr/>
          </p:nvSpPr>
          <p:spPr bwMode="auto">
            <a:xfrm>
              <a:off x="3488" y="120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3" name="Rectangle 2616"/>
            <p:cNvSpPr>
              <a:spLocks noChangeArrowheads="1"/>
            </p:cNvSpPr>
            <p:nvPr/>
          </p:nvSpPr>
          <p:spPr bwMode="auto">
            <a:xfrm>
              <a:off x="3488" y="1214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" name="Rectangle 2617"/>
            <p:cNvSpPr>
              <a:spLocks noChangeArrowheads="1"/>
            </p:cNvSpPr>
            <p:nvPr/>
          </p:nvSpPr>
          <p:spPr bwMode="auto">
            <a:xfrm>
              <a:off x="3488" y="122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" name="Rectangle 2618"/>
            <p:cNvSpPr>
              <a:spLocks noChangeArrowheads="1"/>
            </p:cNvSpPr>
            <p:nvPr/>
          </p:nvSpPr>
          <p:spPr bwMode="auto">
            <a:xfrm>
              <a:off x="3488" y="1238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6" name="Rectangle 2631"/>
            <p:cNvSpPr>
              <a:spLocks noChangeArrowheads="1"/>
            </p:cNvSpPr>
            <p:nvPr/>
          </p:nvSpPr>
          <p:spPr bwMode="auto">
            <a:xfrm>
              <a:off x="3859" y="1273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" name="Rectangle 2632"/>
            <p:cNvSpPr>
              <a:spLocks noChangeArrowheads="1"/>
            </p:cNvSpPr>
            <p:nvPr/>
          </p:nvSpPr>
          <p:spPr bwMode="auto">
            <a:xfrm>
              <a:off x="3859" y="128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8" name="Rectangle 2633"/>
            <p:cNvSpPr>
              <a:spLocks noChangeArrowheads="1"/>
            </p:cNvSpPr>
            <p:nvPr/>
          </p:nvSpPr>
          <p:spPr bwMode="auto">
            <a:xfrm>
              <a:off x="3859" y="129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9" name="Rectangle 2677"/>
            <p:cNvSpPr>
              <a:spLocks noChangeArrowheads="1"/>
            </p:cNvSpPr>
            <p:nvPr/>
          </p:nvSpPr>
          <p:spPr bwMode="auto">
            <a:xfrm>
              <a:off x="2373" y="129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0" name="Rectangle 2678"/>
            <p:cNvSpPr>
              <a:spLocks noChangeArrowheads="1"/>
            </p:cNvSpPr>
            <p:nvPr/>
          </p:nvSpPr>
          <p:spPr bwMode="auto">
            <a:xfrm>
              <a:off x="2373" y="130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1" name="Rectangle 2679"/>
            <p:cNvSpPr>
              <a:spLocks noChangeArrowheads="1"/>
            </p:cNvSpPr>
            <p:nvPr/>
          </p:nvSpPr>
          <p:spPr bwMode="auto">
            <a:xfrm>
              <a:off x="2373" y="1320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2" name="Rectangle 2680"/>
            <p:cNvSpPr>
              <a:spLocks noChangeArrowheads="1"/>
            </p:cNvSpPr>
            <p:nvPr/>
          </p:nvSpPr>
          <p:spPr bwMode="auto">
            <a:xfrm>
              <a:off x="2373" y="1332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3" name="Rectangle 2681"/>
            <p:cNvSpPr>
              <a:spLocks noChangeArrowheads="1"/>
            </p:cNvSpPr>
            <p:nvPr/>
          </p:nvSpPr>
          <p:spPr bwMode="auto">
            <a:xfrm>
              <a:off x="2373" y="1344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4" name="Rectangle 2682"/>
            <p:cNvSpPr>
              <a:spLocks noChangeArrowheads="1"/>
            </p:cNvSpPr>
            <p:nvPr/>
          </p:nvSpPr>
          <p:spPr bwMode="auto">
            <a:xfrm>
              <a:off x="2373" y="135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5" name="Rectangle 2683"/>
            <p:cNvSpPr>
              <a:spLocks noChangeArrowheads="1"/>
            </p:cNvSpPr>
            <p:nvPr/>
          </p:nvSpPr>
          <p:spPr bwMode="auto">
            <a:xfrm>
              <a:off x="2373" y="1367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6" name="Rectangle 2684"/>
            <p:cNvSpPr>
              <a:spLocks noChangeArrowheads="1"/>
            </p:cNvSpPr>
            <p:nvPr/>
          </p:nvSpPr>
          <p:spPr bwMode="auto">
            <a:xfrm>
              <a:off x="2373" y="137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7" name="Rectangle 2685"/>
            <p:cNvSpPr>
              <a:spLocks noChangeArrowheads="1"/>
            </p:cNvSpPr>
            <p:nvPr/>
          </p:nvSpPr>
          <p:spPr bwMode="auto">
            <a:xfrm>
              <a:off x="2373" y="1391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8" name="Rectangle 2686"/>
            <p:cNvSpPr>
              <a:spLocks noChangeArrowheads="1"/>
            </p:cNvSpPr>
            <p:nvPr/>
          </p:nvSpPr>
          <p:spPr bwMode="auto">
            <a:xfrm>
              <a:off x="2745" y="129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9" name="Rectangle 2687"/>
            <p:cNvSpPr>
              <a:spLocks noChangeArrowheads="1"/>
            </p:cNvSpPr>
            <p:nvPr/>
          </p:nvSpPr>
          <p:spPr bwMode="auto">
            <a:xfrm>
              <a:off x="2745" y="130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0" name="Rectangle 2688"/>
            <p:cNvSpPr>
              <a:spLocks noChangeArrowheads="1"/>
            </p:cNvSpPr>
            <p:nvPr/>
          </p:nvSpPr>
          <p:spPr bwMode="auto">
            <a:xfrm>
              <a:off x="2745" y="1320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1" name="Rectangle 2689"/>
            <p:cNvSpPr>
              <a:spLocks noChangeArrowheads="1"/>
            </p:cNvSpPr>
            <p:nvPr/>
          </p:nvSpPr>
          <p:spPr bwMode="auto">
            <a:xfrm>
              <a:off x="2745" y="1332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2" name="Rectangle 2690"/>
            <p:cNvSpPr>
              <a:spLocks noChangeArrowheads="1"/>
            </p:cNvSpPr>
            <p:nvPr/>
          </p:nvSpPr>
          <p:spPr bwMode="auto">
            <a:xfrm>
              <a:off x="2745" y="1344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3" name="Rectangle 2691"/>
            <p:cNvSpPr>
              <a:spLocks noChangeArrowheads="1"/>
            </p:cNvSpPr>
            <p:nvPr/>
          </p:nvSpPr>
          <p:spPr bwMode="auto">
            <a:xfrm>
              <a:off x="2745" y="135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4" name="Rectangle 2692"/>
            <p:cNvSpPr>
              <a:spLocks noChangeArrowheads="1"/>
            </p:cNvSpPr>
            <p:nvPr/>
          </p:nvSpPr>
          <p:spPr bwMode="auto">
            <a:xfrm>
              <a:off x="2745" y="1367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5" name="Rectangle 2693"/>
            <p:cNvSpPr>
              <a:spLocks noChangeArrowheads="1"/>
            </p:cNvSpPr>
            <p:nvPr/>
          </p:nvSpPr>
          <p:spPr bwMode="auto">
            <a:xfrm>
              <a:off x="2745" y="137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6" name="Rectangle 2694"/>
            <p:cNvSpPr>
              <a:spLocks noChangeArrowheads="1"/>
            </p:cNvSpPr>
            <p:nvPr/>
          </p:nvSpPr>
          <p:spPr bwMode="auto">
            <a:xfrm>
              <a:off x="2745" y="1391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7" name="Rectangle 2713"/>
            <p:cNvSpPr>
              <a:spLocks noChangeArrowheads="1"/>
            </p:cNvSpPr>
            <p:nvPr/>
          </p:nvSpPr>
          <p:spPr bwMode="auto">
            <a:xfrm>
              <a:off x="3859" y="129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8" name="Rectangle 2714"/>
            <p:cNvSpPr>
              <a:spLocks noChangeArrowheads="1"/>
            </p:cNvSpPr>
            <p:nvPr/>
          </p:nvSpPr>
          <p:spPr bwMode="auto">
            <a:xfrm>
              <a:off x="3859" y="130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9" name="Rectangle 2715"/>
            <p:cNvSpPr>
              <a:spLocks noChangeArrowheads="1"/>
            </p:cNvSpPr>
            <p:nvPr/>
          </p:nvSpPr>
          <p:spPr bwMode="auto">
            <a:xfrm>
              <a:off x="3859" y="1320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0" name="Rectangle 2716"/>
            <p:cNvSpPr>
              <a:spLocks noChangeArrowheads="1"/>
            </p:cNvSpPr>
            <p:nvPr/>
          </p:nvSpPr>
          <p:spPr bwMode="auto">
            <a:xfrm>
              <a:off x="3859" y="1332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1" name="Rectangle 2717"/>
            <p:cNvSpPr>
              <a:spLocks noChangeArrowheads="1"/>
            </p:cNvSpPr>
            <p:nvPr/>
          </p:nvSpPr>
          <p:spPr bwMode="auto">
            <a:xfrm>
              <a:off x="3859" y="1344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2" name="Rectangle 2718"/>
            <p:cNvSpPr>
              <a:spLocks noChangeArrowheads="1"/>
            </p:cNvSpPr>
            <p:nvPr/>
          </p:nvSpPr>
          <p:spPr bwMode="auto">
            <a:xfrm>
              <a:off x="3859" y="135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3" name="Rectangle 2719"/>
            <p:cNvSpPr>
              <a:spLocks noChangeArrowheads="1"/>
            </p:cNvSpPr>
            <p:nvPr/>
          </p:nvSpPr>
          <p:spPr bwMode="auto">
            <a:xfrm>
              <a:off x="3859" y="1367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4" name="Rectangle 2720"/>
            <p:cNvSpPr>
              <a:spLocks noChangeArrowheads="1"/>
            </p:cNvSpPr>
            <p:nvPr/>
          </p:nvSpPr>
          <p:spPr bwMode="auto">
            <a:xfrm>
              <a:off x="3859" y="137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5" name="Rectangle 2721"/>
            <p:cNvSpPr>
              <a:spLocks noChangeArrowheads="1"/>
            </p:cNvSpPr>
            <p:nvPr/>
          </p:nvSpPr>
          <p:spPr bwMode="auto">
            <a:xfrm>
              <a:off x="3859" y="1391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6" name="Rectangle 2760"/>
            <p:cNvSpPr>
              <a:spLocks noChangeArrowheads="1"/>
            </p:cNvSpPr>
            <p:nvPr/>
          </p:nvSpPr>
          <p:spPr bwMode="auto">
            <a:xfrm>
              <a:off x="771" y="1438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7" name="Rectangle 2761"/>
            <p:cNvSpPr>
              <a:spLocks noChangeArrowheads="1"/>
            </p:cNvSpPr>
            <p:nvPr/>
          </p:nvSpPr>
          <p:spPr bwMode="auto">
            <a:xfrm>
              <a:off x="771" y="1450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8" name="Rectangle 2762"/>
            <p:cNvSpPr>
              <a:spLocks noChangeArrowheads="1"/>
            </p:cNvSpPr>
            <p:nvPr/>
          </p:nvSpPr>
          <p:spPr bwMode="auto">
            <a:xfrm>
              <a:off x="771" y="146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9" name="Rectangle 2763"/>
            <p:cNvSpPr>
              <a:spLocks noChangeArrowheads="1"/>
            </p:cNvSpPr>
            <p:nvPr/>
          </p:nvSpPr>
          <p:spPr bwMode="auto">
            <a:xfrm>
              <a:off x="771" y="1473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0" name="Rectangle 2764"/>
            <p:cNvSpPr>
              <a:spLocks noChangeArrowheads="1"/>
            </p:cNvSpPr>
            <p:nvPr/>
          </p:nvSpPr>
          <p:spPr bwMode="auto">
            <a:xfrm>
              <a:off x="771" y="1485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1" name="Rectangle 2765"/>
            <p:cNvSpPr>
              <a:spLocks noChangeArrowheads="1"/>
            </p:cNvSpPr>
            <p:nvPr/>
          </p:nvSpPr>
          <p:spPr bwMode="auto">
            <a:xfrm>
              <a:off x="2373" y="1391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2" name="Rectangle 2766"/>
            <p:cNvSpPr>
              <a:spLocks noChangeArrowheads="1"/>
            </p:cNvSpPr>
            <p:nvPr/>
          </p:nvSpPr>
          <p:spPr bwMode="auto">
            <a:xfrm>
              <a:off x="2373" y="1403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3" name="Rectangle 2774"/>
            <p:cNvSpPr>
              <a:spLocks noChangeArrowheads="1"/>
            </p:cNvSpPr>
            <p:nvPr/>
          </p:nvSpPr>
          <p:spPr bwMode="auto">
            <a:xfrm>
              <a:off x="2745" y="1391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4" name="Rectangle 2775"/>
            <p:cNvSpPr>
              <a:spLocks noChangeArrowheads="1"/>
            </p:cNvSpPr>
            <p:nvPr/>
          </p:nvSpPr>
          <p:spPr bwMode="auto">
            <a:xfrm>
              <a:off x="2745" y="1403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5" name="Rectangle 2787"/>
            <p:cNvSpPr>
              <a:spLocks noChangeArrowheads="1"/>
            </p:cNvSpPr>
            <p:nvPr/>
          </p:nvSpPr>
          <p:spPr bwMode="auto">
            <a:xfrm>
              <a:off x="3117" y="1438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6" name="Rectangle 2788"/>
            <p:cNvSpPr>
              <a:spLocks noChangeArrowheads="1"/>
            </p:cNvSpPr>
            <p:nvPr/>
          </p:nvSpPr>
          <p:spPr bwMode="auto">
            <a:xfrm>
              <a:off x="3117" y="1450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7" name="Rectangle 2789"/>
            <p:cNvSpPr>
              <a:spLocks noChangeArrowheads="1"/>
            </p:cNvSpPr>
            <p:nvPr/>
          </p:nvSpPr>
          <p:spPr bwMode="auto">
            <a:xfrm>
              <a:off x="3117" y="1462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8" name="Rectangle 2790"/>
            <p:cNvSpPr>
              <a:spLocks noChangeArrowheads="1"/>
            </p:cNvSpPr>
            <p:nvPr/>
          </p:nvSpPr>
          <p:spPr bwMode="auto">
            <a:xfrm>
              <a:off x="3117" y="1473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9" name="Rectangle 2791"/>
            <p:cNvSpPr>
              <a:spLocks noChangeArrowheads="1"/>
            </p:cNvSpPr>
            <p:nvPr/>
          </p:nvSpPr>
          <p:spPr bwMode="auto">
            <a:xfrm>
              <a:off x="3117" y="1485"/>
              <a:ext cx="5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0" name="Rectangle 2796"/>
            <p:cNvSpPr>
              <a:spLocks noChangeArrowheads="1"/>
            </p:cNvSpPr>
            <p:nvPr/>
          </p:nvSpPr>
          <p:spPr bwMode="auto">
            <a:xfrm>
              <a:off x="3488" y="1438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1" name="Rectangle 2797"/>
            <p:cNvSpPr>
              <a:spLocks noChangeArrowheads="1"/>
            </p:cNvSpPr>
            <p:nvPr/>
          </p:nvSpPr>
          <p:spPr bwMode="auto">
            <a:xfrm>
              <a:off x="3488" y="1450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2" name="Rectangle 2798"/>
            <p:cNvSpPr>
              <a:spLocks noChangeArrowheads="1"/>
            </p:cNvSpPr>
            <p:nvPr/>
          </p:nvSpPr>
          <p:spPr bwMode="auto">
            <a:xfrm>
              <a:off x="3488" y="146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3" name="Rectangle 2799"/>
            <p:cNvSpPr>
              <a:spLocks noChangeArrowheads="1"/>
            </p:cNvSpPr>
            <p:nvPr/>
          </p:nvSpPr>
          <p:spPr bwMode="auto">
            <a:xfrm>
              <a:off x="3488" y="1473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4" name="Rectangle 2800"/>
            <p:cNvSpPr>
              <a:spLocks noChangeArrowheads="1"/>
            </p:cNvSpPr>
            <p:nvPr/>
          </p:nvSpPr>
          <p:spPr bwMode="auto">
            <a:xfrm>
              <a:off x="3488" y="1485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5" name="Rectangle 2801"/>
            <p:cNvSpPr>
              <a:spLocks noChangeArrowheads="1"/>
            </p:cNvSpPr>
            <p:nvPr/>
          </p:nvSpPr>
          <p:spPr bwMode="auto">
            <a:xfrm>
              <a:off x="3859" y="1391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6" name="Rectangle 2802"/>
            <p:cNvSpPr>
              <a:spLocks noChangeArrowheads="1"/>
            </p:cNvSpPr>
            <p:nvPr/>
          </p:nvSpPr>
          <p:spPr bwMode="auto">
            <a:xfrm>
              <a:off x="3859" y="1403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7" name="Rectangle 2845"/>
            <p:cNvSpPr>
              <a:spLocks noChangeArrowheads="1"/>
            </p:cNvSpPr>
            <p:nvPr/>
          </p:nvSpPr>
          <p:spPr bwMode="auto">
            <a:xfrm>
              <a:off x="771" y="1485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8" name="Rectangle 2846"/>
            <p:cNvSpPr>
              <a:spLocks noChangeArrowheads="1"/>
            </p:cNvSpPr>
            <p:nvPr/>
          </p:nvSpPr>
          <p:spPr bwMode="auto">
            <a:xfrm>
              <a:off x="771" y="1497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" name="Rectangle 2847"/>
            <p:cNvSpPr>
              <a:spLocks noChangeArrowheads="1"/>
            </p:cNvSpPr>
            <p:nvPr/>
          </p:nvSpPr>
          <p:spPr bwMode="auto">
            <a:xfrm>
              <a:off x="771" y="150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0" name="Rectangle 2848"/>
            <p:cNvSpPr>
              <a:spLocks noChangeArrowheads="1"/>
            </p:cNvSpPr>
            <p:nvPr/>
          </p:nvSpPr>
          <p:spPr bwMode="auto">
            <a:xfrm>
              <a:off x="771" y="1521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1" name="Rectangle 2849"/>
            <p:cNvSpPr>
              <a:spLocks noChangeArrowheads="1"/>
            </p:cNvSpPr>
            <p:nvPr/>
          </p:nvSpPr>
          <p:spPr bwMode="auto">
            <a:xfrm>
              <a:off x="771" y="153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2" name="Rectangle 2850"/>
            <p:cNvSpPr>
              <a:spLocks noChangeArrowheads="1"/>
            </p:cNvSpPr>
            <p:nvPr/>
          </p:nvSpPr>
          <p:spPr bwMode="auto">
            <a:xfrm>
              <a:off x="771" y="1544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3" name="Rectangle 2872"/>
            <p:cNvSpPr>
              <a:spLocks noChangeArrowheads="1"/>
            </p:cNvSpPr>
            <p:nvPr/>
          </p:nvSpPr>
          <p:spPr bwMode="auto">
            <a:xfrm>
              <a:off x="3117" y="1485"/>
              <a:ext cx="5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4" name="Rectangle 2873"/>
            <p:cNvSpPr>
              <a:spLocks noChangeArrowheads="1"/>
            </p:cNvSpPr>
            <p:nvPr/>
          </p:nvSpPr>
          <p:spPr bwMode="auto">
            <a:xfrm>
              <a:off x="3117" y="1497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5" name="Rectangle 2874"/>
            <p:cNvSpPr>
              <a:spLocks noChangeArrowheads="1"/>
            </p:cNvSpPr>
            <p:nvPr/>
          </p:nvSpPr>
          <p:spPr bwMode="auto">
            <a:xfrm>
              <a:off x="3117" y="1508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6" name="Rectangle 2875"/>
            <p:cNvSpPr>
              <a:spLocks noChangeArrowheads="1"/>
            </p:cNvSpPr>
            <p:nvPr/>
          </p:nvSpPr>
          <p:spPr bwMode="auto">
            <a:xfrm>
              <a:off x="3117" y="1521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7" name="Rectangle 2876"/>
            <p:cNvSpPr>
              <a:spLocks noChangeArrowheads="1"/>
            </p:cNvSpPr>
            <p:nvPr/>
          </p:nvSpPr>
          <p:spPr bwMode="auto">
            <a:xfrm>
              <a:off x="3117" y="1532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8" name="Rectangle 2877"/>
            <p:cNvSpPr>
              <a:spLocks noChangeArrowheads="1"/>
            </p:cNvSpPr>
            <p:nvPr/>
          </p:nvSpPr>
          <p:spPr bwMode="auto">
            <a:xfrm>
              <a:off x="3117" y="1544"/>
              <a:ext cx="5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9" name="Rectangle 2881"/>
            <p:cNvSpPr>
              <a:spLocks noChangeArrowheads="1"/>
            </p:cNvSpPr>
            <p:nvPr/>
          </p:nvSpPr>
          <p:spPr bwMode="auto">
            <a:xfrm>
              <a:off x="3488" y="1485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0" name="Rectangle 2882"/>
            <p:cNvSpPr>
              <a:spLocks noChangeArrowheads="1"/>
            </p:cNvSpPr>
            <p:nvPr/>
          </p:nvSpPr>
          <p:spPr bwMode="auto">
            <a:xfrm>
              <a:off x="3488" y="1497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1" name="Rectangle 2883"/>
            <p:cNvSpPr>
              <a:spLocks noChangeArrowheads="1"/>
            </p:cNvSpPr>
            <p:nvPr/>
          </p:nvSpPr>
          <p:spPr bwMode="auto">
            <a:xfrm>
              <a:off x="3488" y="150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2" name="Rectangle 2884"/>
            <p:cNvSpPr>
              <a:spLocks noChangeArrowheads="1"/>
            </p:cNvSpPr>
            <p:nvPr/>
          </p:nvSpPr>
          <p:spPr bwMode="auto">
            <a:xfrm>
              <a:off x="3488" y="1521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3" name="Rectangle 2885"/>
            <p:cNvSpPr>
              <a:spLocks noChangeArrowheads="1"/>
            </p:cNvSpPr>
            <p:nvPr/>
          </p:nvSpPr>
          <p:spPr bwMode="auto">
            <a:xfrm>
              <a:off x="3488" y="153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4" name="Rectangle 2886"/>
            <p:cNvSpPr>
              <a:spLocks noChangeArrowheads="1"/>
            </p:cNvSpPr>
            <p:nvPr/>
          </p:nvSpPr>
          <p:spPr bwMode="auto">
            <a:xfrm>
              <a:off x="3488" y="1544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5" name="Rectangle 2943"/>
            <p:cNvSpPr>
              <a:spLocks noChangeArrowheads="1"/>
            </p:cNvSpPr>
            <p:nvPr/>
          </p:nvSpPr>
          <p:spPr bwMode="auto">
            <a:xfrm>
              <a:off x="2373" y="1591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6" name="Rectangle 2944"/>
            <p:cNvSpPr>
              <a:spLocks noChangeArrowheads="1"/>
            </p:cNvSpPr>
            <p:nvPr/>
          </p:nvSpPr>
          <p:spPr bwMode="auto">
            <a:xfrm>
              <a:off x="2373" y="1603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7" name="Rectangle 2945"/>
            <p:cNvSpPr>
              <a:spLocks noChangeArrowheads="1"/>
            </p:cNvSpPr>
            <p:nvPr/>
          </p:nvSpPr>
          <p:spPr bwMode="auto">
            <a:xfrm>
              <a:off x="2373" y="1614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8" name="Rectangle 2946"/>
            <p:cNvSpPr>
              <a:spLocks noChangeArrowheads="1"/>
            </p:cNvSpPr>
            <p:nvPr/>
          </p:nvSpPr>
          <p:spPr bwMode="auto">
            <a:xfrm>
              <a:off x="2373" y="1626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9" name="Rectangle 2947"/>
            <p:cNvSpPr>
              <a:spLocks noChangeArrowheads="1"/>
            </p:cNvSpPr>
            <p:nvPr/>
          </p:nvSpPr>
          <p:spPr bwMode="auto">
            <a:xfrm>
              <a:off x="2373" y="1639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0" name="Rectangle 2948"/>
            <p:cNvSpPr>
              <a:spLocks noChangeArrowheads="1"/>
            </p:cNvSpPr>
            <p:nvPr/>
          </p:nvSpPr>
          <p:spPr bwMode="auto">
            <a:xfrm>
              <a:off x="2373" y="1650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1" name="Rectangle 2949"/>
            <p:cNvSpPr>
              <a:spLocks noChangeArrowheads="1"/>
            </p:cNvSpPr>
            <p:nvPr/>
          </p:nvSpPr>
          <p:spPr bwMode="auto">
            <a:xfrm>
              <a:off x="2373" y="1662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2" name="Rectangle 2950"/>
            <p:cNvSpPr>
              <a:spLocks noChangeArrowheads="1"/>
            </p:cNvSpPr>
            <p:nvPr/>
          </p:nvSpPr>
          <p:spPr bwMode="auto">
            <a:xfrm>
              <a:off x="2373" y="1673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3" name="Rectangle 2952"/>
            <p:cNvSpPr>
              <a:spLocks noChangeArrowheads="1"/>
            </p:cNvSpPr>
            <p:nvPr/>
          </p:nvSpPr>
          <p:spPr bwMode="auto">
            <a:xfrm>
              <a:off x="2745" y="1591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4" name="Rectangle 2953"/>
            <p:cNvSpPr>
              <a:spLocks noChangeArrowheads="1"/>
            </p:cNvSpPr>
            <p:nvPr/>
          </p:nvSpPr>
          <p:spPr bwMode="auto">
            <a:xfrm>
              <a:off x="2745" y="1603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5" name="Rectangle 2954"/>
            <p:cNvSpPr>
              <a:spLocks noChangeArrowheads="1"/>
            </p:cNvSpPr>
            <p:nvPr/>
          </p:nvSpPr>
          <p:spPr bwMode="auto">
            <a:xfrm>
              <a:off x="2745" y="1614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6" name="Rectangle 2955"/>
            <p:cNvSpPr>
              <a:spLocks noChangeArrowheads="1"/>
            </p:cNvSpPr>
            <p:nvPr/>
          </p:nvSpPr>
          <p:spPr bwMode="auto">
            <a:xfrm>
              <a:off x="2745" y="1626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7" name="Rectangle 2956"/>
            <p:cNvSpPr>
              <a:spLocks noChangeArrowheads="1"/>
            </p:cNvSpPr>
            <p:nvPr/>
          </p:nvSpPr>
          <p:spPr bwMode="auto">
            <a:xfrm>
              <a:off x="2745" y="1639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8" name="Rectangle 2957"/>
            <p:cNvSpPr>
              <a:spLocks noChangeArrowheads="1"/>
            </p:cNvSpPr>
            <p:nvPr/>
          </p:nvSpPr>
          <p:spPr bwMode="auto">
            <a:xfrm>
              <a:off x="2745" y="1650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9" name="Rectangle 2958"/>
            <p:cNvSpPr>
              <a:spLocks noChangeArrowheads="1"/>
            </p:cNvSpPr>
            <p:nvPr/>
          </p:nvSpPr>
          <p:spPr bwMode="auto">
            <a:xfrm>
              <a:off x="2745" y="1662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0" name="Rectangle 2959"/>
            <p:cNvSpPr>
              <a:spLocks noChangeArrowheads="1"/>
            </p:cNvSpPr>
            <p:nvPr/>
          </p:nvSpPr>
          <p:spPr bwMode="auto">
            <a:xfrm>
              <a:off x="2745" y="1673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1" name="Rectangle 2979"/>
            <p:cNvSpPr>
              <a:spLocks noChangeArrowheads="1"/>
            </p:cNvSpPr>
            <p:nvPr/>
          </p:nvSpPr>
          <p:spPr bwMode="auto">
            <a:xfrm>
              <a:off x="3859" y="1591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2" name="Rectangle 2980"/>
            <p:cNvSpPr>
              <a:spLocks noChangeArrowheads="1"/>
            </p:cNvSpPr>
            <p:nvPr/>
          </p:nvSpPr>
          <p:spPr bwMode="auto">
            <a:xfrm>
              <a:off x="3859" y="1603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3" name="Rectangle 2981"/>
            <p:cNvSpPr>
              <a:spLocks noChangeArrowheads="1"/>
            </p:cNvSpPr>
            <p:nvPr/>
          </p:nvSpPr>
          <p:spPr bwMode="auto">
            <a:xfrm>
              <a:off x="3859" y="1614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4" name="Rectangle 2982"/>
            <p:cNvSpPr>
              <a:spLocks noChangeArrowheads="1"/>
            </p:cNvSpPr>
            <p:nvPr/>
          </p:nvSpPr>
          <p:spPr bwMode="auto">
            <a:xfrm>
              <a:off x="3859" y="1626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5" name="Rectangle 2983"/>
            <p:cNvSpPr>
              <a:spLocks noChangeArrowheads="1"/>
            </p:cNvSpPr>
            <p:nvPr/>
          </p:nvSpPr>
          <p:spPr bwMode="auto">
            <a:xfrm>
              <a:off x="3859" y="1639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6" name="Rectangle 2984"/>
            <p:cNvSpPr>
              <a:spLocks noChangeArrowheads="1"/>
            </p:cNvSpPr>
            <p:nvPr/>
          </p:nvSpPr>
          <p:spPr bwMode="auto">
            <a:xfrm>
              <a:off x="3859" y="1650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7" name="Rectangle 2985"/>
            <p:cNvSpPr>
              <a:spLocks noChangeArrowheads="1"/>
            </p:cNvSpPr>
            <p:nvPr/>
          </p:nvSpPr>
          <p:spPr bwMode="auto">
            <a:xfrm>
              <a:off x="3859" y="1662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8" name="Rectangle 2986"/>
            <p:cNvSpPr>
              <a:spLocks noChangeArrowheads="1"/>
            </p:cNvSpPr>
            <p:nvPr/>
          </p:nvSpPr>
          <p:spPr bwMode="auto">
            <a:xfrm>
              <a:off x="3859" y="1673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9" name="Rectangle 3028"/>
            <p:cNvSpPr>
              <a:spLocks noChangeArrowheads="1"/>
            </p:cNvSpPr>
            <p:nvPr/>
          </p:nvSpPr>
          <p:spPr bwMode="auto">
            <a:xfrm>
              <a:off x="771" y="1757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0" name="Rectangle 3029"/>
            <p:cNvSpPr>
              <a:spLocks noChangeArrowheads="1"/>
            </p:cNvSpPr>
            <p:nvPr/>
          </p:nvSpPr>
          <p:spPr bwMode="auto">
            <a:xfrm>
              <a:off x="771" y="1768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1" name="Rectangle 3030"/>
            <p:cNvSpPr>
              <a:spLocks noChangeArrowheads="1"/>
            </p:cNvSpPr>
            <p:nvPr/>
          </p:nvSpPr>
          <p:spPr bwMode="auto">
            <a:xfrm>
              <a:off x="2373" y="1673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2" name="Rectangle 3032"/>
            <p:cNvSpPr>
              <a:spLocks noChangeArrowheads="1"/>
            </p:cNvSpPr>
            <p:nvPr/>
          </p:nvSpPr>
          <p:spPr bwMode="auto">
            <a:xfrm>
              <a:off x="2373" y="168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3" name="Rectangle 3033"/>
            <p:cNvSpPr>
              <a:spLocks noChangeArrowheads="1"/>
            </p:cNvSpPr>
            <p:nvPr/>
          </p:nvSpPr>
          <p:spPr bwMode="auto">
            <a:xfrm>
              <a:off x="2373" y="1698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4" name="Rectangle 3034"/>
            <p:cNvSpPr>
              <a:spLocks noChangeArrowheads="1"/>
            </p:cNvSpPr>
            <p:nvPr/>
          </p:nvSpPr>
          <p:spPr bwMode="auto">
            <a:xfrm>
              <a:off x="2373" y="170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5" name="Rectangle 3035"/>
            <p:cNvSpPr>
              <a:spLocks noChangeArrowheads="1"/>
            </p:cNvSpPr>
            <p:nvPr/>
          </p:nvSpPr>
          <p:spPr bwMode="auto">
            <a:xfrm>
              <a:off x="2373" y="1720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6" name="Rectangle 3040"/>
            <p:cNvSpPr>
              <a:spLocks noChangeArrowheads="1"/>
            </p:cNvSpPr>
            <p:nvPr/>
          </p:nvSpPr>
          <p:spPr bwMode="auto">
            <a:xfrm>
              <a:off x="2745" y="1673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7" name="Rectangle 3041"/>
            <p:cNvSpPr>
              <a:spLocks noChangeArrowheads="1"/>
            </p:cNvSpPr>
            <p:nvPr/>
          </p:nvSpPr>
          <p:spPr bwMode="auto">
            <a:xfrm>
              <a:off x="2745" y="168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8" name="Rectangle 3042"/>
            <p:cNvSpPr>
              <a:spLocks noChangeArrowheads="1"/>
            </p:cNvSpPr>
            <p:nvPr/>
          </p:nvSpPr>
          <p:spPr bwMode="auto">
            <a:xfrm>
              <a:off x="2745" y="1698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9" name="Rectangle 3043"/>
            <p:cNvSpPr>
              <a:spLocks noChangeArrowheads="1"/>
            </p:cNvSpPr>
            <p:nvPr/>
          </p:nvSpPr>
          <p:spPr bwMode="auto">
            <a:xfrm>
              <a:off x="2745" y="170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0" name="Rectangle 3044"/>
            <p:cNvSpPr>
              <a:spLocks noChangeArrowheads="1"/>
            </p:cNvSpPr>
            <p:nvPr/>
          </p:nvSpPr>
          <p:spPr bwMode="auto">
            <a:xfrm>
              <a:off x="2745" y="1720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1" name="Rectangle 3056"/>
            <p:cNvSpPr>
              <a:spLocks noChangeArrowheads="1"/>
            </p:cNvSpPr>
            <p:nvPr/>
          </p:nvSpPr>
          <p:spPr bwMode="auto">
            <a:xfrm>
              <a:off x="3117" y="1757"/>
              <a:ext cx="5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2" name="Rectangle 3057"/>
            <p:cNvSpPr>
              <a:spLocks noChangeArrowheads="1"/>
            </p:cNvSpPr>
            <p:nvPr/>
          </p:nvSpPr>
          <p:spPr bwMode="auto">
            <a:xfrm>
              <a:off x="3117" y="1768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3" name="Rectangle 3065"/>
            <p:cNvSpPr>
              <a:spLocks noChangeArrowheads="1"/>
            </p:cNvSpPr>
            <p:nvPr/>
          </p:nvSpPr>
          <p:spPr bwMode="auto">
            <a:xfrm>
              <a:off x="3488" y="1757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4" name="Rectangle 3066"/>
            <p:cNvSpPr>
              <a:spLocks noChangeArrowheads="1"/>
            </p:cNvSpPr>
            <p:nvPr/>
          </p:nvSpPr>
          <p:spPr bwMode="auto">
            <a:xfrm>
              <a:off x="3488" y="1768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5" name="Rectangle 3067"/>
            <p:cNvSpPr>
              <a:spLocks noChangeArrowheads="1"/>
            </p:cNvSpPr>
            <p:nvPr/>
          </p:nvSpPr>
          <p:spPr bwMode="auto">
            <a:xfrm>
              <a:off x="3859" y="1673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6" name="Rectangle 3068"/>
            <p:cNvSpPr>
              <a:spLocks noChangeArrowheads="1"/>
            </p:cNvSpPr>
            <p:nvPr/>
          </p:nvSpPr>
          <p:spPr bwMode="auto">
            <a:xfrm>
              <a:off x="3859" y="168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7" name="Rectangle 3069"/>
            <p:cNvSpPr>
              <a:spLocks noChangeArrowheads="1"/>
            </p:cNvSpPr>
            <p:nvPr/>
          </p:nvSpPr>
          <p:spPr bwMode="auto">
            <a:xfrm>
              <a:off x="3859" y="1698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8" name="Rectangle 3070"/>
            <p:cNvSpPr>
              <a:spLocks noChangeArrowheads="1"/>
            </p:cNvSpPr>
            <p:nvPr/>
          </p:nvSpPr>
          <p:spPr bwMode="auto">
            <a:xfrm>
              <a:off x="3859" y="170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9" name="Rectangle 3071"/>
            <p:cNvSpPr>
              <a:spLocks noChangeArrowheads="1"/>
            </p:cNvSpPr>
            <p:nvPr/>
          </p:nvSpPr>
          <p:spPr bwMode="auto">
            <a:xfrm>
              <a:off x="3859" y="1720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0" name="Rectangle 2086"/>
            <p:cNvSpPr>
              <a:spLocks noChangeArrowheads="1"/>
            </p:cNvSpPr>
            <p:nvPr/>
          </p:nvSpPr>
          <p:spPr bwMode="auto">
            <a:xfrm>
              <a:off x="771" y="1768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1" name="Rectangle 2087"/>
            <p:cNvSpPr>
              <a:spLocks noChangeArrowheads="1"/>
            </p:cNvSpPr>
            <p:nvPr/>
          </p:nvSpPr>
          <p:spPr bwMode="auto">
            <a:xfrm>
              <a:off x="771" y="1779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2" name="Rectangle 2088"/>
            <p:cNvSpPr>
              <a:spLocks noChangeArrowheads="1"/>
            </p:cNvSpPr>
            <p:nvPr/>
          </p:nvSpPr>
          <p:spPr bwMode="auto">
            <a:xfrm>
              <a:off x="771" y="1791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3" name="Rectangle 2089"/>
            <p:cNvSpPr>
              <a:spLocks noChangeArrowheads="1"/>
            </p:cNvSpPr>
            <p:nvPr/>
          </p:nvSpPr>
          <p:spPr bwMode="auto">
            <a:xfrm>
              <a:off x="771" y="1803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4" name="Rectangle 2090"/>
            <p:cNvSpPr>
              <a:spLocks noChangeArrowheads="1"/>
            </p:cNvSpPr>
            <p:nvPr/>
          </p:nvSpPr>
          <p:spPr bwMode="auto">
            <a:xfrm>
              <a:off x="771" y="1815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5" name="Rectangle 2091"/>
            <p:cNvSpPr>
              <a:spLocks noChangeArrowheads="1"/>
            </p:cNvSpPr>
            <p:nvPr/>
          </p:nvSpPr>
          <p:spPr bwMode="auto">
            <a:xfrm>
              <a:off x="771" y="1827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6" name="Rectangle 2092"/>
            <p:cNvSpPr>
              <a:spLocks noChangeArrowheads="1"/>
            </p:cNvSpPr>
            <p:nvPr/>
          </p:nvSpPr>
          <p:spPr bwMode="auto">
            <a:xfrm>
              <a:off x="771" y="1838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7" name="Rectangle 2093"/>
            <p:cNvSpPr>
              <a:spLocks noChangeArrowheads="1"/>
            </p:cNvSpPr>
            <p:nvPr/>
          </p:nvSpPr>
          <p:spPr bwMode="auto">
            <a:xfrm>
              <a:off x="771" y="1850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8" name="Rectangle 2094"/>
            <p:cNvSpPr>
              <a:spLocks noChangeArrowheads="1"/>
            </p:cNvSpPr>
            <p:nvPr/>
          </p:nvSpPr>
          <p:spPr bwMode="auto">
            <a:xfrm>
              <a:off x="771" y="186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9" name="Rectangle 2113"/>
            <p:cNvSpPr>
              <a:spLocks noChangeArrowheads="1"/>
            </p:cNvSpPr>
            <p:nvPr/>
          </p:nvSpPr>
          <p:spPr bwMode="auto">
            <a:xfrm>
              <a:off x="3117" y="1768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0" name="Rectangle 2114"/>
            <p:cNvSpPr>
              <a:spLocks noChangeArrowheads="1"/>
            </p:cNvSpPr>
            <p:nvPr/>
          </p:nvSpPr>
          <p:spPr bwMode="auto">
            <a:xfrm>
              <a:off x="3117" y="1779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1" name="Rectangle 2115"/>
            <p:cNvSpPr>
              <a:spLocks noChangeArrowheads="1"/>
            </p:cNvSpPr>
            <p:nvPr/>
          </p:nvSpPr>
          <p:spPr bwMode="auto">
            <a:xfrm>
              <a:off x="3117" y="1791"/>
              <a:ext cx="5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2" name="Rectangle 2116"/>
            <p:cNvSpPr>
              <a:spLocks noChangeArrowheads="1"/>
            </p:cNvSpPr>
            <p:nvPr/>
          </p:nvSpPr>
          <p:spPr bwMode="auto">
            <a:xfrm>
              <a:off x="3117" y="1803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3" name="Rectangle 2117"/>
            <p:cNvSpPr>
              <a:spLocks noChangeArrowheads="1"/>
            </p:cNvSpPr>
            <p:nvPr/>
          </p:nvSpPr>
          <p:spPr bwMode="auto">
            <a:xfrm>
              <a:off x="3117" y="1815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4" name="Rectangle 2118"/>
            <p:cNvSpPr>
              <a:spLocks noChangeArrowheads="1"/>
            </p:cNvSpPr>
            <p:nvPr/>
          </p:nvSpPr>
          <p:spPr bwMode="auto">
            <a:xfrm>
              <a:off x="3117" y="1827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5" name="Rectangle 2119"/>
            <p:cNvSpPr>
              <a:spLocks noChangeArrowheads="1"/>
            </p:cNvSpPr>
            <p:nvPr/>
          </p:nvSpPr>
          <p:spPr bwMode="auto">
            <a:xfrm>
              <a:off x="3117" y="1838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6" name="Rectangle 2120"/>
            <p:cNvSpPr>
              <a:spLocks noChangeArrowheads="1"/>
            </p:cNvSpPr>
            <p:nvPr/>
          </p:nvSpPr>
          <p:spPr bwMode="auto">
            <a:xfrm>
              <a:off x="3117" y="1850"/>
              <a:ext cx="5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7" name="Rectangle 2121"/>
            <p:cNvSpPr>
              <a:spLocks noChangeArrowheads="1"/>
            </p:cNvSpPr>
            <p:nvPr/>
          </p:nvSpPr>
          <p:spPr bwMode="auto">
            <a:xfrm>
              <a:off x="3117" y="1862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8" name="Rectangle 2122"/>
            <p:cNvSpPr>
              <a:spLocks noChangeArrowheads="1"/>
            </p:cNvSpPr>
            <p:nvPr/>
          </p:nvSpPr>
          <p:spPr bwMode="auto">
            <a:xfrm>
              <a:off x="3488" y="1768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9" name="Rectangle 2123"/>
            <p:cNvSpPr>
              <a:spLocks noChangeArrowheads="1"/>
            </p:cNvSpPr>
            <p:nvPr/>
          </p:nvSpPr>
          <p:spPr bwMode="auto">
            <a:xfrm>
              <a:off x="3488" y="177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0" name="Rectangle 2124"/>
            <p:cNvSpPr>
              <a:spLocks noChangeArrowheads="1"/>
            </p:cNvSpPr>
            <p:nvPr/>
          </p:nvSpPr>
          <p:spPr bwMode="auto">
            <a:xfrm>
              <a:off x="3488" y="1791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1" name="Rectangle 2125"/>
            <p:cNvSpPr>
              <a:spLocks noChangeArrowheads="1"/>
            </p:cNvSpPr>
            <p:nvPr/>
          </p:nvSpPr>
          <p:spPr bwMode="auto">
            <a:xfrm>
              <a:off x="3488" y="1803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2" name="Rectangle 2126"/>
            <p:cNvSpPr>
              <a:spLocks noChangeArrowheads="1"/>
            </p:cNvSpPr>
            <p:nvPr/>
          </p:nvSpPr>
          <p:spPr bwMode="auto">
            <a:xfrm>
              <a:off x="3488" y="181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3" name="Rectangle 2127"/>
            <p:cNvSpPr>
              <a:spLocks noChangeArrowheads="1"/>
            </p:cNvSpPr>
            <p:nvPr/>
          </p:nvSpPr>
          <p:spPr bwMode="auto">
            <a:xfrm>
              <a:off x="3488" y="1827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4" name="Rectangle 2128"/>
            <p:cNvSpPr>
              <a:spLocks noChangeArrowheads="1"/>
            </p:cNvSpPr>
            <p:nvPr/>
          </p:nvSpPr>
          <p:spPr bwMode="auto">
            <a:xfrm>
              <a:off x="3488" y="1838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5" name="Rectangle 2129"/>
            <p:cNvSpPr>
              <a:spLocks noChangeArrowheads="1"/>
            </p:cNvSpPr>
            <p:nvPr/>
          </p:nvSpPr>
          <p:spPr bwMode="auto">
            <a:xfrm>
              <a:off x="3488" y="1850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6" name="Rectangle 2130"/>
            <p:cNvSpPr>
              <a:spLocks noChangeArrowheads="1"/>
            </p:cNvSpPr>
            <p:nvPr/>
          </p:nvSpPr>
          <p:spPr bwMode="auto">
            <a:xfrm>
              <a:off x="3488" y="186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7" name="Rectangle 2174"/>
            <p:cNvSpPr>
              <a:spLocks noChangeArrowheads="1"/>
            </p:cNvSpPr>
            <p:nvPr/>
          </p:nvSpPr>
          <p:spPr bwMode="auto">
            <a:xfrm>
              <a:off x="771" y="186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8" name="Rectangle 2188"/>
            <p:cNvSpPr>
              <a:spLocks noChangeArrowheads="1"/>
            </p:cNvSpPr>
            <p:nvPr/>
          </p:nvSpPr>
          <p:spPr bwMode="auto">
            <a:xfrm>
              <a:off x="2373" y="1921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9" name="Rectangle 2189"/>
            <p:cNvSpPr>
              <a:spLocks noChangeArrowheads="1"/>
            </p:cNvSpPr>
            <p:nvPr/>
          </p:nvSpPr>
          <p:spPr bwMode="auto">
            <a:xfrm>
              <a:off x="2373" y="193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0" name="Rectangle 2190"/>
            <p:cNvSpPr>
              <a:spLocks noChangeArrowheads="1"/>
            </p:cNvSpPr>
            <p:nvPr/>
          </p:nvSpPr>
          <p:spPr bwMode="auto">
            <a:xfrm>
              <a:off x="2373" y="1945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1" name="Rectangle 2191"/>
            <p:cNvSpPr>
              <a:spLocks noChangeArrowheads="1"/>
            </p:cNvSpPr>
            <p:nvPr/>
          </p:nvSpPr>
          <p:spPr bwMode="auto">
            <a:xfrm>
              <a:off x="2373" y="195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2" name="Rectangle 2197"/>
            <p:cNvSpPr>
              <a:spLocks noChangeArrowheads="1"/>
            </p:cNvSpPr>
            <p:nvPr/>
          </p:nvSpPr>
          <p:spPr bwMode="auto">
            <a:xfrm>
              <a:off x="2745" y="1921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3" name="Rectangle 2198"/>
            <p:cNvSpPr>
              <a:spLocks noChangeArrowheads="1"/>
            </p:cNvSpPr>
            <p:nvPr/>
          </p:nvSpPr>
          <p:spPr bwMode="auto">
            <a:xfrm>
              <a:off x="2745" y="193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4" name="Rectangle 2199"/>
            <p:cNvSpPr>
              <a:spLocks noChangeArrowheads="1"/>
            </p:cNvSpPr>
            <p:nvPr/>
          </p:nvSpPr>
          <p:spPr bwMode="auto">
            <a:xfrm>
              <a:off x="2745" y="1945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5" name="Rectangle 2200"/>
            <p:cNvSpPr>
              <a:spLocks noChangeArrowheads="1"/>
            </p:cNvSpPr>
            <p:nvPr/>
          </p:nvSpPr>
          <p:spPr bwMode="auto">
            <a:xfrm>
              <a:off x="2745" y="195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6" name="Rectangle 2201"/>
            <p:cNvSpPr>
              <a:spLocks noChangeArrowheads="1"/>
            </p:cNvSpPr>
            <p:nvPr/>
          </p:nvSpPr>
          <p:spPr bwMode="auto">
            <a:xfrm>
              <a:off x="3117" y="1862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7" name="Rectangle 2211"/>
            <p:cNvSpPr>
              <a:spLocks noChangeArrowheads="1"/>
            </p:cNvSpPr>
            <p:nvPr/>
          </p:nvSpPr>
          <p:spPr bwMode="auto">
            <a:xfrm>
              <a:off x="3488" y="186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8" name="Rectangle 2225"/>
            <p:cNvSpPr>
              <a:spLocks noChangeArrowheads="1"/>
            </p:cNvSpPr>
            <p:nvPr/>
          </p:nvSpPr>
          <p:spPr bwMode="auto">
            <a:xfrm>
              <a:off x="3859" y="1921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9" name="Rectangle 2226"/>
            <p:cNvSpPr>
              <a:spLocks noChangeArrowheads="1"/>
            </p:cNvSpPr>
            <p:nvPr/>
          </p:nvSpPr>
          <p:spPr bwMode="auto">
            <a:xfrm>
              <a:off x="3859" y="193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0" name="Rectangle 2227"/>
            <p:cNvSpPr>
              <a:spLocks noChangeArrowheads="1"/>
            </p:cNvSpPr>
            <p:nvPr/>
          </p:nvSpPr>
          <p:spPr bwMode="auto">
            <a:xfrm>
              <a:off x="3859" y="1945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1" name="Rectangle 2228"/>
            <p:cNvSpPr>
              <a:spLocks noChangeArrowheads="1"/>
            </p:cNvSpPr>
            <p:nvPr/>
          </p:nvSpPr>
          <p:spPr bwMode="auto">
            <a:xfrm>
              <a:off x="3859" y="195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2" name="Rectangle 2272"/>
            <p:cNvSpPr>
              <a:spLocks noChangeArrowheads="1"/>
            </p:cNvSpPr>
            <p:nvPr/>
          </p:nvSpPr>
          <p:spPr bwMode="auto">
            <a:xfrm>
              <a:off x="2373" y="195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3" name="Rectangle 2273"/>
            <p:cNvSpPr>
              <a:spLocks noChangeArrowheads="1"/>
            </p:cNvSpPr>
            <p:nvPr/>
          </p:nvSpPr>
          <p:spPr bwMode="auto">
            <a:xfrm>
              <a:off x="2373" y="1968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4" name="Rectangle 2274"/>
            <p:cNvSpPr>
              <a:spLocks noChangeArrowheads="1"/>
            </p:cNvSpPr>
            <p:nvPr/>
          </p:nvSpPr>
          <p:spPr bwMode="auto">
            <a:xfrm>
              <a:off x="2373" y="1980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5" name="Rectangle 2275"/>
            <p:cNvSpPr>
              <a:spLocks noChangeArrowheads="1"/>
            </p:cNvSpPr>
            <p:nvPr/>
          </p:nvSpPr>
          <p:spPr bwMode="auto">
            <a:xfrm>
              <a:off x="2373" y="1991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6" name="Rectangle 2276"/>
            <p:cNvSpPr>
              <a:spLocks noChangeArrowheads="1"/>
            </p:cNvSpPr>
            <p:nvPr/>
          </p:nvSpPr>
          <p:spPr bwMode="auto">
            <a:xfrm>
              <a:off x="2373" y="2004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7" name="Rectangle 2277"/>
            <p:cNvSpPr>
              <a:spLocks noChangeArrowheads="1"/>
            </p:cNvSpPr>
            <p:nvPr/>
          </p:nvSpPr>
          <p:spPr bwMode="auto">
            <a:xfrm>
              <a:off x="2373" y="201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8" name="Rectangle 2278"/>
            <p:cNvSpPr>
              <a:spLocks noChangeArrowheads="1"/>
            </p:cNvSpPr>
            <p:nvPr/>
          </p:nvSpPr>
          <p:spPr bwMode="auto">
            <a:xfrm>
              <a:off x="2373" y="2027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9" name="Rectangle 2279"/>
            <p:cNvSpPr>
              <a:spLocks noChangeArrowheads="1"/>
            </p:cNvSpPr>
            <p:nvPr/>
          </p:nvSpPr>
          <p:spPr bwMode="auto">
            <a:xfrm>
              <a:off x="2373" y="203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0" name="Rectangle 2280"/>
            <p:cNvSpPr>
              <a:spLocks noChangeArrowheads="1"/>
            </p:cNvSpPr>
            <p:nvPr/>
          </p:nvSpPr>
          <p:spPr bwMode="auto">
            <a:xfrm>
              <a:off x="2373" y="2050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1" name="Rectangle 2281"/>
            <p:cNvSpPr>
              <a:spLocks noChangeArrowheads="1"/>
            </p:cNvSpPr>
            <p:nvPr/>
          </p:nvSpPr>
          <p:spPr bwMode="auto">
            <a:xfrm>
              <a:off x="2745" y="195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2" name="Rectangle 2282"/>
            <p:cNvSpPr>
              <a:spLocks noChangeArrowheads="1"/>
            </p:cNvSpPr>
            <p:nvPr/>
          </p:nvSpPr>
          <p:spPr bwMode="auto">
            <a:xfrm>
              <a:off x="2745" y="1968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3" name="Rectangle 2283"/>
            <p:cNvSpPr>
              <a:spLocks noChangeArrowheads="1"/>
            </p:cNvSpPr>
            <p:nvPr/>
          </p:nvSpPr>
          <p:spPr bwMode="auto">
            <a:xfrm>
              <a:off x="2745" y="1980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4" name="Rectangle 2284"/>
            <p:cNvSpPr>
              <a:spLocks noChangeArrowheads="1"/>
            </p:cNvSpPr>
            <p:nvPr/>
          </p:nvSpPr>
          <p:spPr bwMode="auto">
            <a:xfrm>
              <a:off x="2745" y="1991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5" name="Rectangle 2285"/>
            <p:cNvSpPr>
              <a:spLocks noChangeArrowheads="1"/>
            </p:cNvSpPr>
            <p:nvPr/>
          </p:nvSpPr>
          <p:spPr bwMode="auto">
            <a:xfrm>
              <a:off x="2745" y="2004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6" name="Rectangle 2286"/>
            <p:cNvSpPr>
              <a:spLocks noChangeArrowheads="1"/>
            </p:cNvSpPr>
            <p:nvPr/>
          </p:nvSpPr>
          <p:spPr bwMode="auto">
            <a:xfrm>
              <a:off x="2745" y="201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7" name="Rectangle 2287"/>
            <p:cNvSpPr>
              <a:spLocks noChangeArrowheads="1"/>
            </p:cNvSpPr>
            <p:nvPr/>
          </p:nvSpPr>
          <p:spPr bwMode="auto">
            <a:xfrm>
              <a:off x="2745" y="2027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8" name="Rectangle 2288"/>
            <p:cNvSpPr>
              <a:spLocks noChangeArrowheads="1"/>
            </p:cNvSpPr>
            <p:nvPr/>
          </p:nvSpPr>
          <p:spPr bwMode="auto">
            <a:xfrm>
              <a:off x="2745" y="203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9" name="Rectangle 2289"/>
            <p:cNvSpPr>
              <a:spLocks noChangeArrowheads="1"/>
            </p:cNvSpPr>
            <p:nvPr/>
          </p:nvSpPr>
          <p:spPr bwMode="auto">
            <a:xfrm>
              <a:off x="2745" y="2050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0" name="Rectangle 2308"/>
            <p:cNvSpPr>
              <a:spLocks noChangeArrowheads="1"/>
            </p:cNvSpPr>
            <p:nvPr/>
          </p:nvSpPr>
          <p:spPr bwMode="auto">
            <a:xfrm>
              <a:off x="3859" y="195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1" name="Rectangle 2309"/>
            <p:cNvSpPr>
              <a:spLocks noChangeArrowheads="1"/>
            </p:cNvSpPr>
            <p:nvPr/>
          </p:nvSpPr>
          <p:spPr bwMode="auto">
            <a:xfrm>
              <a:off x="3859" y="1968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2" name="Rectangle 2310"/>
            <p:cNvSpPr>
              <a:spLocks noChangeArrowheads="1"/>
            </p:cNvSpPr>
            <p:nvPr/>
          </p:nvSpPr>
          <p:spPr bwMode="auto">
            <a:xfrm>
              <a:off x="3859" y="1980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3" name="Rectangle 2311"/>
            <p:cNvSpPr>
              <a:spLocks noChangeArrowheads="1"/>
            </p:cNvSpPr>
            <p:nvPr/>
          </p:nvSpPr>
          <p:spPr bwMode="auto">
            <a:xfrm>
              <a:off x="3859" y="1991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4" name="Rectangle 2312"/>
            <p:cNvSpPr>
              <a:spLocks noChangeArrowheads="1"/>
            </p:cNvSpPr>
            <p:nvPr/>
          </p:nvSpPr>
          <p:spPr bwMode="auto">
            <a:xfrm>
              <a:off x="3859" y="2004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5" name="Rectangle 2313"/>
            <p:cNvSpPr>
              <a:spLocks noChangeArrowheads="1"/>
            </p:cNvSpPr>
            <p:nvPr/>
          </p:nvSpPr>
          <p:spPr bwMode="auto">
            <a:xfrm>
              <a:off x="3859" y="201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6" name="Rectangle 2314"/>
            <p:cNvSpPr>
              <a:spLocks noChangeArrowheads="1"/>
            </p:cNvSpPr>
            <p:nvPr/>
          </p:nvSpPr>
          <p:spPr bwMode="auto">
            <a:xfrm>
              <a:off x="3859" y="2027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7" name="Rectangle 2315"/>
            <p:cNvSpPr>
              <a:spLocks noChangeArrowheads="1"/>
            </p:cNvSpPr>
            <p:nvPr/>
          </p:nvSpPr>
          <p:spPr bwMode="auto">
            <a:xfrm>
              <a:off x="3859" y="203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8" name="Rectangle 2316"/>
            <p:cNvSpPr>
              <a:spLocks noChangeArrowheads="1"/>
            </p:cNvSpPr>
            <p:nvPr/>
          </p:nvSpPr>
          <p:spPr bwMode="auto">
            <a:xfrm>
              <a:off x="3859" y="2050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9" name="Rectangle 2352"/>
            <p:cNvSpPr>
              <a:spLocks noChangeArrowheads="1"/>
            </p:cNvSpPr>
            <p:nvPr/>
          </p:nvSpPr>
          <p:spPr bwMode="auto">
            <a:xfrm>
              <a:off x="771" y="2063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60" name="Rectangle 2353"/>
            <p:cNvSpPr>
              <a:spLocks noChangeArrowheads="1"/>
            </p:cNvSpPr>
            <p:nvPr/>
          </p:nvSpPr>
          <p:spPr bwMode="auto">
            <a:xfrm>
              <a:off x="771" y="2074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61" name="Rectangle 2354"/>
            <p:cNvSpPr>
              <a:spLocks noChangeArrowheads="1"/>
            </p:cNvSpPr>
            <p:nvPr/>
          </p:nvSpPr>
          <p:spPr bwMode="auto">
            <a:xfrm>
              <a:off x="771" y="208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62" name="Rectangle 2355"/>
            <p:cNvSpPr>
              <a:spLocks noChangeArrowheads="1"/>
            </p:cNvSpPr>
            <p:nvPr/>
          </p:nvSpPr>
          <p:spPr bwMode="auto">
            <a:xfrm>
              <a:off x="771" y="2098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63" name="Rectangle 2356"/>
            <p:cNvSpPr>
              <a:spLocks noChangeArrowheads="1"/>
            </p:cNvSpPr>
            <p:nvPr/>
          </p:nvSpPr>
          <p:spPr bwMode="auto">
            <a:xfrm>
              <a:off x="771" y="2109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64" name="Rectangle 2357"/>
            <p:cNvSpPr>
              <a:spLocks noChangeArrowheads="1"/>
            </p:cNvSpPr>
            <p:nvPr/>
          </p:nvSpPr>
          <p:spPr bwMode="auto">
            <a:xfrm>
              <a:off x="771" y="2121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65" name="Rectangle 2358"/>
            <p:cNvSpPr>
              <a:spLocks noChangeArrowheads="1"/>
            </p:cNvSpPr>
            <p:nvPr/>
          </p:nvSpPr>
          <p:spPr bwMode="auto">
            <a:xfrm>
              <a:off x="771" y="2133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66" name="Rectangle 2359"/>
            <p:cNvSpPr>
              <a:spLocks noChangeArrowheads="1"/>
            </p:cNvSpPr>
            <p:nvPr/>
          </p:nvSpPr>
          <p:spPr bwMode="auto">
            <a:xfrm>
              <a:off x="771" y="2144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67" name="Rectangle 2360"/>
            <p:cNvSpPr>
              <a:spLocks noChangeArrowheads="1"/>
            </p:cNvSpPr>
            <p:nvPr/>
          </p:nvSpPr>
          <p:spPr bwMode="auto">
            <a:xfrm>
              <a:off x="2373" y="2050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68" name="Rectangle 2369"/>
            <p:cNvSpPr>
              <a:spLocks noChangeArrowheads="1"/>
            </p:cNvSpPr>
            <p:nvPr/>
          </p:nvSpPr>
          <p:spPr bwMode="auto">
            <a:xfrm>
              <a:off x="2745" y="2050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69" name="Rectangle 2379"/>
            <p:cNvSpPr>
              <a:spLocks noChangeArrowheads="1"/>
            </p:cNvSpPr>
            <p:nvPr/>
          </p:nvSpPr>
          <p:spPr bwMode="auto">
            <a:xfrm>
              <a:off x="3117" y="2063"/>
              <a:ext cx="5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70" name="Rectangle 2380"/>
            <p:cNvSpPr>
              <a:spLocks noChangeArrowheads="1"/>
            </p:cNvSpPr>
            <p:nvPr/>
          </p:nvSpPr>
          <p:spPr bwMode="auto">
            <a:xfrm>
              <a:off x="3117" y="2074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71" name="Rectangle 2381"/>
            <p:cNvSpPr>
              <a:spLocks noChangeArrowheads="1"/>
            </p:cNvSpPr>
            <p:nvPr/>
          </p:nvSpPr>
          <p:spPr bwMode="auto">
            <a:xfrm>
              <a:off x="3117" y="2085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72" name="Rectangle 2382"/>
            <p:cNvSpPr>
              <a:spLocks noChangeArrowheads="1"/>
            </p:cNvSpPr>
            <p:nvPr/>
          </p:nvSpPr>
          <p:spPr bwMode="auto">
            <a:xfrm>
              <a:off x="3117" y="2098"/>
              <a:ext cx="5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73" name="Rectangle 2383"/>
            <p:cNvSpPr>
              <a:spLocks noChangeArrowheads="1"/>
            </p:cNvSpPr>
            <p:nvPr/>
          </p:nvSpPr>
          <p:spPr bwMode="auto">
            <a:xfrm>
              <a:off x="3117" y="2109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74" name="Rectangle 2384"/>
            <p:cNvSpPr>
              <a:spLocks noChangeArrowheads="1"/>
            </p:cNvSpPr>
            <p:nvPr/>
          </p:nvSpPr>
          <p:spPr bwMode="auto">
            <a:xfrm>
              <a:off x="3117" y="2121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75" name="Rectangle 2385"/>
            <p:cNvSpPr>
              <a:spLocks noChangeArrowheads="1"/>
            </p:cNvSpPr>
            <p:nvPr/>
          </p:nvSpPr>
          <p:spPr bwMode="auto">
            <a:xfrm>
              <a:off x="3117" y="2133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76" name="Rectangle 2386"/>
            <p:cNvSpPr>
              <a:spLocks noChangeArrowheads="1"/>
            </p:cNvSpPr>
            <p:nvPr/>
          </p:nvSpPr>
          <p:spPr bwMode="auto">
            <a:xfrm>
              <a:off x="3117" y="2144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77" name="Rectangle 2388"/>
            <p:cNvSpPr>
              <a:spLocks noChangeArrowheads="1"/>
            </p:cNvSpPr>
            <p:nvPr/>
          </p:nvSpPr>
          <p:spPr bwMode="auto">
            <a:xfrm>
              <a:off x="3488" y="2063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78" name="Rectangle 2389"/>
            <p:cNvSpPr>
              <a:spLocks noChangeArrowheads="1"/>
            </p:cNvSpPr>
            <p:nvPr/>
          </p:nvSpPr>
          <p:spPr bwMode="auto">
            <a:xfrm>
              <a:off x="3488" y="2074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79" name="Rectangle 2390"/>
            <p:cNvSpPr>
              <a:spLocks noChangeArrowheads="1"/>
            </p:cNvSpPr>
            <p:nvPr/>
          </p:nvSpPr>
          <p:spPr bwMode="auto">
            <a:xfrm>
              <a:off x="3488" y="208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80" name="Rectangle 2391"/>
            <p:cNvSpPr>
              <a:spLocks noChangeArrowheads="1"/>
            </p:cNvSpPr>
            <p:nvPr/>
          </p:nvSpPr>
          <p:spPr bwMode="auto">
            <a:xfrm>
              <a:off x="3488" y="2098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81" name="Rectangle 2392"/>
            <p:cNvSpPr>
              <a:spLocks noChangeArrowheads="1"/>
            </p:cNvSpPr>
            <p:nvPr/>
          </p:nvSpPr>
          <p:spPr bwMode="auto">
            <a:xfrm>
              <a:off x="3488" y="210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82" name="Rectangle 2393"/>
            <p:cNvSpPr>
              <a:spLocks noChangeArrowheads="1"/>
            </p:cNvSpPr>
            <p:nvPr/>
          </p:nvSpPr>
          <p:spPr bwMode="auto">
            <a:xfrm>
              <a:off x="3488" y="2121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83" name="Rectangle 2394"/>
            <p:cNvSpPr>
              <a:spLocks noChangeArrowheads="1"/>
            </p:cNvSpPr>
            <p:nvPr/>
          </p:nvSpPr>
          <p:spPr bwMode="auto">
            <a:xfrm>
              <a:off x="3488" y="2133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84" name="Rectangle 2395"/>
            <p:cNvSpPr>
              <a:spLocks noChangeArrowheads="1"/>
            </p:cNvSpPr>
            <p:nvPr/>
          </p:nvSpPr>
          <p:spPr bwMode="auto">
            <a:xfrm>
              <a:off x="3488" y="2144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85" name="Rectangle 2396"/>
            <p:cNvSpPr>
              <a:spLocks noChangeArrowheads="1"/>
            </p:cNvSpPr>
            <p:nvPr/>
          </p:nvSpPr>
          <p:spPr bwMode="auto">
            <a:xfrm>
              <a:off x="3859" y="2050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86" name="Rectangle 2440"/>
            <p:cNvSpPr>
              <a:spLocks noChangeArrowheads="1"/>
            </p:cNvSpPr>
            <p:nvPr/>
          </p:nvSpPr>
          <p:spPr bwMode="auto">
            <a:xfrm>
              <a:off x="771" y="2144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87" name="Rectangle 2441"/>
            <p:cNvSpPr>
              <a:spLocks noChangeArrowheads="1"/>
            </p:cNvSpPr>
            <p:nvPr/>
          </p:nvSpPr>
          <p:spPr bwMode="auto">
            <a:xfrm>
              <a:off x="771" y="2157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88" name="Rectangle 2442"/>
            <p:cNvSpPr>
              <a:spLocks noChangeArrowheads="1"/>
            </p:cNvSpPr>
            <p:nvPr/>
          </p:nvSpPr>
          <p:spPr bwMode="auto">
            <a:xfrm>
              <a:off x="771" y="2168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89" name="Rectangle 2443"/>
            <p:cNvSpPr>
              <a:spLocks noChangeArrowheads="1"/>
            </p:cNvSpPr>
            <p:nvPr/>
          </p:nvSpPr>
          <p:spPr bwMode="auto">
            <a:xfrm>
              <a:off x="771" y="2180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90" name="Rectangle 2457"/>
            <p:cNvSpPr>
              <a:spLocks noChangeArrowheads="1"/>
            </p:cNvSpPr>
            <p:nvPr/>
          </p:nvSpPr>
          <p:spPr bwMode="auto">
            <a:xfrm>
              <a:off x="2373" y="2238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91" name="Rectangle 2466"/>
            <p:cNvSpPr>
              <a:spLocks noChangeArrowheads="1"/>
            </p:cNvSpPr>
            <p:nvPr/>
          </p:nvSpPr>
          <p:spPr bwMode="auto">
            <a:xfrm>
              <a:off x="2745" y="2238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92" name="Rectangle 2467"/>
            <p:cNvSpPr>
              <a:spLocks noChangeArrowheads="1"/>
            </p:cNvSpPr>
            <p:nvPr/>
          </p:nvSpPr>
          <p:spPr bwMode="auto">
            <a:xfrm>
              <a:off x="3117" y="2144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93" name="Rectangle 2468"/>
            <p:cNvSpPr>
              <a:spLocks noChangeArrowheads="1"/>
            </p:cNvSpPr>
            <p:nvPr/>
          </p:nvSpPr>
          <p:spPr bwMode="auto">
            <a:xfrm>
              <a:off x="3117" y="2157"/>
              <a:ext cx="5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94" name="Rectangle 2469"/>
            <p:cNvSpPr>
              <a:spLocks noChangeArrowheads="1"/>
            </p:cNvSpPr>
            <p:nvPr/>
          </p:nvSpPr>
          <p:spPr bwMode="auto">
            <a:xfrm>
              <a:off x="3117" y="2168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95" name="Rectangle 2470"/>
            <p:cNvSpPr>
              <a:spLocks noChangeArrowheads="1"/>
            </p:cNvSpPr>
            <p:nvPr/>
          </p:nvSpPr>
          <p:spPr bwMode="auto">
            <a:xfrm>
              <a:off x="3117" y="2180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96" name="Rectangle 2476"/>
            <p:cNvSpPr>
              <a:spLocks noChangeArrowheads="1"/>
            </p:cNvSpPr>
            <p:nvPr/>
          </p:nvSpPr>
          <p:spPr bwMode="auto">
            <a:xfrm>
              <a:off x="3488" y="2144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97" name="Rectangle 2477"/>
            <p:cNvSpPr>
              <a:spLocks noChangeArrowheads="1"/>
            </p:cNvSpPr>
            <p:nvPr/>
          </p:nvSpPr>
          <p:spPr bwMode="auto">
            <a:xfrm>
              <a:off x="3488" y="2157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98" name="Rectangle 2478"/>
            <p:cNvSpPr>
              <a:spLocks noChangeArrowheads="1"/>
            </p:cNvSpPr>
            <p:nvPr/>
          </p:nvSpPr>
          <p:spPr bwMode="auto">
            <a:xfrm>
              <a:off x="3488" y="2168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99" name="Rectangle 2479"/>
            <p:cNvSpPr>
              <a:spLocks noChangeArrowheads="1"/>
            </p:cNvSpPr>
            <p:nvPr/>
          </p:nvSpPr>
          <p:spPr bwMode="auto">
            <a:xfrm>
              <a:off x="3488" y="2180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00" name="Rectangle 2493"/>
            <p:cNvSpPr>
              <a:spLocks noChangeArrowheads="1"/>
            </p:cNvSpPr>
            <p:nvPr/>
          </p:nvSpPr>
          <p:spPr bwMode="auto">
            <a:xfrm>
              <a:off x="3859" y="2238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01" name="Rectangle 2537"/>
            <p:cNvSpPr>
              <a:spLocks noChangeArrowheads="1"/>
            </p:cNvSpPr>
            <p:nvPr/>
          </p:nvSpPr>
          <p:spPr bwMode="auto">
            <a:xfrm>
              <a:off x="2373" y="2238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02" name="Rectangle 2538"/>
            <p:cNvSpPr>
              <a:spLocks noChangeArrowheads="1"/>
            </p:cNvSpPr>
            <p:nvPr/>
          </p:nvSpPr>
          <p:spPr bwMode="auto">
            <a:xfrm>
              <a:off x="2373" y="2251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03" name="Rectangle 2539"/>
            <p:cNvSpPr>
              <a:spLocks noChangeArrowheads="1"/>
            </p:cNvSpPr>
            <p:nvPr/>
          </p:nvSpPr>
          <p:spPr bwMode="auto">
            <a:xfrm>
              <a:off x="2373" y="226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04" name="Rectangle 2540"/>
            <p:cNvSpPr>
              <a:spLocks noChangeArrowheads="1"/>
            </p:cNvSpPr>
            <p:nvPr/>
          </p:nvSpPr>
          <p:spPr bwMode="auto">
            <a:xfrm>
              <a:off x="2373" y="2275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05" name="Rectangle 2541"/>
            <p:cNvSpPr>
              <a:spLocks noChangeArrowheads="1"/>
            </p:cNvSpPr>
            <p:nvPr/>
          </p:nvSpPr>
          <p:spPr bwMode="auto">
            <a:xfrm>
              <a:off x="2373" y="228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06" name="Rectangle 2542"/>
            <p:cNvSpPr>
              <a:spLocks noChangeArrowheads="1"/>
            </p:cNvSpPr>
            <p:nvPr/>
          </p:nvSpPr>
          <p:spPr bwMode="auto">
            <a:xfrm>
              <a:off x="2373" y="2297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07" name="Rectangle 2543"/>
            <p:cNvSpPr>
              <a:spLocks noChangeArrowheads="1"/>
            </p:cNvSpPr>
            <p:nvPr/>
          </p:nvSpPr>
          <p:spPr bwMode="auto">
            <a:xfrm>
              <a:off x="2373" y="230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08" name="Rectangle 2544"/>
            <p:cNvSpPr>
              <a:spLocks noChangeArrowheads="1"/>
            </p:cNvSpPr>
            <p:nvPr/>
          </p:nvSpPr>
          <p:spPr bwMode="auto">
            <a:xfrm>
              <a:off x="2373" y="2321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09" name="Rectangle 2545"/>
            <p:cNvSpPr>
              <a:spLocks noChangeArrowheads="1"/>
            </p:cNvSpPr>
            <p:nvPr/>
          </p:nvSpPr>
          <p:spPr bwMode="auto">
            <a:xfrm>
              <a:off x="2373" y="2334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10" name="Rectangle 2546"/>
            <p:cNvSpPr>
              <a:spLocks noChangeArrowheads="1"/>
            </p:cNvSpPr>
            <p:nvPr/>
          </p:nvSpPr>
          <p:spPr bwMode="auto">
            <a:xfrm>
              <a:off x="2745" y="2238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11" name="Rectangle 2547"/>
            <p:cNvSpPr>
              <a:spLocks noChangeArrowheads="1"/>
            </p:cNvSpPr>
            <p:nvPr/>
          </p:nvSpPr>
          <p:spPr bwMode="auto">
            <a:xfrm>
              <a:off x="2745" y="2251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12" name="Rectangle 2548"/>
            <p:cNvSpPr>
              <a:spLocks noChangeArrowheads="1"/>
            </p:cNvSpPr>
            <p:nvPr/>
          </p:nvSpPr>
          <p:spPr bwMode="auto">
            <a:xfrm>
              <a:off x="2745" y="226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13" name="Rectangle 2549"/>
            <p:cNvSpPr>
              <a:spLocks noChangeArrowheads="1"/>
            </p:cNvSpPr>
            <p:nvPr/>
          </p:nvSpPr>
          <p:spPr bwMode="auto">
            <a:xfrm>
              <a:off x="2745" y="2275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14" name="Rectangle 2550"/>
            <p:cNvSpPr>
              <a:spLocks noChangeArrowheads="1"/>
            </p:cNvSpPr>
            <p:nvPr/>
          </p:nvSpPr>
          <p:spPr bwMode="auto">
            <a:xfrm>
              <a:off x="2745" y="228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15" name="Rectangle 2551"/>
            <p:cNvSpPr>
              <a:spLocks noChangeArrowheads="1"/>
            </p:cNvSpPr>
            <p:nvPr/>
          </p:nvSpPr>
          <p:spPr bwMode="auto">
            <a:xfrm>
              <a:off x="2745" y="2297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16" name="Rectangle 2552"/>
            <p:cNvSpPr>
              <a:spLocks noChangeArrowheads="1"/>
            </p:cNvSpPr>
            <p:nvPr/>
          </p:nvSpPr>
          <p:spPr bwMode="auto">
            <a:xfrm>
              <a:off x="2745" y="230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17" name="Rectangle 2553"/>
            <p:cNvSpPr>
              <a:spLocks noChangeArrowheads="1"/>
            </p:cNvSpPr>
            <p:nvPr/>
          </p:nvSpPr>
          <p:spPr bwMode="auto">
            <a:xfrm>
              <a:off x="2745" y="2321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18" name="Rectangle 2554"/>
            <p:cNvSpPr>
              <a:spLocks noChangeArrowheads="1"/>
            </p:cNvSpPr>
            <p:nvPr/>
          </p:nvSpPr>
          <p:spPr bwMode="auto">
            <a:xfrm>
              <a:off x="2745" y="2334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19" name="Rectangle 2573"/>
            <p:cNvSpPr>
              <a:spLocks noChangeArrowheads="1"/>
            </p:cNvSpPr>
            <p:nvPr/>
          </p:nvSpPr>
          <p:spPr bwMode="auto">
            <a:xfrm>
              <a:off x="3859" y="2238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20" name="Rectangle 2574"/>
            <p:cNvSpPr>
              <a:spLocks noChangeArrowheads="1"/>
            </p:cNvSpPr>
            <p:nvPr/>
          </p:nvSpPr>
          <p:spPr bwMode="auto">
            <a:xfrm>
              <a:off x="3859" y="2251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21" name="Rectangle 2575"/>
            <p:cNvSpPr>
              <a:spLocks noChangeArrowheads="1"/>
            </p:cNvSpPr>
            <p:nvPr/>
          </p:nvSpPr>
          <p:spPr bwMode="auto">
            <a:xfrm>
              <a:off x="3859" y="226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22" name="Rectangle 2576"/>
            <p:cNvSpPr>
              <a:spLocks noChangeArrowheads="1"/>
            </p:cNvSpPr>
            <p:nvPr/>
          </p:nvSpPr>
          <p:spPr bwMode="auto">
            <a:xfrm>
              <a:off x="3859" y="2275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23" name="Rectangle 2577"/>
            <p:cNvSpPr>
              <a:spLocks noChangeArrowheads="1"/>
            </p:cNvSpPr>
            <p:nvPr/>
          </p:nvSpPr>
          <p:spPr bwMode="auto">
            <a:xfrm>
              <a:off x="3859" y="228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24" name="Rectangle 2578"/>
            <p:cNvSpPr>
              <a:spLocks noChangeArrowheads="1"/>
            </p:cNvSpPr>
            <p:nvPr/>
          </p:nvSpPr>
          <p:spPr bwMode="auto">
            <a:xfrm>
              <a:off x="3859" y="2297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25" name="Rectangle 2579"/>
            <p:cNvSpPr>
              <a:spLocks noChangeArrowheads="1"/>
            </p:cNvSpPr>
            <p:nvPr/>
          </p:nvSpPr>
          <p:spPr bwMode="auto">
            <a:xfrm>
              <a:off x="3859" y="230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26" name="Rectangle 2580"/>
            <p:cNvSpPr>
              <a:spLocks noChangeArrowheads="1"/>
            </p:cNvSpPr>
            <p:nvPr/>
          </p:nvSpPr>
          <p:spPr bwMode="auto">
            <a:xfrm>
              <a:off x="3859" y="2321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27" name="Rectangle 2581"/>
            <p:cNvSpPr>
              <a:spLocks noChangeArrowheads="1"/>
            </p:cNvSpPr>
            <p:nvPr/>
          </p:nvSpPr>
          <p:spPr bwMode="auto">
            <a:xfrm>
              <a:off x="3859" y="2334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28" name="Rectangle 2621"/>
            <p:cNvSpPr>
              <a:spLocks noChangeArrowheads="1"/>
            </p:cNvSpPr>
            <p:nvPr/>
          </p:nvSpPr>
          <p:spPr bwMode="auto">
            <a:xfrm>
              <a:off x="771" y="2380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29" name="Rectangle 2622"/>
            <p:cNvSpPr>
              <a:spLocks noChangeArrowheads="1"/>
            </p:cNvSpPr>
            <p:nvPr/>
          </p:nvSpPr>
          <p:spPr bwMode="auto">
            <a:xfrm>
              <a:off x="771" y="239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30" name="Rectangle 2623"/>
            <p:cNvSpPr>
              <a:spLocks noChangeArrowheads="1"/>
            </p:cNvSpPr>
            <p:nvPr/>
          </p:nvSpPr>
          <p:spPr bwMode="auto">
            <a:xfrm>
              <a:off x="771" y="2404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31" name="Rectangle 2624"/>
            <p:cNvSpPr>
              <a:spLocks noChangeArrowheads="1"/>
            </p:cNvSpPr>
            <p:nvPr/>
          </p:nvSpPr>
          <p:spPr bwMode="auto">
            <a:xfrm>
              <a:off x="771" y="2415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32" name="Rectangle 2625"/>
            <p:cNvSpPr>
              <a:spLocks noChangeArrowheads="1"/>
            </p:cNvSpPr>
            <p:nvPr/>
          </p:nvSpPr>
          <p:spPr bwMode="auto">
            <a:xfrm>
              <a:off x="771" y="2427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33" name="Rectangle 2626"/>
            <p:cNvSpPr>
              <a:spLocks noChangeArrowheads="1"/>
            </p:cNvSpPr>
            <p:nvPr/>
          </p:nvSpPr>
          <p:spPr bwMode="auto">
            <a:xfrm>
              <a:off x="2373" y="2334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34" name="Rectangle 2627"/>
            <p:cNvSpPr>
              <a:spLocks noChangeArrowheads="1"/>
            </p:cNvSpPr>
            <p:nvPr/>
          </p:nvSpPr>
          <p:spPr bwMode="auto">
            <a:xfrm>
              <a:off x="2373" y="234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35" name="Rectangle 2628"/>
            <p:cNvSpPr>
              <a:spLocks noChangeArrowheads="1"/>
            </p:cNvSpPr>
            <p:nvPr/>
          </p:nvSpPr>
          <p:spPr bwMode="auto">
            <a:xfrm>
              <a:off x="2373" y="235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36" name="Rectangle 2635"/>
            <p:cNvSpPr>
              <a:spLocks noChangeArrowheads="1"/>
            </p:cNvSpPr>
            <p:nvPr/>
          </p:nvSpPr>
          <p:spPr bwMode="auto">
            <a:xfrm>
              <a:off x="2745" y="2334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37" name="Rectangle 2636"/>
            <p:cNvSpPr>
              <a:spLocks noChangeArrowheads="1"/>
            </p:cNvSpPr>
            <p:nvPr/>
          </p:nvSpPr>
          <p:spPr bwMode="auto">
            <a:xfrm>
              <a:off x="2745" y="234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38" name="Rectangle 2637"/>
            <p:cNvSpPr>
              <a:spLocks noChangeArrowheads="1"/>
            </p:cNvSpPr>
            <p:nvPr/>
          </p:nvSpPr>
          <p:spPr bwMode="auto">
            <a:xfrm>
              <a:off x="2745" y="235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39" name="Rectangle 2648"/>
            <p:cNvSpPr>
              <a:spLocks noChangeArrowheads="1"/>
            </p:cNvSpPr>
            <p:nvPr/>
          </p:nvSpPr>
          <p:spPr bwMode="auto">
            <a:xfrm>
              <a:off x="3117" y="2380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40" name="Rectangle 2649"/>
            <p:cNvSpPr>
              <a:spLocks noChangeArrowheads="1"/>
            </p:cNvSpPr>
            <p:nvPr/>
          </p:nvSpPr>
          <p:spPr bwMode="auto">
            <a:xfrm>
              <a:off x="3117" y="2392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41" name="Rectangle 2650"/>
            <p:cNvSpPr>
              <a:spLocks noChangeArrowheads="1"/>
            </p:cNvSpPr>
            <p:nvPr/>
          </p:nvSpPr>
          <p:spPr bwMode="auto">
            <a:xfrm>
              <a:off x="3117" y="2404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42" name="Rectangle 2651"/>
            <p:cNvSpPr>
              <a:spLocks noChangeArrowheads="1"/>
            </p:cNvSpPr>
            <p:nvPr/>
          </p:nvSpPr>
          <p:spPr bwMode="auto">
            <a:xfrm>
              <a:off x="3117" y="2415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43" name="Rectangle 2652"/>
            <p:cNvSpPr>
              <a:spLocks noChangeArrowheads="1"/>
            </p:cNvSpPr>
            <p:nvPr/>
          </p:nvSpPr>
          <p:spPr bwMode="auto">
            <a:xfrm>
              <a:off x="3117" y="2427"/>
              <a:ext cx="5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44" name="Rectangle 2657"/>
            <p:cNvSpPr>
              <a:spLocks noChangeArrowheads="1"/>
            </p:cNvSpPr>
            <p:nvPr/>
          </p:nvSpPr>
          <p:spPr bwMode="auto">
            <a:xfrm>
              <a:off x="3488" y="2380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45" name="Rectangle 2658"/>
            <p:cNvSpPr>
              <a:spLocks noChangeArrowheads="1"/>
            </p:cNvSpPr>
            <p:nvPr/>
          </p:nvSpPr>
          <p:spPr bwMode="auto">
            <a:xfrm>
              <a:off x="3488" y="239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46" name="Rectangle 2659"/>
            <p:cNvSpPr>
              <a:spLocks noChangeArrowheads="1"/>
            </p:cNvSpPr>
            <p:nvPr/>
          </p:nvSpPr>
          <p:spPr bwMode="auto">
            <a:xfrm>
              <a:off x="3488" y="2404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47" name="Rectangle 2660"/>
            <p:cNvSpPr>
              <a:spLocks noChangeArrowheads="1"/>
            </p:cNvSpPr>
            <p:nvPr/>
          </p:nvSpPr>
          <p:spPr bwMode="auto">
            <a:xfrm>
              <a:off x="3488" y="241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48" name="Rectangle 2661"/>
            <p:cNvSpPr>
              <a:spLocks noChangeArrowheads="1"/>
            </p:cNvSpPr>
            <p:nvPr/>
          </p:nvSpPr>
          <p:spPr bwMode="auto">
            <a:xfrm>
              <a:off x="3488" y="2427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49" name="Rectangle 2662"/>
            <p:cNvSpPr>
              <a:spLocks noChangeArrowheads="1"/>
            </p:cNvSpPr>
            <p:nvPr/>
          </p:nvSpPr>
          <p:spPr bwMode="auto">
            <a:xfrm>
              <a:off x="3859" y="2334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50" name="Rectangle 2663"/>
            <p:cNvSpPr>
              <a:spLocks noChangeArrowheads="1"/>
            </p:cNvSpPr>
            <p:nvPr/>
          </p:nvSpPr>
          <p:spPr bwMode="auto">
            <a:xfrm>
              <a:off x="3859" y="234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51" name="Rectangle 2664"/>
            <p:cNvSpPr>
              <a:spLocks noChangeArrowheads="1"/>
            </p:cNvSpPr>
            <p:nvPr/>
          </p:nvSpPr>
          <p:spPr bwMode="auto">
            <a:xfrm>
              <a:off x="3859" y="235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52" name="Rectangle 2705"/>
            <p:cNvSpPr>
              <a:spLocks noChangeArrowheads="1"/>
            </p:cNvSpPr>
            <p:nvPr/>
          </p:nvSpPr>
          <p:spPr bwMode="auto">
            <a:xfrm>
              <a:off x="771" y="2427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53" name="Rectangle 2706"/>
            <p:cNvSpPr>
              <a:spLocks noChangeArrowheads="1"/>
            </p:cNvSpPr>
            <p:nvPr/>
          </p:nvSpPr>
          <p:spPr bwMode="auto">
            <a:xfrm>
              <a:off x="771" y="2440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54" name="Rectangle 2707"/>
            <p:cNvSpPr>
              <a:spLocks noChangeArrowheads="1"/>
            </p:cNvSpPr>
            <p:nvPr/>
          </p:nvSpPr>
          <p:spPr bwMode="auto">
            <a:xfrm>
              <a:off x="771" y="2451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55" name="Rectangle 2708"/>
            <p:cNvSpPr>
              <a:spLocks noChangeArrowheads="1"/>
            </p:cNvSpPr>
            <p:nvPr/>
          </p:nvSpPr>
          <p:spPr bwMode="auto">
            <a:xfrm>
              <a:off x="771" y="2463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56" name="Rectangle 2709"/>
            <p:cNvSpPr>
              <a:spLocks noChangeArrowheads="1"/>
            </p:cNvSpPr>
            <p:nvPr/>
          </p:nvSpPr>
          <p:spPr bwMode="auto">
            <a:xfrm>
              <a:off x="771" y="2474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57" name="Rectangle 2710"/>
            <p:cNvSpPr>
              <a:spLocks noChangeArrowheads="1"/>
            </p:cNvSpPr>
            <p:nvPr/>
          </p:nvSpPr>
          <p:spPr bwMode="auto">
            <a:xfrm>
              <a:off x="771" y="2486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58" name="Rectangle 2711"/>
            <p:cNvSpPr>
              <a:spLocks noChangeArrowheads="1"/>
            </p:cNvSpPr>
            <p:nvPr/>
          </p:nvSpPr>
          <p:spPr bwMode="auto">
            <a:xfrm>
              <a:off x="771" y="2499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59" name="Rectangle 2712"/>
            <p:cNvSpPr>
              <a:spLocks noChangeArrowheads="1"/>
            </p:cNvSpPr>
            <p:nvPr/>
          </p:nvSpPr>
          <p:spPr bwMode="auto">
            <a:xfrm>
              <a:off x="771" y="2510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60" name="Rectangle 2732"/>
            <p:cNvSpPr>
              <a:spLocks noChangeArrowheads="1"/>
            </p:cNvSpPr>
            <p:nvPr/>
          </p:nvSpPr>
          <p:spPr bwMode="auto">
            <a:xfrm>
              <a:off x="3117" y="2427"/>
              <a:ext cx="5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61" name="Rectangle 2733"/>
            <p:cNvSpPr>
              <a:spLocks noChangeArrowheads="1"/>
            </p:cNvSpPr>
            <p:nvPr/>
          </p:nvSpPr>
          <p:spPr bwMode="auto">
            <a:xfrm>
              <a:off x="3117" y="2440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62" name="Rectangle 2734"/>
            <p:cNvSpPr>
              <a:spLocks noChangeArrowheads="1"/>
            </p:cNvSpPr>
            <p:nvPr/>
          </p:nvSpPr>
          <p:spPr bwMode="auto">
            <a:xfrm>
              <a:off x="3117" y="2451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63" name="Rectangle 2735"/>
            <p:cNvSpPr>
              <a:spLocks noChangeArrowheads="1"/>
            </p:cNvSpPr>
            <p:nvPr/>
          </p:nvSpPr>
          <p:spPr bwMode="auto">
            <a:xfrm>
              <a:off x="3117" y="2463"/>
              <a:ext cx="5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64" name="Rectangle 2736"/>
            <p:cNvSpPr>
              <a:spLocks noChangeArrowheads="1"/>
            </p:cNvSpPr>
            <p:nvPr/>
          </p:nvSpPr>
          <p:spPr bwMode="auto">
            <a:xfrm>
              <a:off x="3117" y="2474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65" name="Rectangle 2737"/>
            <p:cNvSpPr>
              <a:spLocks noChangeArrowheads="1"/>
            </p:cNvSpPr>
            <p:nvPr/>
          </p:nvSpPr>
          <p:spPr bwMode="auto">
            <a:xfrm>
              <a:off x="3117" y="2486"/>
              <a:ext cx="5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66" name="Rectangle 2738"/>
            <p:cNvSpPr>
              <a:spLocks noChangeArrowheads="1"/>
            </p:cNvSpPr>
            <p:nvPr/>
          </p:nvSpPr>
          <p:spPr bwMode="auto">
            <a:xfrm>
              <a:off x="3117" y="2499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67" name="Rectangle 2739"/>
            <p:cNvSpPr>
              <a:spLocks noChangeArrowheads="1"/>
            </p:cNvSpPr>
            <p:nvPr/>
          </p:nvSpPr>
          <p:spPr bwMode="auto">
            <a:xfrm>
              <a:off x="3117" y="2510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68" name="Rectangle 2741"/>
            <p:cNvSpPr>
              <a:spLocks noChangeArrowheads="1"/>
            </p:cNvSpPr>
            <p:nvPr/>
          </p:nvSpPr>
          <p:spPr bwMode="auto">
            <a:xfrm>
              <a:off x="3488" y="2427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69" name="Rectangle 2742"/>
            <p:cNvSpPr>
              <a:spLocks noChangeArrowheads="1"/>
            </p:cNvSpPr>
            <p:nvPr/>
          </p:nvSpPr>
          <p:spPr bwMode="auto">
            <a:xfrm>
              <a:off x="3488" y="2440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70" name="Rectangle 2743"/>
            <p:cNvSpPr>
              <a:spLocks noChangeArrowheads="1"/>
            </p:cNvSpPr>
            <p:nvPr/>
          </p:nvSpPr>
          <p:spPr bwMode="auto">
            <a:xfrm>
              <a:off x="3488" y="2451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71" name="Rectangle 2744"/>
            <p:cNvSpPr>
              <a:spLocks noChangeArrowheads="1"/>
            </p:cNvSpPr>
            <p:nvPr/>
          </p:nvSpPr>
          <p:spPr bwMode="auto">
            <a:xfrm>
              <a:off x="3488" y="2463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72" name="Rectangle 2745"/>
            <p:cNvSpPr>
              <a:spLocks noChangeArrowheads="1"/>
            </p:cNvSpPr>
            <p:nvPr/>
          </p:nvSpPr>
          <p:spPr bwMode="auto">
            <a:xfrm>
              <a:off x="3488" y="2474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73" name="Rectangle 2746"/>
            <p:cNvSpPr>
              <a:spLocks noChangeArrowheads="1"/>
            </p:cNvSpPr>
            <p:nvPr/>
          </p:nvSpPr>
          <p:spPr bwMode="auto">
            <a:xfrm>
              <a:off x="3488" y="2486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74" name="Rectangle 2747"/>
            <p:cNvSpPr>
              <a:spLocks noChangeArrowheads="1"/>
            </p:cNvSpPr>
            <p:nvPr/>
          </p:nvSpPr>
          <p:spPr bwMode="auto">
            <a:xfrm>
              <a:off x="3488" y="249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75" name="Rectangle 2748"/>
            <p:cNvSpPr>
              <a:spLocks noChangeArrowheads="1"/>
            </p:cNvSpPr>
            <p:nvPr/>
          </p:nvSpPr>
          <p:spPr bwMode="auto">
            <a:xfrm>
              <a:off x="3488" y="2510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76" name="Rectangle 2806"/>
            <p:cNvSpPr>
              <a:spLocks noChangeArrowheads="1"/>
            </p:cNvSpPr>
            <p:nvPr/>
          </p:nvSpPr>
          <p:spPr bwMode="auto">
            <a:xfrm>
              <a:off x="2373" y="256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77" name="Rectangle 2807"/>
            <p:cNvSpPr>
              <a:spLocks noChangeArrowheads="1"/>
            </p:cNvSpPr>
            <p:nvPr/>
          </p:nvSpPr>
          <p:spPr bwMode="auto">
            <a:xfrm>
              <a:off x="2373" y="2581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78" name="Rectangle 2808"/>
            <p:cNvSpPr>
              <a:spLocks noChangeArrowheads="1"/>
            </p:cNvSpPr>
            <p:nvPr/>
          </p:nvSpPr>
          <p:spPr bwMode="auto">
            <a:xfrm>
              <a:off x="2373" y="259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79" name="Rectangle 2809"/>
            <p:cNvSpPr>
              <a:spLocks noChangeArrowheads="1"/>
            </p:cNvSpPr>
            <p:nvPr/>
          </p:nvSpPr>
          <p:spPr bwMode="auto">
            <a:xfrm>
              <a:off x="2373" y="2603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80" name="Rectangle 2810"/>
            <p:cNvSpPr>
              <a:spLocks noChangeArrowheads="1"/>
            </p:cNvSpPr>
            <p:nvPr/>
          </p:nvSpPr>
          <p:spPr bwMode="auto">
            <a:xfrm>
              <a:off x="2373" y="261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81" name="Rectangle 2816"/>
            <p:cNvSpPr>
              <a:spLocks noChangeArrowheads="1"/>
            </p:cNvSpPr>
            <p:nvPr/>
          </p:nvSpPr>
          <p:spPr bwMode="auto">
            <a:xfrm>
              <a:off x="2745" y="256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82" name="Rectangle 2817"/>
            <p:cNvSpPr>
              <a:spLocks noChangeArrowheads="1"/>
            </p:cNvSpPr>
            <p:nvPr/>
          </p:nvSpPr>
          <p:spPr bwMode="auto">
            <a:xfrm>
              <a:off x="2745" y="2581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83" name="Rectangle 2818"/>
            <p:cNvSpPr>
              <a:spLocks noChangeArrowheads="1"/>
            </p:cNvSpPr>
            <p:nvPr/>
          </p:nvSpPr>
          <p:spPr bwMode="auto">
            <a:xfrm>
              <a:off x="2745" y="259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84" name="Rectangle 2819"/>
            <p:cNvSpPr>
              <a:spLocks noChangeArrowheads="1"/>
            </p:cNvSpPr>
            <p:nvPr/>
          </p:nvSpPr>
          <p:spPr bwMode="auto">
            <a:xfrm>
              <a:off x="2745" y="2603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85" name="Rectangle 2820"/>
            <p:cNvSpPr>
              <a:spLocks noChangeArrowheads="1"/>
            </p:cNvSpPr>
            <p:nvPr/>
          </p:nvSpPr>
          <p:spPr bwMode="auto">
            <a:xfrm>
              <a:off x="2745" y="261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86" name="Rectangle 2843"/>
            <p:cNvSpPr>
              <a:spLocks noChangeArrowheads="1"/>
            </p:cNvSpPr>
            <p:nvPr/>
          </p:nvSpPr>
          <p:spPr bwMode="auto">
            <a:xfrm>
              <a:off x="3859" y="256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87" name="Rectangle 2844"/>
            <p:cNvSpPr>
              <a:spLocks noChangeArrowheads="1"/>
            </p:cNvSpPr>
            <p:nvPr/>
          </p:nvSpPr>
          <p:spPr bwMode="auto">
            <a:xfrm>
              <a:off x="3859" y="2581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88" name="Rectangle 2845"/>
            <p:cNvSpPr>
              <a:spLocks noChangeArrowheads="1"/>
            </p:cNvSpPr>
            <p:nvPr/>
          </p:nvSpPr>
          <p:spPr bwMode="auto">
            <a:xfrm>
              <a:off x="3859" y="259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89" name="Rectangle 2846"/>
            <p:cNvSpPr>
              <a:spLocks noChangeArrowheads="1"/>
            </p:cNvSpPr>
            <p:nvPr/>
          </p:nvSpPr>
          <p:spPr bwMode="auto">
            <a:xfrm>
              <a:off x="3859" y="2603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90" name="Rectangle 2847"/>
            <p:cNvSpPr>
              <a:spLocks noChangeArrowheads="1"/>
            </p:cNvSpPr>
            <p:nvPr/>
          </p:nvSpPr>
          <p:spPr bwMode="auto">
            <a:xfrm>
              <a:off x="3859" y="261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91" name="Rectangle 2890"/>
            <p:cNvSpPr>
              <a:spLocks noChangeArrowheads="1"/>
            </p:cNvSpPr>
            <p:nvPr/>
          </p:nvSpPr>
          <p:spPr bwMode="auto">
            <a:xfrm>
              <a:off x="771" y="2710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92" name="Rectangle 2891"/>
            <p:cNvSpPr>
              <a:spLocks noChangeArrowheads="1"/>
            </p:cNvSpPr>
            <p:nvPr/>
          </p:nvSpPr>
          <p:spPr bwMode="auto">
            <a:xfrm>
              <a:off x="2373" y="261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93" name="Rectangle 2892"/>
            <p:cNvSpPr>
              <a:spLocks noChangeArrowheads="1"/>
            </p:cNvSpPr>
            <p:nvPr/>
          </p:nvSpPr>
          <p:spPr bwMode="auto">
            <a:xfrm>
              <a:off x="2373" y="2628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94" name="Rectangle 2893"/>
            <p:cNvSpPr>
              <a:spLocks noChangeArrowheads="1"/>
            </p:cNvSpPr>
            <p:nvPr/>
          </p:nvSpPr>
          <p:spPr bwMode="auto">
            <a:xfrm>
              <a:off x="2373" y="2640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95" name="Rectangle 2894"/>
            <p:cNvSpPr>
              <a:spLocks noChangeArrowheads="1"/>
            </p:cNvSpPr>
            <p:nvPr/>
          </p:nvSpPr>
          <p:spPr bwMode="auto">
            <a:xfrm>
              <a:off x="2373" y="2651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96" name="Rectangle 2895"/>
            <p:cNvSpPr>
              <a:spLocks noChangeArrowheads="1"/>
            </p:cNvSpPr>
            <p:nvPr/>
          </p:nvSpPr>
          <p:spPr bwMode="auto">
            <a:xfrm>
              <a:off x="2373" y="266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97" name="Rectangle 2896"/>
            <p:cNvSpPr>
              <a:spLocks noChangeArrowheads="1"/>
            </p:cNvSpPr>
            <p:nvPr/>
          </p:nvSpPr>
          <p:spPr bwMode="auto">
            <a:xfrm>
              <a:off x="2373" y="2675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98" name="Rectangle 2900"/>
            <p:cNvSpPr>
              <a:spLocks noChangeArrowheads="1"/>
            </p:cNvSpPr>
            <p:nvPr/>
          </p:nvSpPr>
          <p:spPr bwMode="auto">
            <a:xfrm>
              <a:off x="2745" y="261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99" name="Rectangle 2901"/>
            <p:cNvSpPr>
              <a:spLocks noChangeArrowheads="1"/>
            </p:cNvSpPr>
            <p:nvPr/>
          </p:nvSpPr>
          <p:spPr bwMode="auto">
            <a:xfrm>
              <a:off x="2745" y="2628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00" name="Rectangle 2902"/>
            <p:cNvSpPr>
              <a:spLocks noChangeArrowheads="1"/>
            </p:cNvSpPr>
            <p:nvPr/>
          </p:nvSpPr>
          <p:spPr bwMode="auto">
            <a:xfrm>
              <a:off x="2745" y="2640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01" name="Rectangle 2903"/>
            <p:cNvSpPr>
              <a:spLocks noChangeArrowheads="1"/>
            </p:cNvSpPr>
            <p:nvPr/>
          </p:nvSpPr>
          <p:spPr bwMode="auto">
            <a:xfrm>
              <a:off x="2745" y="2651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02" name="Rectangle 2904"/>
            <p:cNvSpPr>
              <a:spLocks noChangeArrowheads="1"/>
            </p:cNvSpPr>
            <p:nvPr/>
          </p:nvSpPr>
          <p:spPr bwMode="auto">
            <a:xfrm>
              <a:off x="2745" y="266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03" name="Rectangle 2905"/>
            <p:cNvSpPr>
              <a:spLocks noChangeArrowheads="1"/>
            </p:cNvSpPr>
            <p:nvPr/>
          </p:nvSpPr>
          <p:spPr bwMode="auto">
            <a:xfrm>
              <a:off x="2745" y="2675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04" name="Rectangle 2917"/>
            <p:cNvSpPr>
              <a:spLocks noChangeArrowheads="1"/>
            </p:cNvSpPr>
            <p:nvPr/>
          </p:nvSpPr>
          <p:spPr bwMode="auto">
            <a:xfrm>
              <a:off x="3117" y="2710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05" name="Rectangle 2926"/>
            <p:cNvSpPr>
              <a:spLocks noChangeArrowheads="1"/>
            </p:cNvSpPr>
            <p:nvPr/>
          </p:nvSpPr>
          <p:spPr bwMode="auto">
            <a:xfrm>
              <a:off x="3488" y="2710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06" name="Rectangle 2927"/>
            <p:cNvSpPr>
              <a:spLocks noChangeArrowheads="1"/>
            </p:cNvSpPr>
            <p:nvPr/>
          </p:nvSpPr>
          <p:spPr bwMode="auto">
            <a:xfrm>
              <a:off x="3859" y="261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07" name="Rectangle 2928"/>
            <p:cNvSpPr>
              <a:spLocks noChangeArrowheads="1"/>
            </p:cNvSpPr>
            <p:nvPr/>
          </p:nvSpPr>
          <p:spPr bwMode="auto">
            <a:xfrm>
              <a:off x="3859" y="2628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08" name="Rectangle 2929"/>
            <p:cNvSpPr>
              <a:spLocks noChangeArrowheads="1"/>
            </p:cNvSpPr>
            <p:nvPr/>
          </p:nvSpPr>
          <p:spPr bwMode="auto">
            <a:xfrm>
              <a:off x="3859" y="2640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09" name="Rectangle 2930"/>
            <p:cNvSpPr>
              <a:spLocks noChangeArrowheads="1"/>
            </p:cNvSpPr>
            <p:nvPr/>
          </p:nvSpPr>
          <p:spPr bwMode="auto">
            <a:xfrm>
              <a:off x="3859" y="2651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10" name="Rectangle 2931"/>
            <p:cNvSpPr>
              <a:spLocks noChangeArrowheads="1"/>
            </p:cNvSpPr>
            <p:nvPr/>
          </p:nvSpPr>
          <p:spPr bwMode="auto">
            <a:xfrm>
              <a:off x="3859" y="266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11" name="Rectangle 2932"/>
            <p:cNvSpPr>
              <a:spLocks noChangeArrowheads="1"/>
            </p:cNvSpPr>
            <p:nvPr/>
          </p:nvSpPr>
          <p:spPr bwMode="auto">
            <a:xfrm>
              <a:off x="3859" y="2675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12" name="Rectangle 2970"/>
            <p:cNvSpPr>
              <a:spLocks noChangeArrowheads="1"/>
            </p:cNvSpPr>
            <p:nvPr/>
          </p:nvSpPr>
          <p:spPr bwMode="auto">
            <a:xfrm>
              <a:off x="771" y="2710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13" name="Rectangle 2971"/>
            <p:cNvSpPr>
              <a:spLocks noChangeArrowheads="1"/>
            </p:cNvSpPr>
            <p:nvPr/>
          </p:nvSpPr>
          <p:spPr bwMode="auto">
            <a:xfrm>
              <a:off x="771" y="2721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14" name="Rectangle 2972"/>
            <p:cNvSpPr>
              <a:spLocks noChangeArrowheads="1"/>
            </p:cNvSpPr>
            <p:nvPr/>
          </p:nvSpPr>
          <p:spPr bwMode="auto">
            <a:xfrm>
              <a:off x="771" y="2734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15" name="Rectangle 2973"/>
            <p:cNvSpPr>
              <a:spLocks noChangeArrowheads="1"/>
            </p:cNvSpPr>
            <p:nvPr/>
          </p:nvSpPr>
          <p:spPr bwMode="auto">
            <a:xfrm>
              <a:off x="771" y="274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16" name="Rectangle 2974"/>
            <p:cNvSpPr>
              <a:spLocks noChangeArrowheads="1"/>
            </p:cNvSpPr>
            <p:nvPr/>
          </p:nvSpPr>
          <p:spPr bwMode="auto">
            <a:xfrm>
              <a:off x="771" y="2757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17" name="Rectangle 2975"/>
            <p:cNvSpPr>
              <a:spLocks noChangeArrowheads="1"/>
            </p:cNvSpPr>
            <p:nvPr/>
          </p:nvSpPr>
          <p:spPr bwMode="auto">
            <a:xfrm>
              <a:off x="771" y="2769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18" name="Rectangle 2976"/>
            <p:cNvSpPr>
              <a:spLocks noChangeArrowheads="1"/>
            </p:cNvSpPr>
            <p:nvPr/>
          </p:nvSpPr>
          <p:spPr bwMode="auto">
            <a:xfrm>
              <a:off x="771" y="2780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19" name="Rectangle 2977"/>
            <p:cNvSpPr>
              <a:spLocks noChangeArrowheads="1"/>
            </p:cNvSpPr>
            <p:nvPr/>
          </p:nvSpPr>
          <p:spPr bwMode="auto">
            <a:xfrm>
              <a:off x="771" y="2793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20" name="Rectangle 2978"/>
            <p:cNvSpPr>
              <a:spLocks noChangeArrowheads="1"/>
            </p:cNvSpPr>
            <p:nvPr/>
          </p:nvSpPr>
          <p:spPr bwMode="auto">
            <a:xfrm>
              <a:off x="771" y="2804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21" name="Rectangle 2997"/>
            <p:cNvSpPr>
              <a:spLocks noChangeArrowheads="1"/>
            </p:cNvSpPr>
            <p:nvPr/>
          </p:nvSpPr>
          <p:spPr bwMode="auto">
            <a:xfrm>
              <a:off x="3117" y="2710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22" name="Rectangle 2998"/>
            <p:cNvSpPr>
              <a:spLocks noChangeArrowheads="1"/>
            </p:cNvSpPr>
            <p:nvPr/>
          </p:nvSpPr>
          <p:spPr bwMode="auto">
            <a:xfrm>
              <a:off x="3117" y="2721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23" name="Rectangle 2999"/>
            <p:cNvSpPr>
              <a:spLocks noChangeArrowheads="1"/>
            </p:cNvSpPr>
            <p:nvPr/>
          </p:nvSpPr>
          <p:spPr bwMode="auto">
            <a:xfrm>
              <a:off x="3117" y="2734"/>
              <a:ext cx="5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24" name="Rectangle 3000"/>
            <p:cNvSpPr>
              <a:spLocks noChangeArrowheads="1"/>
            </p:cNvSpPr>
            <p:nvPr/>
          </p:nvSpPr>
          <p:spPr bwMode="auto">
            <a:xfrm>
              <a:off x="3117" y="2745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25" name="Rectangle 3001"/>
            <p:cNvSpPr>
              <a:spLocks noChangeArrowheads="1"/>
            </p:cNvSpPr>
            <p:nvPr/>
          </p:nvSpPr>
          <p:spPr bwMode="auto">
            <a:xfrm>
              <a:off x="3117" y="2757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26" name="Rectangle 3002"/>
            <p:cNvSpPr>
              <a:spLocks noChangeArrowheads="1"/>
            </p:cNvSpPr>
            <p:nvPr/>
          </p:nvSpPr>
          <p:spPr bwMode="auto">
            <a:xfrm>
              <a:off x="3117" y="2769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27" name="Rectangle 3003"/>
            <p:cNvSpPr>
              <a:spLocks noChangeArrowheads="1"/>
            </p:cNvSpPr>
            <p:nvPr/>
          </p:nvSpPr>
          <p:spPr bwMode="auto">
            <a:xfrm>
              <a:off x="3117" y="2780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28" name="Rectangle 3004"/>
            <p:cNvSpPr>
              <a:spLocks noChangeArrowheads="1"/>
            </p:cNvSpPr>
            <p:nvPr/>
          </p:nvSpPr>
          <p:spPr bwMode="auto">
            <a:xfrm>
              <a:off x="3117" y="2793"/>
              <a:ext cx="5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29" name="Rectangle 3005"/>
            <p:cNvSpPr>
              <a:spLocks noChangeArrowheads="1"/>
            </p:cNvSpPr>
            <p:nvPr/>
          </p:nvSpPr>
          <p:spPr bwMode="auto">
            <a:xfrm>
              <a:off x="3117" y="2804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30" name="Rectangle 3006"/>
            <p:cNvSpPr>
              <a:spLocks noChangeArrowheads="1"/>
            </p:cNvSpPr>
            <p:nvPr/>
          </p:nvSpPr>
          <p:spPr bwMode="auto">
            <a:xfrm>
              <a:off x="3488" y="2710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31" name="Rectangle 3007"/>
            <p:cNvSpPr>
              <a:spLocks noChangeArrowheads="1"/>
            </p:cNvSpPr>
            <p:nvPr/>
          </p:nvSpPr>
          <p:spPr bwMode="auto">
            <a:xfrm>
              <a:off x="3488" y="2721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32" name="Rectangle 3008"/>
            <p:cNvSpPr>
              <a:spLocks noChangeArrowheads="1"/>
            </p:cNvSpPr>
            <p:nvPr/>
          </p:nvSpPr>
          <p:spPr bwMode="auto">
            <a:xfrm>
              <a:off x="3488" y="2734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33" name="Rectangle 3009"/>
            <p:cNvSpPr>
              <a:spLocks noChangeArrowheads="1"/>
            </p:cNvSpPr>
            <p:nvPr/>
          </p:nvSpPr>
          <p:spPr bwMode="auto">
            <a:xfrm>
              <a:off x="3488" y="274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34" name="Rectangle 3010"/>
            <p:cNvSpPr>
              <a:spLocks noChangeArrowheads="1"/>
            </p:cNvSpPr>
            <p:nvPr/>
          </p:nvSpPr>
          <p:spPr bwMode="auto">
            <a:xfrm>
              <a:off x="3488" y="2757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35" name="Rectangle 3011"/>
            <p:cNvSpPr>
              <a:spLocks noChangeArrowheads="1"/>
            </p:cNvSpPr>
            <p:nvPr/>
          </p:nvSpPr>
          <p:spPr bwMode="auto">
            <a:xfrm>
              <a:off x="3488" y="276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36" name="Rectangle 3013"/>
            <p:cNvSpPr>
              <a:spLocks noChangeArrowheads="1"/>
            </p:cNvSpPr>
            <p:nvPr/>
          </p:nvSpPr>
          <p:spPr bwMode="auto">
            <a:xfrm>
              <a:off x="3488" y="2780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37" name="Rectangle 3014"/>
            <p:cNvSpPr>
              <a:spLocks noChangeArrowheads="1"/>
            </p:cNvSpPr>
            <p:nvPr/>
          </p:nvSpPr>
          <p:spPr bwMode="auto">
            <a:xfrm>
              <a:off x="3488" y="2793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38" name="Rectangle 3015"/>
            <p:cNvSpPr>
              <a:spLocks noChangeArrowheads="1"/>
            </p:cNvSpPr>
            <p:nvPr/>
          </p:nvSpPr>
          <p:spPr bwMode="auto">
            <a:xfrm>
              <a:off x="3488" y="2804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39" name="Rectangle 3059"/>
            <p:cNvSpPr>
              <a:spLocks noChangeArrowheads="1"/>
            </p:cNvSpPr>
            <p:nvPr/>
          </p:nvSpPr>
          <p:spPr bwMode="auto">
            <a:xfrm>
              <a:off x="771" y="2804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40" name="Rectangle 3060"/>
            <p:cNvSpPr>
              <a:spLocks noChangeArrowheads="1"/>
            </p:cNvSpPr>
            <p:nvPr/>
          </p:nvSpPr>
          <p:spPr bwMode="auto">
            <a:xfrm>
              <a:off x="771" y="2816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41" name="Rectangle 3061"/>
            <p:cNvSpPr>
              <a:spLocks noChangeArrowheads="1"/>
            </p:cNvSpPr>
            <p:nvPr/>
          </p:nvSpPr>
          <p:spPr bwMode="auto">
            <a:xfrm>
              <a:off x="771" y="2828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42" name="Rectangle 3062"/>
            <p:cNvSpPr>
              <a:spLocks noChangeArrowheads="1"/>
            </p:cNvSpPr>
            <p:nvPr/>
          </p:nvSpPr>
          <p:spPr bwMode="auto">
            <a:xfrm>
              <a:off x="771" y="2839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43" name="Rectangle 2050"/>
            <p:cNvSpPr>
              <a:spLocks noChangeArrowheads="1"/>
            </p:cNvSpPr>
            <p:nvPr/>
          </p:nvSpPr>
          <p:spPr bwMode="auto">
            <a:xfrm>
              <a:off x="2373" y="287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44" name="Rectangle 2051"/>
            <p:cNvSpPr>
              <a:spLocks noChangeArrowheads="1"/>
            </p:cNvSpPr>
            <p:nvPr/>
          </p:nvSpPr>
          <p:spPr bwMode="auto">
            <a:xfrm>
              <a:off x="2373" y="2887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45" name="Rectangle 2052"/>
            <p:cNvSpPr>
              <a:spLocks noChangeArrowheads="1"/>
            </p:cNvSpPr>
            <p:nvPr/>
          </p:nvSpPr>
          <p:spPr bwMode="auto">
            <a:xfrm>
              <a:off x="2373" y="289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46" name="Rectangle 2059"/>
            <p:cNvSpPr>
              <a:spLocks noChangeArrowheads="1"/>
            </p:cNvSpPr>
            <p:nvPr/>
          </p:nvSpPr>
          <p:spPr bwMode="auto">
            <a:xfrm>
              <a:off x="2745" y="287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47" name="Rectangle 2060"/>
            <p:cNvSpPr>
              <a:spLocks noChangeArrowheads="1"/>
            </p:cNvSpPr>
            <p:nvPr/>
          </p:nvSpPr>
          <p:spPr bwMode="auto">
            <a:xfrm>
              <a:off x="2745" y="2887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48" name="Rectangle 2061"/>
            <p:cNvSpPr>
              <a:spLocks noChangeArrowheads="1"/>
            </p:cNvSpPr>
            <p:nvPr/>
          </p:nvSpPr>
          <p:spPr bwMode="auto">
            <a:xfrm>
              <a:off x="2745" y="289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49" name="Rectangle 2062"/>
            <p:cNvSpPr>
              <a:spLocks noChangeArrowheads="1"/>
            </p:cNvSpPr>
            <p:nvPr/>
          </p:nvSpPr>
          <p:spPr bwMode="auto">
            <a:xfrm>
              <a:off x="3117" y="2804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50" name="Rectangle 2063"/>
            <p:cNvSpPr>
              <a:spLocks noChangeArrowheads="1"/>
            </p:cNvSpPr>
            <p:nvPr/>
          </p:nvSpPr>
          <p:spPr bwMode="auto">
            <a:xfrm>
              <a:off x="3117" y="2816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51" name="Rectangle 2064"/>
            <p:cNvSpPr>
              <a:spLocks noChangeArrowheads="1"/>
            </p:cNvSpPr>
            <p:nvPr/>
          </p:nvSpPr>
          <p:spPr bwMode="auto">
            <a:xfrm>
              <a:off x="3117" y="2828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52" name="Rectangle 2065"/>
            <p:cNvSpPr>
              <a:spLocks noChangeArrowheads="1"/>
            </p:cNvSpPr>
            <p:nvPr/>
          </p:nvSpPr>
          <p:spPr bwMode="auto">
            <a:xfrm>
              <a:off x="3117" y="2839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53" name="Rectangle 2071"/>
            <p:cNvSpPr>
              <a:spLocks noChangeArrowheads="1"/>
            </p:cNvSpPr>
            <p:nvPr/>
          </p:nvSpPr>
          <p:spPr bwMode="auto">
            <a:xfrm>
              <a:off x="3488" y="2804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54" name="Rectangle 2072"/>
            <p:cNvSpPr>
              <a:spLocks noChangeArrowheads="1"/>
            </p:cNvSpPr>
            <p:nvPr/>
          </p:nvSpPr>
          <p:spPr bwMode="auto">
            <a:xfrm>
              <a:off x="3488" y="281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55" name="Rectangle 2073"/>
            <p:cNvSpPr>
              <a:spLocks noChangeArrowheads="1"/>
            </p:cNvSpPr>
            <p:nvPr/>
          </p:nvSpPr>
          <p:spPr bwMode="auto">
            <a:xfrm>
              <a:off x="3488" y="2828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56" name="Rectangle 2074"/>
            <p:cNvSpPr>
              <a:spLocks noChangeArrowheads="1"/>
            </p:cNvSpPr>
            <p:nvPr/>
          </p:nvSpPr>
          <p:spPr bwMode="auto">
            <a:xfrm>
              <a:off x="3488" y="2839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57" name="Rectangle 2086"/>
            <p:cNvSpPr>
              <a:spLocks noChangeArrowheads="1"/>
            </p:cNvSpPr>
            <p:nvPr/>
          </p:nvSpPr>
          <p:spPr bwMode="auto">
            <a:xfrm>
              <a:off x="3859" y="287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58" name="Rectangle 2087"/>
            <p:cNvSpPr>
              <a:spLocks noChangeArrowheads="1"/>
            </p:cNvSpPr>
            <p:nvPr/>
          </p:nvSpPr>
          <p:spPr bwMode="auto">
            <a:xfrm>
              <a:off x="3859" y="2887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59" name="Rectangle 2088"/>
            <p:cNvSpPr>
              <a:spLocks noChangeArrowheads="1"/>
            </p:cNvSpPr>
            <p:nvPr/>
          </p:nvSpPr>
          <p:spPr bwMode="auto">
            <a:xfrm>
              <a:off x="3859" y="289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60" name="Rectangle 2132"/>
            <p:cNvSpPr>
              <a:spLocks noChangeArrowheads="1"/>
            </p:cNvSpPr>
            <p:nvPr/>
          </p:nvSpPr>
          <p:spPr bwMode="auto">
            <a:xfrm>
              <a:off x="2373" y="289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61" name="Rectangle 2133"/>
            <p:cNvSpPr>
              <a:spLocks noChangeArrowheads="1"/>
            </p:cNvSpPr>
            <p:nvPr/>
          </p:nvSpPr>
          <p:spPr bwMode="auto">
            <a:xfrm>
              <a:off x="2373" y="2910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62" name="Rectangle 2134"/>
            <p:cNvSpPr>
              <a:spLocks noChangeArrowheads="1"/>
            </p:cNvSpPr>
            <p:nvPr/>
          </p:nvSpPr>
          <p:spPr bwMode="auto">
            <a:xfrm>
              <a:off x="2373" y="292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63" name="Rectangle 2135"/>
            <p:cNvSpPr>
              <a:spLocks noChangeArrowheads="1"/>
            </p:cNvSpPr>
            <p:nvPr/>
          </p:nvSpPr>
          <p:spPr bwMode="auto">
            <a:xfrm>
              <a:off x="2373" y="2933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64" name="Rectangle 2136"/>
            <p:cNvSpPr>
              <a:spLocks noChangeArrowheads="1"/>
            </p:cNvSpPr>
            <p:nvPr/>
          </p:nvSpPr>
          <p:spPr bwMode="auto">
            <a:xfrm>
              <a:off x="2373" y="2946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65" name="Rectangle 2137"/>
            <p:cNvSpPr>
              <a:spLocks noChangeArrowheads="1"/>
            </p:cNvSpPr>
            <p:nvPr/>
          </p:nvSpPr>
          <p:spPr bwMode="auto">
            <a:xfrm>
              <a:off x="2373" y="2957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66" name="Rectangle 2138"/>
            <p:cNvSpPr>
              <a:spLocks noChangeArrowheads="1"/>
            </p:cNvSpPr>
            <p:nvPr/>
          </p:nvSpPr>
          <p:spPr bwMode="auto">
            <a:xfrm>
              <a:off x="2373" y="296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67" name="Rectangle 2139"/>
            <p:cNvSpPr>
              <a:spLocks noChangeArrowheads="1"/>
            </p:cNvSpPr>
            <p:nvPr/>
          </p:nvSpPr>
          <p:spPr bwMode="auto">
            <a:xfrm>
              <a:off x="2373" y="2981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68" name="Rectangle 2140"/>
            <p:cNvSpPr>
              <a:spLocks noChangeArrowheads="1"/>
            </p:cNvSpPr>
            <p:nvPr/>
          </p:nvSpPr>
          <p:spPr bwMode="auto">
            <a:xfrm>
              <a:off x="2373" y="299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69" name="Rectangle 2141"/>
            <p:cNvSpPr>
              <a:spLocks noChangeArrowheads="1"/>
            </p:cNvSpPr>
            <p:nvPr/>
          </p:nvSpPr>
          <p:spPr bwMode="auto">
            <a:xfrm>
              <a:off x="2745" y="289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70" name="Rectangle 2142"/>
            <p:cNvSpPr>
              <a:spLocks noChangeArrowheads="1"/>
            </p:cNvSpPr>
            <p:nvPr/>
          </p:nvSpPr>
          <p:spPr bwMode="auto">
            <a:xfrm>
              <a:off x="2745" y="2910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71" name="Rectangle 2143"/>
            <p:cNvSpPr>
              <a:spLocks noChangeArrowheads="1"/>
            </p:cNvSpPr>
            <p:nvPr/>
          </p:nvSpPr>
          <p:spPr bwMode="auto">
            <a:xfrm>
              <a:off x="2745" y="292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72" name="Rectangle 2144"/>
            <p:cNvSpPr>
              <a:spLocks noChangeArrowheads="1"/>
            </p:cNvSpPr>
            <p:nvPr/>
          </p:nvSpPr>
          <p:spPr bwMode="auto">
            <a:xfrm>
              <a:off x="2745" y="2933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73" name="Rectangle 2145"/>
            <p:cNvSpPr>
              <a:spLocks noChangeArrowheads="1"/>
            </p:cNvSpPr>
            <p:nvPr/>
          </p:nvSpPr>
          <p:spPr bwMode="auto">
            <a:xfrm>
              <a:off x="2745" y="2946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74" name="Rectangle 2146"/>
            <p:cNvSpPr>
              <a:spLocks noChangeArrowheads="1"/>
            </p:cNvSpPr>
            <p:nvPr/>
          </p:nvSpPr>
          <p:spPr bwMode="auto">
            <a:xfrm>
              <a:off x="2745" y="2957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75" name="Rectangle 2147"/>
            <p:cNvSpPr>
              <a:spLocks noChangeArrowheads="1"/>
            </p:cNvSpPr>
            <p:nvPr/>
          </p:nvSpPr>
          <p:spPr bwMode="auto">
            <a:xfrm>
              <a:off x="2745" y="296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76" name="Rectangle 2148"/>
            <p:cNvSpPr>
              <a:spLocks noChangeArrowheads="1"/>
            </p:cNvSpPr>
            <p:nvPr/>
          </p:nvSpPr>
          <p:spPr bwMode="auto">
            <a:xfrm>
              <a:off x="2745" y="2981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77" name="Rectangle 2149"/>
            <p:cNvSpPr>
              <a:spLocks noChangeArrowheads="1"/>
            </p:cNvSpPr>
            <p:nvPr/>
          </p:nvSpPr>
          <p:spPr bwMode="auto">
            <a:xfrm>
              <a:off x="2745" y="299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78" name="Rectangle 2168"/>
            <p:cNvSpPr>
              <a:spLocks noChangeArrowheads="1"/>
            </p:cNvSpPr>
            <p:nvPr/>
          </p:nvSpPr>
          <p:spPr bwMode="auto">
            <a:xfrm>
              <a:off x="3859" y="289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79" name="Rectangle 2169"/>
            <p:cNvSpPr>
              <a:spLocks noChangeArrowheads="1"/>
            </p:cNvSpPr>
            <p:nvPr/>
          </p:nvSpPr>
          <p:spPr bwMode="auto">
            <a:xfrm>
              <a:off x="3859" y="2910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80" name="Rectangle 2170"/>
            <p:cNvSpPr>
              <a:spLocks noChangeArrowheads="1"/>
            </p:cNvSpPr>
            <p:nvPr/>
          </p:nvSpPr>
          <p:spPr bwMode="auto">
            <a:xfrm>
              <a:off x="3859" y="292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81" name="Rectangle 2171"/>
            <p:cNvSpPr>
              <a:spLocks noChangeArrowheads="1"/>
            </p:cNvSpPr>
            <p:nvPr/>
          </p:nvSpPr>
          <p:spPr bwMode="auto">
            <a:xfrm>
              <a:off x="3859" y="2933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82" name="Rectangle 2172"/>
            <p:cNvSpPr>
              <a:spLocks noChangeArrowheads="1"/>
            </p:cNvSpPr>
            <p:nvPr/>
          </p:nvSpPr>
          <p:spPr bwMode="auto">
            <a:xfrm>
              <a:off x="3859" y="2946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83" name="Rectangle 2173"/>
            <p:cNvSpPr>
              <a:spLocks noChangeArrowheads="1"/>
            </p:cNvSpPr>
            <p:nvPr/>
          </p:nvSpPr>
          <p:spPr bwMode="auto">
            <a:xfrm>
              <a:off x="3859" y="2957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84" name="Rectangle 2174"/>
            <p:cNvSpPr>
              <a:spLocks noChangeArrowheads="1"/>
            </p:cNvSpPr>
            <p:nvPr/>
          </p:nvSpPr>
          <p:spPr bwMode="auto">
            <a:xfrm>
              <a:off x="3859" y="296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85" name="Rectangle 2175"/>
            <p:cNvSpPr>
              <a:spLocks noChangeArrowheads="1"/>
            </p:cNvSpPr>
            <p:nvPr/>
          </p:nvSpPr>
          <p:spPr bwMode="auto">
            <a:xfrm>
              <a:off x="3859" y="2981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86" name="Rectangle 2176"/>
            <p:cNvSpPr>
              <a:spLocks noChangeArrowheads="1"/>
            </p:cNvSpPr>
            <p:nvPr/>
          </p:nvSpPr>
          <p:spPr bwMode="auto">
            <a:xfrm>
              <a:off x="3859" y="299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87" name="Rectangle 2215"/>
            <p:cNvSpPr>
              <a:spLocks noChangeArrowheads="1"/>
            </p:cNvSpPr>
            <p:nvPr/>
          </p:nvSpPr>
          <p:spPr bwMode="auto">
            <a:xfrm>
              <a:off x="771" y="3028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88" name="Rectangle 2216"/>
            <p:cNvSpPr>
              <a:spLocks noChangeArrowheads="1"/>
            </p:cNvSpPr>
            <p:nvPr/>
          </p:nvSpPr>
          <p:spPr bwMode="auto">
            <a:xfrm>
              <a:off x="771" y="3040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89" name="Rectangle 2217"/>
            <p:cNvSpPr>
              <a:spLocks noChangeArrowheads="1"/>
            </p:cNvSpPr>
            <p:nvPr/>
          </p:nvSpPr>
          <p:spPr bwMode="auto">
            <a:xfrm>
              <a:off x="771" y="3051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0" name="Rectangle 2218"/>
            <p:cNvSpPr>
              <a:spLocks noChangeArrowheads="1"/>
            </p:cNvSpPr>
            <p:nvPr/>
          </p:nvSpPr>
          <p:spPr bwMode="auto">
            <a:xfrm>
              <a:off x="771" y="3064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1" name="Rectangle 2219"/>
            <p:cNvSpPr>
              <a:spLocks noChangeArrowheads="1"/>
            </p:cNvSpPr>
            <p:nvPr/>
          </p:nvSpPr>
          <p:spPr bwMode="auto">
            <a:xfrm>
              <a:off x="771" y="307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" name="Rectangle 2220"/>
            <p:cNvSpPr>
              <a:spLocks noChangeArrowheads="1"/>
            </p:cNvSpPr>
            <p:nvPr/>
          </p:nvSpPr>
          <p:spPr bwMode="auto">
            <a:xfrm>
              <a:off x="771" y="3087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" name="Rectangle 2221"/>
            <p:cNvSpPr>
              <a:spLocks noChangeArrowheads="1"/>
            </p:cNvSpPr>
            <p:nvPr/>
          </p:nvSpPr>
          <p:spPr bwMode="auto">
            <a:xfrm>
              <a:off x="2373" y="299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4" name="Rectangle 2230"/>
            <p:cNvSpPr>
              <a:spLocks noChangeArrowheads="1"/>
            </p:cNvSpPr>
            <p:nvPr/>
          </p:nvSpPr>
          <p:spPr bwMode="auto">
            <a:xfrm>
              <a:off x="2745" y="299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5" name="Rectangle 2242"/>
            <p:cNvSpPr>
              <a:spLocks noChangeArrowheads="1"/>
            </p:cNvSpPr>
            <p:nvPr/>
          </p:nvSpPr>
          <p:spPr bwMode="auto">
            <a:xfrm>
              <a:off x="3117" y="3028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6" name="Rectangle 2243"/>
            <p:cNvSpPr>
              <a:spLocks noChangeArrowheads="1"/>
            </p:cNvSpPr>
            <p:nvPr/>
          </p:nvSpPr>
          <p:spPr bwMode="auto">
            <a:xfrm>
              <a:off x="3117" y="3040"/>
              <a:ext cx="5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7" name="Rectangle 2244"/>
            <p:cNvSpPr>
              <a:spLocks noChangeArrowheads="1"/>
            </p:cNvSpPr>
            <p:nvPr/>
          </p:nvSpPr>
          <p:spPr bwMode="auto">
            <a:xfrm>
              <a:off x="3117" y="3051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8" name="Rectangle 2245"/>
            <p:cNvSpPr>
              <a:spLocks noChangeArrowheads="1"/>
            </p:cNvSpPr>
            <p:nvPr/>
          </p:nvSpPr>
          <p:spPr bwMode="auto">
            <a:xfrm>
              <a:off x="3117" y="3064"/>
              <a:ext cx="5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9" name="Rectangle 2246"/>
            <p:cNvSpPr>
              <a:spLocks noChangeArrowheads="1"/>
            </p:cNvSpPr>
            <p:nvPr/>
          </p:nvSpPr>
          <p:spPr bwMode="auto">
            <a:xfrm>
              <a:off x="3117" y="3075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0" name="Rectangle 2247"/>
            <p:cNvSpPr>
              <a:spLocks noChangeArrowheads="1"/>
            </p:cNvSpPr>
            <p:nvPr/>
          </p:nvSpPr>
          <p:spPr bwMode="auto">
            <a:xfrm>
              <a:off x="3117" y="3087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1" name="Rectangle 2251"/>
            <p:cNvSpPr>
              <a:spLocks noChangeArrowheads="1"/>
            </p:cNvSpPr>
            <p:nvPr/>
          </p:nvSpPr>
          <p:spPr bwMode="auto">
            <a:xfrm>
              <a:off x="3488" y="3028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" name="Rectangle 2252"/>
            <p:cNvSpPr>
              <a:spLocks noChangeArrowheads="1"/>
            </p:cNvSpPr>
            <p:nvPr/>
          </p:nvSpPr>
          <p:spPr bwMode="auto">
            <a:xfrm>
              <a:off x="3488" y="3040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3" name="Rectangle 2253"/>
            <p:cNvSpPr>
              <a:spLocks noChangeArrowheads="1"/>
            </p:cNvSpPr>
            <p:nvPr/>
          </p:nvSpPr>
          <p:spPr bwMode="auto">
            <a:xfrm>
              <a:off x="3488" y="3051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4" name="Rectangle 2254"/>
            <p:cNvSpPr>
              <a:spLocks noChangeArrowheads="1"/>
            </p:cNvSpPr>
            <p:nvPr/>
          </p:nvSpPr>
          <p:spPr bwMode="auto">
            <a:xfrm>
              <a:off x="3488" y="3064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5" name="Rectangle 2255"/>
            <p:cNvSpPr>
              <a:spLocks noChangeArrowheads="1"/>
            </p:cNvSpPr>
            <p:nvPr/>
          </p:nvSpPr>
          <p:spPr bwMode="auto">
            <a:xfrm>
              <a:off x="3488" y="307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6" name="Rectangle 2256"/>
            <p:cNvSpPr>
              <a:spLocks noChangeArrowheads="1"/>
            </p:cNvSpPr>
            <p:nvPr/>
          </p:nvSpPr>
          <p:spPr bwMode="auto">
            <a:xfrm>
              <a:off x="3488" y="3087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7" name="Rectangle 2257"/>
            <p:cNvSpPr>
              <a:spLocks noChangeArrowheads="1"/>
            </p:cNvSpPr>
            <p:nvPr/>
          </p:nvSpPr>
          <p:spPr bwMode="auto">
            <a:xfrm>
              <a:off x="3859" y="299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8" name="Rectangle 2583"/>
            <p:cNvSpPr>
              <a:spLocks noChangeArrowheads="1"/>
            </p:cNvSpPr>
            <p:nvPr/>
          </p:nvSpPr>
          <p:spPr bwMode="auto">
            <a:xfrm>
              <a:off x="771" y="1250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9" name="Rectangle 2610"/>
            <p:cNvSpPr>
              <a:spLocks noChangeArrowheads="1"/>
            </p:cNvSpPr>
            <p:nvPr/>
          </p:nvSpPr>
          <p:spPr bwMode="auto">
            <a:xfrm>
              <a:off x="3117" y="1250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10" name="Rectangle 2619"/>
            <p:cNvSpPr>
              <a:spLocks noChangeArrowheads="1"/>
            </p:cNvSpPr>
            <p:nvPr/>
          </p:nvSpPr>
          <p:spPr bwMode="auto">
            <a:xfrm>
              <a:off x="3488" y="1250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11" name="Rectangle 2851"/>
            <p:cNvSpPr>
              <a:spLocks noChangeArrowheads="1"/>
            </p:cNvSpPr>
            <p:nvPr/>
          </p:nvSpPr>
          <p:spPr bwMode="auto">
            <a:xfrm>
              <a:off x="771" y="155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12" name="Rectangle 2852"/>
            <p:cNvSpPr>
              <a:spLocks noChangeArrowheads="1"/>
            </p:cNvSpPr>
            <p:nvPr/>
          </p:nvSpPr>
          <p:spPr bwMode="auto">
            <a:xfrm>
              <a:off x="771" y="1567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13" name="Rectangle 2853"/>
            <p:cNvSpPr>
              <a:spLocks noChangeArrowheads="1"/>
            </p:cNvSpPr>
            <p:nvPr/>
          </p:nvSpPr>
          <p:spPr bwMode="auto">
            <a:xfrm>
              <a:off x="771" y="1580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14" name="Rectangle 2878"/>
            <p:cNvSpPr>
              <a:spLocks noChangeArrowheads="1"/>
            </p:cNvSpPr>
            <p:nvPr/>
          </p:nvSpPr>
          <p:spPr bwMode="auto">
            <a:xfrm>
              <a:off x="3117" y="1555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15" name="Rectangle 2879"/>
            <p:cNvSpPr>
              <a:spLocks noChangeArrowheads="1"/>
            </p:cNvSpPr>
            <p:nvPr/>
          </p:nvSpPr>
          <p:spPr bwMode="auto">
            <a:xfrm>
              <a:off x="3117" y="1567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16" name="Rectangle 2880"/>
            <p:cNvSpPr>
              <a:spLocks noChangeArrowheads="1"/>
            </p:cNvSpPr>
            <p:nvPr/>
          </p:nvSpPr>
          <p:spPr bwMode="auto">
            <a:xfrm>
              <a:off x="3117" y="1580"/>
              <a:ext cx="5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17" name="Rectangle 2887"/>
            <p:cNvSpPr>
              <a:spLocks noChangeArrowheads="1"/>
            </p:cNvSpPr>
            <p:nvPr/>
          </p:nvSpPr>
          <p:spPr bwMode="auto">
            <a:xfrm>
              <a:off x="3488" y="155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18" name="Rectangle 2888"/>
            <p:cNvSpPr>
              <a:spLocks noChangeArrowheads="1"/>
            </p:cNvSpPr>
            <p:nvPr/>
          </p:nvSpPr>
          <p:spPr bwMode="auto">
            <a:xfrm>
              <a:off x="3488" y="1567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19" name="Rectangle 2889"/>
            <p:cNvSpPr>
              <a:spLocks noChangeArrowheads="1"/>
            </p:cNvSpPr>
            <p:nvPr/>
          </p:nvSpPr>
          <p:spPr bwMode="auto">
            <a:xfrm>
              <a:off x="3488" y="1580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20" name="Rectangle 2933"/>
            <p:cNvSpPr>
              <a:spLocks noChangeArrowheads="1"/>
            </p:cNvSpPr>
            <p:nvPr/>
          </p:nvSpPr>
          <p:spPr bwMode="auto">
            <a:xfrm>
              <a:off x="771" y="1580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21" name="Rectangle 2960"/>
            <p:cNvSpPr>
              <a:spLocks noChangeArrowheads="1"/>
            </p:cNvSpPr>
            <p:nvPr/>
          </p:nvSpPr>
          <p:spPr bwMode="auto">
            <a:xfrm>
              <a:off x="3117" y="1580"/>
              <a:ext cx="5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22" name="Rectangle 2969"/>
            <p:cNvSpPr>
              <a:spLocks noChangeArrowheads="1"/>
            </p:cNvSpPr>
            <p:nvPr/>
          </p:nvSpPr>
          <p:spPr bwMode="auto">
            <a:xfrm>
              <a:off x="3488" y="1580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23" name="Rectangle 2175"/>
            <p:cNvSpPr>
              <a:spLocks noChangeArrowheads="1"/>
            </p:cNvSpPr>
            <p:nvPr/>
          </p:nvSpPr>
          <p:spPr bwMode="auto">
            <a:xfrm>
              <a:off x="771" y="1874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24" name="Rectangle 2176"/>
            <p:cNvSpPr>
              <a:spLocks noChangeArrowheads="1"/>
            </p:cNvSpPr>
            <p:nvPr/>
          </p:nvSpPr>
          <p:spPr bwMode="auto">
            <a:xfrm>
              <a:off x="771" y="1886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25" name="Rectangle 2177"/>
            <p:cNvSpPr>
              <a:spLocks noChangeArrowheads="1"/>
            </p:cNvSpPr>
            <p:nvPr/>
          </p:nvSpPr>
          <p:spPr bwMode="auto">
            <a:xfrm>
              <a:off x="771" y="1897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26" name="Rectangle 2202"/>
            <p:cNvSpPr>
              <a:spLocks noChangeArrowheads="1"/>
            </p:cNvSpPr>
            <p:nvPr/>
          </p:nvSpPr>
          <p:spPr bwMode="auto">
            <a:xfrm>
              <a:off x="3117" y="1874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27" name="Rectangle 2203"/>
            <p:cNvSpPr>
              <a:spLocks noChangeArrowheads="1"/>
            </p:cNvSpPr>
            <p:nvPr/>
          </p:nvSpPr>
          <p:spPr bwMode="auto">
            <a:xfrm>
              <a:off x="3117" y="1886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28" name="Rectangle 2204"/>
            <p:cNvSpPr>
              <a:spLocks noChangeArrowheads="1"/>
            </p:cNvSpPr>
            <p:nvPr/>
          </p:nvSpPr>
          <p:spPr bwMode="auto">
            <a:xfrm>
              <a:off x="3117" y="1897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29" name="Rectangle 2212"/>
            <p:cNvSpPr>
              <a:spLocks noChangeArrowheads="1"/>
            </p:cNvSpPr>
            <p:nvPr/>
          </p:nvSpPr>
          <p:spPr bwMode="auto">
            <a:xfrm>
              <a:off x="3488" y="1874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0" name="Rectangle 2213"/>
            <p:cNvSpPr>
              <a:spLocks noChangeArrowheads="1"/>
            </p:cNvSpPr>
            <p:nvPr/>
          </p:nvSpPr>
          <p:spPr bwMode="auto">
            <a:xfrm>
              <a:off x="3488" y="188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1" name="Rectangle 2214"/>
            <p:cNvSpPr>
              <a:spLocks noChangeArrowheads="1"/>
            </p:cNvSpPr>
            <p:nvPr/>
          </p:nvSpPr>
          <p:spPr bwMode="auto">
            <a:xfrm>
              <a:off x="3488" y="1897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2" name="Rectangle 2444"/>
            <p:cNvSpPr>
              <a:spLocks noChangeArrowheads="1"/>
            </p:cNvSpPr>
            <p:nvPr/>
          </p:nvSpPr>
          <p:spPr bwMode="auto">
            <a:xfrm>
              <a:off x="771" y="219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3" name="Rectangle 2445"/>
            <p:cNvSpPr>
              <a:spLocks noChangeArrowheads="1"/>
            </p:cNvSpPr>
            <p:nvPr/>
          </p:nvSpPr>
          <p:spPr bwMode="auto">
            <a:xfrm>
              <a:off x="771" y="2203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4" name="Rectangle 2446"/>
            <p:cNvSpPr>
              <a:spLocks noChangeArrowheads="1"/>
            </p:cNvSpPr>
            <p:nvPr/>
          </p:nvSpPr>
          <p:spPr bwMode="auto">
            <a:xfrm>
              <a:off x="771" y="2216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5" name="Rectangle 2447"/>
            <p:cNvSpPr>
              <a:spLocks noChangeArrowheads="1"/>
            </p:cNvSpPr>
            <p:nvPr/>
          </p:nvSpPr>
          <p:spPr bwMode="auto">
            <a:xfrm>
              <a:off x="771" y="2227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6" name="Rectangle 2471"/>
            <p:cNvSpPr>
              <a:spLocks noChangeArrowheads="1"/>
            </p:cNvSpPr>
            <p:nvPr/>
          </p:nvSpPr>
          <p:spPr bwMode="auto">
            <a:xfrm>
              <a:off x="3117" y="2192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7" name="Rectangle 2472"/>
            <p:cNvSpPr>
              <a:spLocks noChangeArrowheads="1"/>
            </p:cNvSpPr>
            <p:nvPr/>
          </p:nvSpPr>
          <p:spPr bwMode="auto">
            <a:xfrm>
              <a:off x="3117" y="2203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8" name="Rectangle 2473"/>
            <p:cNvSpPr>
              <a:spLocks noChangeArrowheads="1"/>
            </p:cNvSpPr>
            <p:nvPr/>
          </p:nvSpPr>
          <p:spPr bwMode="auto">
            <a:xfrm>
              <a:off x="3117" y="2216"/>
              <a:ext cx="5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9" name="Rectangle 2474"/>
            <p:cNvSpPr>
              <a:spLocks noChangeArrowheads="1"/>
            </p:cNvSpPr>
            <p:nvPr/>
          </p:nvSpPr>
          <p:spPr bwMode="auto">
            <a:xfrm>
              <a:off x="3117" y="2227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40" name="Rectangle 2480"/>
            <p:cNvSpPr>
              <a:spLocks noChangeArrowheads="1"/>
            </p:cNvSpPr>
            <p:nvPr/>
          </p:nvSpPr>
          <p:spPr bwMode="auto">
            <a:xfrm>
              <a:off x="3488" y="219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41" name="Rectangle 2481"/>
            <p:cNvSpPr>
              <a:spLocks noChangeArrowheads="1"/>
            </p:cNvSpPr>
            <p:nvPr/>
          </p:nvSpPr>
          <p:spPr bwMode="auto">
            <a:xfrm>
              <a:off x="3488" y="2203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42" name="Rectangle 2482"/>
            <p:cNvSpPr>
              <a:spLocks noChangeArrowheads="1"/>
            </p:cNvSpPr>
            <p:nvPr/>
          </p:nvSpPr>
          <p:spPr bwMode="auto">
            <a:xfrm>
              <a:off x="3488" y="2216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43" name="Rectangle 2483"/>
            <p:cNvSpPr>
              <a:spLocks noChangeArrowheads="1"/>
            </p:cNvSpPr>
            <p:nvPr/>
          </p:nvSpPr>
          <p:spPr bwMode="auto">
            <a:xfrm>
              <a:off x="3488" y="2227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44" name="Rectangle 2713"/>
            <p:cNvSpPr>
              <a:spLocks noChangeArrowheads="1"/>
            </p:cNvSpPr>
            <p:nvPr/>
          </p:nvSpPr>
          <p:spPr bwMode="auto">
            <a:xfrm>
              <a:off x="771" y="2522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45" name="Rectangle 2740"/>
            <p:cNvSpPr>
              <a:spLocks noChangeArrowheads="1"/>
            </p:cNvSpPr>
            <p:nvPr/>
          </p:nvSpPr>
          <p:spPr bwMode="auto">
            <a:xfrm>
              <a:off x="3117" y="2522"/>
              <a:ext cx="5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46" name="Rectangle 2749"/>
            <p:cNvSpPr>
              <a:spLocks noChangeArrowheads="1"/>
            </p:cNvSpPr>
            <p:nvPr/>
          </p:nvSpPr>
          <p:spPr bwMode="auto">
            <a:xfrm>
              <a:off x="3488" y="2522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47" name="Rectangle 2793"/>
            <p:cNvSpPr>
              <a:spLocks noChangeArrowheads="1"/>
            </p:cNvSpPr>
            <p:nvPr/>
          </p:nvSpPr>
          <p:spPr bwMode="auto">
            <a:xfrm>
              <a:off x="771" y="2522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48" name="Rectangle 2794"/>
            <p:cNvSpPr>
              <a:spLocks noChangeArrowheads="1"/>
            </p:cNvSpPr>
            <p:nvPr/>
          </p:nvSpPr>
          <p:spPr bwMode="auto">
            <a:xfrm>
              <a:off x="771" y="2533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49" name="Rectangle 2795"/>
            <p:cNvSpPr>
              <a:spLocks noChangeArrowheads="1"/>
            </p:cNvSpPr>
            <p:nvPr/>
          </p:nvSpPr>
          <p:spPr bwMode="auto">
            <a:xfrm>
              <a:off x="771" y="2545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50" name="Rectangle 2821"/>
            <p:cNvSpPr>
              <a:spLocks noChangeArrowheads="1"/>
            </p:cNvSpPr>
            <p:nvPr/>
          </p:nvSpPr>
          <p:spPr bwMode="auto">
            <a:xfrm>
              <a:off x="3117" y="2522"/>
              <a:ext cx="5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51" name="Rectangle 2822"/>
            <p:cNvSpPr>
              <a:spLocks noChangeArrowheads="1"/>
            </p:cNvSpPr>
            <p:nvPr/>
          </p:nvSpPr>
          <p:spPr bwMode="auto">
            <a:xfrm>
              <a:off x="3117" y="2533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52" name="Rectangle 2823"/>
            <p:cNvSpPr>
              <a:spLocks noChangeArrowheads="1"/>
            </p:cNvSpPr>
            <p:nvPr/>
          </p:nvSpPr>
          <p:spPr bwMode="auto">
            <a:xfrm>
              <a:off x="3117" y="2545"/>
              <a:ext cx="5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53" name="Rectangle 2830"/>
            <p:cNvSpPr>
              <a:spLocks noChangeArrowheads="1"/>
            </p:cNvSpPr>
            <p:nvPr/>
          </p:nvSpPr>
          <p:spPr bwMode="auto">
            <a:xfrm>
              <a:off x="3488" y="2522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54" name="Rectangle 2831"/>
            <p:cNvSpPr>
              <a:spLocks noChangeArrowheads="1"/>
            </p:cNvSpPr>
            <p:nvPr/>
          </p:nvSpPr>
          <p:spPr bwMode="auto">
            <a:xfrm>
              <a:off x="3488" y="2533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55" name="Rectangle 2832"/>
            <p:cNvSpPr>
              <a:spLocks noChangeArrowheads="1"/>
            </p:cNvSpPr>
            <p:nvPr/>
          </p:nvSpPr>
          <p:spPr bwMode="auto">
            <a:xfrm>
              <a:off x="3488" y="2545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56" name="Rectangle 3063"/>
            <p:cNvSpPr>
              <a:spLocks noChangeArrowheads="1"/>
            </p:cNvSpPr>
            <p:nvPr/>
          </p:nvSpPr>
          <p:spPr bwMode="auto">
            <a:xfrm>
              <a:off x="771" y="2852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57" name="Rectangle 3064"/>
            <p:cNvSpPr>
              <a:spLocks noChangeArrowheads="1"/>
            </p:cNvSpPr>
            <p:nvPr/>
          </p:nvSpPr>
          <p:spPr bwMode="auto">
            <a:xfrm>
              <a:off x="771" y="2863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58" name="Rectangle 2066"/>
            <p:cNvSpPr>
              <a:spLocks noChangeArrowheads="1"/>
            </p:cNvSpPr>
            <p:nvPr/>
          </p:nvSpPr>
          <p:spPr bwMode="auto">
            <a:xfrm>
              <a:off x="3117" y="2852"/>
              <a:ext cx="5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59" name="Rectangle 2067"/>
            <p:cNvSpPr>
              <a:spLocks noChangeArrowheads="1"/>
            </p:cNvSpPr>
            <p:nvPr/>
          </p:nvSpPr>
          <p:spPr bwMode="auto">
            <a:xfrm>
              <a:off x="3117" y="2863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0" name="Rectangle 2075"/>
            <p:cNvSpPr>
              <a:spLocks noChangeArrowheads="1"/>
            </p:cNvSpPr>
            <p:nvPr/>
          </p:nvSpPr>
          <p:spPr bwMode="auto">
            <a:xfrm>
              <a:off x="3488" y="2852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1" name="Rectangle 2076"/>
            <p:cNvSpPr>
              <a:spLocks noChangeArrowheads="1"/>
            </p:cNvSpPr>
            <p:nvPr/>
          </p:nvSpPr>
          <p:spPr bwMode="auto">
            <a:xfrm>
              <a:off x="3488" y="2863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2" name="Rectangle 2338"/>
            <p:cNvSpPr>
              <a:spLocks noChangeArrowheads="1"/>
            </p:cNvSpPr>
            <p:nvPr/>
          </p:nvSpPr>
          <p:spPr bwMode="auto">
            <a:xfrm>
              <a:off x="3126" y="946"/>
              <a:ext cx="6" cy="6"/>
            </a:xfrm>
            <a:prstGeom prst="rect">
              <a:avLst/>
            </a:prstGeom>
            <a:solidFill>
              <a:srgbClr val="000000"/>
            </a:solidFill>
            <a:ln w="127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" name="Rectangle 2339"/>
            <p:cNvSpPr>
              <a:spLocks noChangeArrowheads="1"/>
            </p:cNvSpPr>
            <p:nvPr/>
          </p:nvSpPr>
          <p:spPr bwMode="auto">
            <a:xfrm>
              <a:off x="3126" y="958"/>
              <a:ext cx="6" cy="6"/>
            </a:xfrm>
            <a:prstGeom prst="rect">
              <a:avLst/>
            </a:prstGeom>
            <a:solidFill>
              <a:srgbClr val="000000"/>
            </a:solidFill>
            <a:ln w="127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4" name="Rectangle 2340"/>
            <p:cNvSpPr>
              <a:spLocks noChangeArrowheads="1"/>
            </p:cNvSpPr>
            <p:nvPr/>
          </p:nvSpPr>
          <p:spPr bwMode="auto">
            <a:xfrm>
              <a:off x="3126" y="970"/>
              <a:ext cx="6" cy="5"/>
            </a:xfrm>
            <a:prstGeom prst="rect">
              <a:avLst/>
            </a:prstGeom>
            <a:solidFill>
              <a:srgbClr val="000000"/>
            </a:solidFill>
            <a:ln w="127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5" name="Rectangle 2341"/>
            <p:cNvSpPr>
              <a:spLocks noChangeArrowheads="1"/>
            </p:cNvSpPr>
            <p:nvPr/>
          </p:nvSpPr>
          <p:spPr bwMode="auto">
            <a:xfrm>
              <a:off x="3126" y="981"/>
              <a:ext cx="6" cy="6"/>
            </a:xfrm>
            <a:prstGeom prst="rect">
              <a:avLst/>
            </a:prstGeom>
            <a:solidFill>
              <a:srgbClr val="000000"/>
            </a:solidFill>
            <a:ln w="127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6" name="Rectangle 2342"/>
            <p:cNvSpPr>
              <a:spLocks noChangeArrowheads="1"/>
            </p:cNvSpPr>
            <p:nvPr/>
          </p:nvSpPr>
          <p:spPr bwMode="auto">
            <a:xfrm>
              <a:off x="3126" y="993"/>
              <a:ext cx="6" cy="6"/>
            </a:xfrm>
            <a:prstGeom prst="rect">
              <a:avLst/>
            </a:prstGeom>
            <a:solidFill>
              <a:srgbClr val="000000"/>
            </a:solidFill>
            <a:ln w="127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7" name="Rectangle 2318"/>
            <p:cNvSpPr>
              <a:spLocks noChangeArrowheads="1"/>
            </p:cNvSpPr>
            <p:nvPr/>
          </p:nvSpPr>
          <p:spPr bwMode="auto">
            <a:xfrm>
              <a:off x="637" y="797"/>
              <a:ext cx="3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90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/>
            </a:p>
          </p:txBody>
        </p:sp>
        <p:sp>
          <p:nvSpPr>
            <p:cNvPr id="568" name="Rectangle 2357"/>
            <p:cNvSpPr>
              <a:spLocks noChangeArrowheads="1"/>
            </p:cNvSpPr>
            <p:nvPr/>
          </p:nvSpPr>
          <p:spPr bwMode="auto">
            <a:xfrm>
              <a:off x="3139" y="927"/>
              <a:ext cx="790" cy="87"/>
            </a:xfrm>
            <a:prstGeom prst="rect">
              <a:avLst/>
            </a:prstGeom>
            <a:solidFill>
              <a:srgbClr val="A0D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9" name="Rectangle 2358"/>
            <p:cNvSpPr>
              <a:spLocks noChangeArrowheads="1"/>
            </p:cNvSpPr>
            <p:nvPr/>
          </p:nvSpPr>
          <p:spPr bwMode="auto">
            <a:xfrm>
              <a:off x="3139" y="927"/>
              <a:ext cx="790" cy="87"/>
            </a:xfrm>
            <a:prstGeom prst="rect">
              <a:avLst/>
            </a:prstGeom>
            <a:solidFill>
              <a:srgbClr val="A0D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70" name="Rectangle 2359"/>
            <p:cNvSpPr>
              <a:spLocks noChangeArrowheads="1"/>
            </p:cNvSpPr>
            <p:nvPr/>
          </p:nvSpPr>
          <p:spPr bwMode="auto">
            <a:xfrm>
              <a:off x="3225" y="914"/>
              <a:ext cx="58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 b="1" i="1">
                  <a:solidFill>
                    <a:srgbClr val="000000"/>
                  </a:solidFill>
                </a:rPr>
                <a:t>Average Vertical </a:t>
              </a:r>
              <a:endParaRPr lang="en-US"/>
            </a:p>
          </p:txBody>
        </p:sp>
        <p:sp>
          <p:nvSpPr>
            <p:cNvPr id="571" name="Rectangle 2360"/>
            <p:cNvSpPr>
              <a:spLocks noChangeArrowheads="1"/>
            </p:cNvSpPr>
            <p:nvPr/>
          </p:nvSpPr>
          <p:spPr bwMode="auto">
            <a:xfrm>
              <a:off x="2344" y="927"/>
              <a:ext cx="788" cy="87"/>
            </a:xfrm>
            <a:prstGeom prst="rect">
              <a:avLst/>
            </a:prstGeom>
            <a:solidFill>
              <a:srgbClr val="A0D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72" name="Rectangle 2361"/>
            <p:cNvSpPr>
              <a:spLocks noChangeArrowheads="1"/>
            </p:cNvSpPr>
            <p:nvPr/>
          </p:nvSpPr>
          <p:spPr bwMode="auto">
            <a:xfrm>
              <a:off x="2344" y="927"/>
              <a:ext cx="788" cy="87"/>
            </a:xfrm>
            <a:prstGeom prst="rect">
              <a:avLst/>
            </a:prstGeom>
            <a:solidFill>
              <a:srgbClr val="A0D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73" name="Rectangle 2362"/>
            <p:cNvSpPr>
              <a:spLocks noChangeArrowheads="1"/>
            </p:cNvSpPr>
            <p:nvPr/>
          </p:nvSpPr>
          <p:spPr bwMode="auto">
            <a:xfrm>
              <a:off x="2412" y="914"/>
              <a:ext cx="636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 b="1" i="1">
                  <a:solidFill>
                    <a:srgbClr val="000000"/>
                  </a:solidFill>
                </a:rPr>
                <a:t>Number of Events </a:t>
              </a:r>
              <a:endParaRPr lang="en-US"/>
            </a:p>
          </p:txBody>
        </p:sp>
        <p:sp>
          <p:nvSpPr>
            <p:cNvPr id="574" name="Rectangle 2363"/>
            <p:cNvSpPr>
              <a:spLocks noChangeArrowheads="1"/>
            </p:cNvSpPr>
            <p:nvPr/>
          </p:nvSpPr>
          <p:spPr bwMode="auto">
            <a:xfrm>
              <a:off x="150" y="927"/>
              <a:ext cx="2187" cy="87"/>
            </a:xfrm>
            <a:prstGeom prst="rect">
              <a:avLst/>
            </a:prstGeom>
            <a:solidFill>
              <a:srgbClr val="A0D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75" name="Rectangle 2364"/>
            <p:cNvSpPr>
              <a:spLocks noChangeArrowheads="1"/>
            </p:cNvSpPr>
            <p:nvPr/>
          </p:nvSpPr>
          <p:spPr bwMode="auto">
            <a:xfrm>
              <a:off x="150" y="927"/>
              <a:ext cx="2187" cy="87"/>
            </a:xfrm>
            <a:prstGeom prst="rect">
              <a:avLst/>
            </a:prstGeom>
            <a:solidFill>
              <a:srgbClr val="A0D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76" name="Rectangle 2365"/>
            <p:cNvSpPr>
              <a:spLocks noChangeArrowheads="1"/>
            </p:cNvSpPr>
            <p:nvPr/>
          </p:nvSpPr>
          <p:spPr bwMode="auto">
            <a:xfrm>
              <a:off x="1095" y="914"/>
              <a:ext cx="30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</a:rPr>
                <a:t>Location</a:t>
              </a:r>
              <a:endParaRPr lang="en-US"/>
            </a:p>
          </p:txBody>
        </p:sp>
        <p:sp>
          <p:nvSpPr>
            <p:cNvPr id="577" name="Rectangle 2366"/>
            <p:cNvSpPr>
              <a:spLocks noChangeArrowheads="1"/>
            </p:cNvSpPr>
            <p:nvPr/>
          </p:nvSpPr>
          <p:spPr bwMode="auto">
            <a:xfrm>
              <a:off x="3139" y="1021"/>
              <a:ext cx="790" cy="101"/>
            </a:xfrm>
            <a:prstGeom prst="rect">
              <a:avLst/>
            </a:prstGeom>
            <a:solidFill>
              <a:srgbClr val="A0D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78" name="Rectangle 2367"/>
            <p:cNvSpPr>
              <a:spLocks noChangeArrowheads="1"/>
            </p:cNvSpPr>
            <p:nvPr/>
          </p:nvSpPr>
          <p:spPr bwMode="auto">
            <a:xfrm>
              <a:off x="3139" y="1021"/>
              <a:ext cx="790" cy="101"/>
            </a:xfrm>
            <a:prstGeom prst="rect">
              <a:avLst/>
            </a:prstGeom>
            <a:solidFill>
              <a:srgbClr val="A0D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79" name="Rectangle 2368"/>
            <p:cNvSpPr>
              <a:spLocks noChangeArrowheads="1"/>
            </p:cNvSpPr>
            <p:nvPr/>
          </p:nvSpPr>
          <p:spPr bwMode="auto">
            <a:xfrm>
              <a:off x="3363" y="1021"/>
              <a:ext cx="336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</a:rPr>
                <a:t>Gradients</a:t>
              </a:r>
              <a:endParaRPr lang="en-US"/>
            </a:p>
          </p:txBody>
        </p:sp>
        <p:sp>
          <p:nvSpPr>
            <p:cNvPr id="580" name="Rectangle 2387"/>
            <p:cNvSpPr>
              <a:spLocks noChangeArrowheads="1"/>
            </p:cNvSpPr>
            <p:nvPr/>
          </p:nvSpPr>
          <p:spPr bwMode="auto">
            <a:xfrm>
              <a:off x="4698" y="807"/>
              <a:ext cx="864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81" name="Rectangle 2388"/>
            <p:cNvSpPr>
              <a:spLocks noChangeArrowheads="1"/>
            </p:cNvSpPr>
            <p:nvPr/>
          </p:nvSpPr>
          <p:spPr bwMode="auto">
            <a:xfrm>
              <a:off x="3934" y="807"/>
              <a:ext cx="758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82" name="Rectangle 2389"/>
            <p:cNvSpPr>
              <a:spLocks noChangeArrowheads="1"/>
            </p:cNvSpPr>
            <p:nvPr/>
          </p:nvSpPr>
          <p:spPr bwMode="auto">
            <a:xfrm>
              <a:off x="3537" y="807"/>
              <a:ext cx="392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83" name="Rectangle 2390"/>
            <p:cNvSpPr>
              <a:spLocks noChangeArrowheads="1"/>
            </p:cNvSpPr>
            <p:nvPr/>
          </p:nvSpPr>
          <p:spPr bwMode="auto">
            <a:xfrm>
              <a:off x="3139" y="807"/>
              <a:ext cx="390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84" name="Rectangle 2391"/>
            <p:cNvSpPr>
              <a:spLocks noChangeArrowheads="1"/>
            </p:cNvSpPr>
            <p:nvPr/>
          </p:nvSpPr>
          <p:spPr bwMode="auto">
            <a:xfrm>
              <a:off x="2741" y="807"/>
              <a:ext cx="391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85" name="Rectangle 2392"/>
            <p:cNvSpPr>
              <a:spLocks noChangeArrowheads="1"/>
            </p:cNvSpPr>
            <p:nvPr/>
          </p:nvSpPr>
          <p:spPr bwMode="auto">
            <a:xfrm>
              <a:off x="2344" y="807"/>
              <a:ext cx="391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86" name="Rectangle 2393"/>
            <p:cNvSpPr>
              <a:spLocks noChangeArrowheads="1"/>
            </p:cNvSpPr>
            <p:nvPr/>
          </p:nvSpPr>
          <p:spPr bwMode="auto">
            <a:xfrm>
              <a:off x="629" y="807"/>
              <a:ext cx="1708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87" name="Rectangle 2394"/>
            <p:cNvSpPr>
              <a:spLocks noChangeArrowheads="1"/>
            </p:cNvSpPr>
            <p:nvPr/>
          </p:nvSpPr>
          <p:spPr bwMode="auto">
            <a:xfrm>
              <a:off x="150" y="807"/>
              <a:ext cx="472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88" name="Rectangle 2396"/>
            <p:cNvSpPr>
              <a:spLocks noChangeArrowheads="1"/>
            </p:cNvSpPr>
            <p:nvPr/>
          </p:nvSpPr>
          <p:spPr bwMode="auto">
            <a:xfrm>
              <a:off x="4698" y="914"/>
              <a:ext cx="864" cy="100"/>
            </a:xfrm>
            <a:prstGeom prst="rect">
              <a:avLst/>
            </a:prstGeom>
            <a:solidFill>
              <a:srgbClr val="A0D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89" name="Rectangle 2397"/>
            <p:cNvSpPr>
              <a:spLocks noChangeArrowheads="1"/>
            </p:cNvSpPr>
            <p:nvPr/>
          </p:nvSpPr>
          <p:spPr bwMode="auto">
            <a:xfrm>
              <a:off x="4698" y="914"/>
              <a:ext cx="864" cy="100"/>
            </a:xfrm>
            <a:prstGeom prst="rect">
              <a:avLst/>
            </a:prstGeom>
            <a:solidFill>
              <a:srgbClr val="A0D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90" name="Rectangle 2398"/>
            <p:cNvSpPr>
              <a:spLocks noChangeArrowheads="1"/>
            </p:cNvSpPr>
            <p:nvPr/>
          </p:nvSpPr>
          <p:spPr bwMode="auto">
            <a:xfrm>
              <a:off x="4898" y="914"/>
              <a:ext cx="46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 b="1" i="1">
                  <a:solidFill>
                    <a:srgbClr val="000000"/>
                  </a:solidFill>
                </a:rPr>
                <a:t>Probability of</a:t>
              </a:r>
              <a:endParaRPr lang="en-US"/>
            </a:p>
          </p:txBody>
        </p:sp>
        <p:sp>
          <p:nvSpPr>
            <p:cNvPr id="591" name="Rectangle 2399"/>
            <p:cNvSpPr>
              <a:spLocks noChangeArrowheads="1"/>
            </p:cNvSpPr>
            <p:nvPr/>
          </p:nvSpPr>
          <p:spPr bwMode="auto">
            <a:xfrm>
              <a:off x="3934" y="914"/>
              <a:ext cx="758" cy="100"/>
            </a:xfrm>
            <a:prstGeom prst="rect">
              <a:avLst/>
            </a:prstGeom>
            <a:solidFill>
              <a:srgbClr val="A0D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92" name="Rectangle 2400"/>
            <p:cNvSpPr>
              <a:spLocks noChangeArrowheads="1"/>
            </p:cNvSpPr>
            <p:nvPr/>
          </p:nvSpPr>
          <p:spPr bwMode="auto">
            <a:xfrm>
              <a:off x="3934" y="914"/>
              <a:ext cx="758" cy="100"/>
            </a:xfrm>
            <a:prstGeom prst="rect">
              <a:avLst/>
            </a:prstGeom>
            <a:solidFill>
              <a:srgbClr val="A0D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93" name="Rectangle 2401"/>
            <p:cNvSpPr>
              <a:spLocks noChangeArrowheads="1"/>
            </p:cNvSpPr>
            <p:nvPr/>
          </p:nvSpPr>
          <p:spPr bwMode="auto">
            <a:xfrm>
              <a:off x="4059" y="914"/>
              <a:ext cx="496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 b="1" i="1">
                  <a:solidFill>
                    <a:srgbClr val="000000"/>
                  </a:solidFill>
                </a:rPr>
                <a:t>Ratio Between</a:t>
              </a:r>
              <a:endParaRPr lang="en-US"/>
            </a:p>
          </p:txBody>
        </p:sp>
        <p:sp>
          <p:nvSpPr>
            <p:cNvPr id="594" name="Rectangle 2402"/>
            <p:cNvSpPr>
              <a:spLocks noChangeArrowheads="1"/>
            </p:cNvSpPr>
            <p:nvPr/>
          </p:nvSpPr>
          <p:spPr bwMode="auto">
            <a:xfrm>
              <a:off x="144" y="908"/>
              <a:ext cx="48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95" name="Rectangle 2403"/>
            <p:cNvSpPr>
              <a:spLocks noChangeArrowheads="1"/>
            </p:cNvSpPr>
            <p:nvPr/>
          </p:nvSpPr>
          <p:spPr bwMode="auto">
            <a:xfrm>
              <a:off x="144" y="920"/>
              <a:ext cx="48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96" name="Rectangle 2404"/>
            <p:cNvSpPr>
              <a:spLocks noChangeArrowheads="1"/>
            </p:cNvSpPr>
            <p:nvPr/>
          </p:nvSpPr>
          <p:spPr bwMode="auto">
            <a:xfrm>
              <a:off x="144" y="908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97" name="Rectangle 2405"/>
            <p:cNvSpPr>
              <a:spLocks noChangeArrowheads="1"/>
            </p:cNvSpPr>
            <p:nvPr/>
          </p:nvSpPr>
          <p:spPr bwMode="auto">
            <a:xfrm>
              <a:off x="144" y="920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98" name="Rectangle 2406"/>
            <p:cNvSpPr>
              <a:spLocks noChangeArrowheads="1"/>
            </p:cNvSpPr>
            <p:nvPr/>
          </p:nvSpPr>
          <p:spPr bwMode="auto">
            <a:xfrm>
              <a:off x="144" y="93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99" name="Rectangle 2407"/>
            <p:cNvSpPr>
              <a:spLocks noChangeArrowheads="1"/>
            </p:cNvSpPr>
            <p:nvPr/>
          </p:nvSpPr>
          <p:spPr bwMode="auto">
            <a:xfrm>
              <a:off x="144" y="949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00" name="Rectangle 2408"/>
            <p:cNvSpPr>
              <a:spLocks noChangeArrowheads="1"/>
            </p:cNvSpPr>
            <p:nvPr/>
          </p:nvSpPr>
          <p:spPr bwMode="auto">
            <a:xfrm>
              <a:off x="144" y="961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01" name="Rectangle 2409"/>
            <p:cNvSpPr>
              <a:spLocks noChangeArrowheads="1"/>
            </p:cNvSpPr>
            <p:nvPr/>
          </p:nvSpPr>
          <p:spPr bwMode="auto">
            <a:xfrm>
              <a:off x="144" y="974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02" name="Rectangle 2410"/>
            <p:cNvSpPr>
              <a:spLocks noChangeArrowheads="1"/>
            </p:cNvSpPr>
            <p:nvPr/>
          </p:nvSpPr>
          <p:spPr bwMode="auto">
            <a:xfrm>
              <a:off x="144" y="98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03" name="Rectangle 2411"/>
            <p:cNvSpPr>
              <a:spLocks noChangeArrowheads="1"/>
            </p:cNvSpPr>
            <p:nvPr/>
          </p:nvSpPr>
          <p:spPr bwMode="auto">
            <a:xfrm>
              <a:off x="144" y="100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04" name="Rectangle 2412"/>
            <p:cNvSpPr>
              <a:spLocks noChangeArrowheads="1"/>
            </p:cNvSpPr>
            <p:nvPr/>
          </p:nvSpPr>
          <p:spPr bwMode="auto">
            <a:xfrm>
              <a:off x="144" y="1014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05" name="Rectangle 2413"/>
            <p:cNvSpPr>
              <a:spLocks noChangeArrowheads="1"/>
            </p:cNvSpPr>
            <p:nvPr/>
          </p:nvSpPr>
          <p:spPr bwMode="auto">
            <a:xfrm>
              <a:off x="622" y="908"/>
              <a:ext cx="1722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06" name="Rectangle 2414"/>
            <p:cNvSpPr>
              <a:spLocks noChangeArrowheads="1"/>
            </p:cNvSpPr>
            <p:nvPr/>
          </p:nvSpPr>
          <p:spPr bwMode="auto">
            <a:xfrm>
              <a:off x="622" y="920"/>
              <a:ext cx="1722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07" name="Rectangle 2415"/>
            <p:cNvSpPr>
              <a:spLocks noChangeArrowheads="1"/>
            </p:cNvSpPr>
            <p:nvPr/>
          </p:nvSpPr>
          <p:spPr bwMode="auto">
            <a:xfrm>
              <a:off x="2337" y="908"/>
              <a:ext cx="404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08" name="Rectangle 2416"/>
            <p:cNvSpPr>
              <a:spLocks noChangeArrowheads="1"/>
            </p:cNvSpPr>
            <p:nvPr/>
          </p:nvSpPr>
          <p:spPr bwMode="auto">
            <a:xfrm>
              <a:off x="2337" y="920"/>
              <a:ext cx="404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09" name="Rectangle 2417"/>
            <p:cNvSpPr>
              <a:spLocks noChangeArrowheads="1"/>
            </p:cNvSpPr>
            <p:nvPr/>
          </p:nvSpPr>
          <p:spPr bwMode="auto">
            <a:xfrm>
              <a:off x="2337" y="920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10" name="Rectangle 2418"/>
            <p:cNvSpPr>
              <a:spLocks noChangeArrowheads="1"/>
            </p:cNvSpPr>
            <p:nvPr/>
          </p:nvSpPr>
          <p:spPr bwMode="auto">
            <a:xfrm>
              <a:off x="2337" y="93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11" name="Rectangle 2419"/>
            <p:cNvSpPr>
              <a:spLocks noChangeArrowheads="1"/>
            </p:cNvSpPr>
            <p:nvPr/>
          </p:nvSpPr>
          <p:spPr bwMode="auto">
            <a:xfrm>
              <a:off x="2337" y="949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12" name="Rectangle 2420"/>
            <p:cNvSpPr>
              <a:spLocks noChangeArrowheads="1"/>
            </p:cNvSpPr>
            <p:nvPr/>
          </p:nvSpPr>
          <p:spPr bwMode="auto">
            <a:xfrm>
              <a:off x="2337" y="961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13" name="Rectangle 2421"/>
            <p:cNvSpPr>
              <a:spLocks noChangeArrowheads="1"/>
            </p:cNvSpPr>
            <p:nvPr/>
          </p:nvSpPr>
          <p:spPr bwMode="auto">
            <a:xfrm>
              <a:off x="2337" y="974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14" name="Rectangle 2422"/>
            <p:cNvSpPr>
              <a:spLocks noChangeArrowheads="1"/>
            </p:cNvSpPr>
            <p:nvPr/>
          </p:nvSpPr>
          <p:spPr bwMode="auto">
            <a:xfrm>
              <a:off x="2337" y="98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15" name="Rectangle 2423"/>
            <p:cNvSpPr>
              <a:spLocks noChangeArrowheads="1"/>
            </p:cNvSpPr>
            <p:nvPr/>
          </p:nvSpPr>
          <p:spPr bwMode="auto">
            <a:xfrm>
              <a:off x="2337" y="100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16" name="Rectangle 2424"/>
            <p:cNvSpPr>
              <a:spLocks noChangeArrowheads="1"/>
            </p:cNvSpPr>
            <p:nvPr/>
          </p:nvSpPr>
          <p:spPr bwMode="auto">
            <a:xfrm>
              <a:off x="2337" y="1014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17" name="Rectangle 2425"/>
            <p:cNvSpPr>
              <a:spLocks noChangeArrowheads="1"/>
            </p:cNvSpPr>
            <p:nvPr/>
          </p:nvSpPr>
          <p:spPr bwMode="auto">
            <a:xfrm>
              <a:off x="2735" y="908"/>
              <a:ext cx="404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18" name="Rectangle 2426"/>
            <p:cNvSpPr>
              <a:spLocks noChangeArrowheads="1"/>
            </p:cNvSpPr>
            <p:nvPr/>
          </p:nvSpPr>
          <p:spPr bwMode="auto">
            <a:xfrm>
              <a:off x="2735" y="920"/>
              <a:ext cx="404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19" name="Rectangle 2427"/>
            <p:cNvSpPr>
              <a:spLocks noChangeArrowheads="1"/>
            </p:cNvSpPr>
            <p:nvPr/>
          </p:nvSpPr>
          <p:spPr bwMode="auto">
            <a:xfrm>
              <a:off x="3132" y="908"/>
              <a:ext cx="40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20" name="Rectangle 2428"/>
            <p:cNvSpPr>
              <a:spLocks noChangeArrowheads="1"/>
            </p:cNvSpPr>
            <p:nvPr/>
          </p:nvSpPr>
          <p:spPr bwMode="auto">
            <a:xfrm>
              <a:off x="3132" y="920"/>
              <a:ext cx="40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21" name="Rectangle 2429"/>
            <p:cNvSpPr>
              <a:spLocks noChangeArrowheads="1"/>
            </p:cNvSpPr>
            <p:nvPr/>
          </p:nvSpPr>
          <p:spPr bwMode="auto">
            <a:xfrm>
              <a:off x="3132" y="920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22" name="Rectangle 2430"/>
            <p:cNvSpPr>
              <a:spLocks noChangeArrowheads="1"/>
            </p:cNvSpPr>
            <p:nvPr/>
          </p:nvSpPr>
          <p:spPr bwMode="auto">
            <a:xfrm>
              <a:off x="3132" y="93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23" name="Rectangle 2431"/>
            <p:cNvSpPr>
              <a:spLocks noChangeArrowheads="1"/>
            </p:cNvSpPr>
            <p:nvPr/>
          </p:nvSpPr>
          <p:spPr bwMode="auto">
            <a:xfrm>
              <a:off x="3132" y="949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24" name="Rectangle 2432"/>
            <p:cNvSpPr>
              <a:spLocks noChangeArrowheads="1"/>
            </p:cNvSpPr>
            <p:nvPr/>
          </p:nvSpPr>
          <p:spPr bwMode="auto">
            <a:xfrm>
              <a:off x="3132" y="961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25" name="Rectangle 2433"/>
            <p:cNvSpPr>
              <a:spLocks noChangeArrowheads="1"/>
            </p:cNvSpPr>
            <p:nvPr/>
          </p:nvSpPr>
          <p:spPr bwMode="auto">
            <a:xfrm>
              <a:off x="3132" y="974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26" name="Rectangle 2434"/>
            <p:cNvSpPr>
              <a:spLocks noChangeArrowheads="1"/>
            </p:cNvSpPr>
            <p:nvPr/>
          </p:nvSpPr>
          <p:spPr bwMode="auto">
            <a:xfrm>
              <a:off x="3132" y="98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27" name="Rectangle 2435"/>
            <p:cNvSpPr>
              <a:spLocks noChangeArrowheads="1"/>
            </p:cNvSpPr>
            <p:nvPr/>
          </p:nvSpPr>
          <p:spPr bwMode="auto">
            <a:xfrm>
              <a:off x="3132" y="100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28" name="Rectangle 2436"/>
            <p:cNvSpPr>
              <a:spLocks noChangeArrowheads="1"/>
            </p:cNvSpPr>
            <p:nvPr/>
          </p:nvSpPr>
          <p:spPr bwMode="auto">
            <a:xfrm>
              <a:off x="3132" y="1014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29" name="Rectangle 2437"/>
            <p:cNvSpPr>
              <a:spLocks noChangeArrowheads="1"/>
            </p:cNvSpPr>
            <p:nvPr/>
          </p:nvSpPr>
          <p:spPr bwMode="auto">
            <a:xfrm>
              <a:off x="3529" y="908"/>
              <a:ext cx="40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30" name="Rectangle 2438"/>
            <p:cNvSpPr>
              <a:spLocks noChangeArrowheads="1"/>
            </p:cNvSpPr>
            <p:nvPr/>
          </p:nvSpPr>
          <p:spPr bwMode="auto">
            <a:xfrm>
              <a:off x="3529" y="920"/>
              <a:ext cx="40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31" name="Rectangle 2439"/>
            <p:cNvSpPr>
              <a:spLocks noChangeArrowheads="1"/>
            </p:cNvSpPr>
            <p:nvPr/>
          </p:nvSpPr>
          <p:spPr bwMode="auto">
            <a:xfrm>
              <a:off x="3929" y="908"/>
              <a:ext cx="769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32" name="Rectangle 2440"/>
            <p:cNvSpPr>
              <a:spLocks noChangeArrowheads="1"/>
            </p:cNvSpPr>
            <p:nvPr/>
          </p:nvSpPr>
          <p:spPr bwMode="auto">
            <a:xfrm>
              <a:off x="3929" y="920"/>
              <a:ext cx="769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33" name="Rectangle 2441"/>
            <p:cNvSpPr>
              <a:spLocks noChangeArrowheads="1"/>
            </p:cNvSpPr>
            <p:nvPr/>
          </p:nvSpPr>
          <p:spPr bwMode="auto">
            <a:xfrm>
              <a:off x="3929" y="920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34" name="Rectangle 2442"/>
            <p:cNvSpPr>
              <a:spLocks noChangeArrowheads="1"/>
            </p:cNvSpPr>
            <p:nvPr/>
          </p:nvSpPr>
          <p:spPr bwMode="auto">
            <a:xfrm>
              <a:off x="3929" y="935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35" name="Rectangle 2443"/>
            <p:cNvSpPr>
              <a:spLocks noChangeArrowheads="1"/>
            </p:cNvSpPr>
            <p:nvPr/>
          </p:nvSpPr>
          <p:spPr bwMode="auto">
            <a:xfrm>
              <a:off x="3929" y="949"/>
              <a:ext cx="5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36" name="Rectangle 2444"/>
            <p:cNvSpPr>
              <a:spLocks noChangeArrowheads="1"/>
            </p:cNvSpPr>
            <p:nvPr/>
          </p:nvSpPr>
          <p:spPr bwMode="auto">
            <a:xfrm>
              <a:off x="3929" y="961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37" name="Rectangle 2445"/>
            <p:cNvSpPr>
              <a:spLocks noChangeArrowheads="1"/>
            </p:cNvSpPr>
            <p:nvPr/>
          </p:nvSpPr>
          <p:spPr bwMode="auto">
            <a:xfrm>
              <a:off x="3929" y="974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38" name="Rectangle 2446"/>
            <p:cNvSpPr>
              <a:spLocks noChangeArrowheads="1"/>
            </p:cNvSpPr>
            <p:nvPr/>
          </p:nvSpPr>
          <p:spPr bwMode="auto">
            <a:xfrm>
              <a:off x="3929" y="988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39" name="Rectangle 2447"/>
            <p:cNvSpPr>
              <a:spLocks noChangeArrowheads="1"/>
            </p:cNvSpPr>
            <p:nvPr/>
          </p:nvSpPr>
          <p:spPr bwMode="auto">
            <a:xfrm>
              <a:off x="3929" y="1002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40" name="Rectangle 2448"/>
            <p:cNvSpPr>
              <a:spLocks noChangeArrowheads="1"/>
            </p:cNvSpPr>
            <p:nvPr/>
          </p:nvSpPr>
          <p:spPr bwMode="auto">
            <a:xfrm>
              <a:off x="3929" y="1014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41" name="Rectangle 2449"/>
            <p:cNvSpPr>
              <a:spLocks noChangeArrowheads="1"/>
            </p:cNvSpPr>
            <p:nvPr/>
          </p:nvSpPr>
          <p:spPr bwMode="auto">
            <a:xfrm>
              <a:off x="4692" y="908"/>
              <a:ext cx="87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42" name="Rectangle 2450"/>
            <p:cNvSpPr>
              <a:spLocks noChangeArrowheads="1"/>
            </p:cNvSpPr>
            <p:nvPr/>
          </p:nvSpPr>
          <p:spPr bwMode="auto">
            <a:xfrm>
              <a:off x="4692" y="920"/>
              <a:ext cx="87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43" name="Rectangle 2451"/>
            <p:cNvSpPr>
              <a:spLocks noChangeArrowheads="1"/>
            </p:cNvSpPr>
            <p:nvPr/>
          </p:nvSpPr>
          <p:spPr bwMode="auto">
            <a:xfrm>
              <a:off x="4692" y="920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44" name="Rectangle 2452"/>
            <p:cNvSpPr>
              <a:spLocks noChangeArrowheads="1"/>
            </p:cNvSpPr>
            <p:nvPr/>
          </p:nvSpPr>
          <p:spPr bwMode="auto">
            <a:xfrm>
              <a:off x="4692" y="93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45" name="Rectangle 2453"/>
            <p:cNvSpPr>
              <a:spLocks noChangeArrowheads="1"/>
            </p:cNvSpPr>
            <p:nvPr/>
          </p:nvSpPr>
          <p:spPr bwMode="auto">
            <a:xfrm>
              <a:off x="4692" y="949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46" name="Rectangle 2454"/>
            <p:cNvSpPr>
              <a:spLocks noChangeArrowheads="1"/>
            </p:cNvSpPr>
            <p:nvPr/>
          </p:nvSpPr>
          <p:spPr bwMode="auto">
            <a:xfrm>
              <a:off x="4692" y="961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47" name="Rectangle 2455"/>
            <p:cNvSpPr>
              <a:spLocks noChangeArrowheads="1"/>
            </p:cNvSpPr>
            <p:nvPr/>
          </p:nvSpPr>
          <p:spPr bwMode="auto">
            <a:xfrm>
              <a:off x="4692" y="974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48" name="Rectangle 2456"/>
            <p:cNvSpPr>
              <a:spLocks noChangeArrowheads="1"/>
            </p:cNvSpPr>
            <p:nvPr/>
          </p:nvSpPr>
          <p:spPr bwMode="auto">
            <a:xfrm>
              <a:off x="4692" y="98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49" name="Rectangle 2457"/>
            <p:cNvSpPr>
              <a:spLocks noChangeArrowheads="1"/>
            </p:cNvSpPr>
            <p:nvPr/>
          </p:nvSpPr>
          <p:spPr bwMode="auto">
            <a:xfrm>
              <a:off x="4692" y="100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50" name="Rectangle 2458"/>
            <p:cNvSpPr>
              <a:spLocks noChangeArrowheads="1"/>
            </p:cNvSpPr>
            <p:nvPr/>
          </p:nvSpPr>
          <p:spPr bwMode="auto">
            <a:xfrm>
              <a:off x="4692" y="1014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51" name="Rectangle 2460"/>
            <p:cNvSpPr>
              <a:spLocks noChangeArrowheads="1"/>
            </p:cNvSpPr>
            <p:nvPr/>
          </p:nvSpPr>
          <p:spPr bwMode="auto">
            <a:xfrm>
              <a:off x="4698" y="1021"/>
              <a:ext cx="864" cy="101"/>
            </a:xfrm>
            <a:prstGeom prst="rect">
              <a:avLst/>
            </a:prstGeom>
            <a:solidFill>
              <a:srgbClr val="A0D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52" name="Rectangle 2461"/>
            <p:cNvSpPr>
              <a:spLocks noChangeArrowheads="1"/>
            </p:cNvSpPr>
            <p:nvPr/>
          </p:nvSpPr>
          <p:spPr bwMode="auto">
            <a:xfrm>
              <a:off x="4698" y="1021"/>
              <a:ext cx="864" cy="101"/>
            </a:xfrm>
            <a:prstGeom prst="rect">
              <a:avLst/>
            </a:prstGeom>
            <a:solidFill>
              <a:srgbClr val="A0D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53" name="Rectangle 2462"/>
            <p:cNvSpPr>
              <a:spLocks noChangeArrowheads="1"/>
            </p:cNvSpPr>
            <p:nvPr/>
          </p:nvSpPr>
          <p:spPr bwMode="auto">
            <a:xfrm>
              <a:off x="4773" y="1021"/>
              <a:ext cx="696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</a:rPr>
                <a:t>Recharge/Discharge</a:t>
              </a:r>
              <a:endParaRPr lang="en-US"/>
            </a:p>
          </p:txBody>
        </p:sp>
        <p:sp>
          <p:nvSpPr>
            <p:cNvPr id="654" name="Rectangle 2463"/>
            <p:cNvSpPr>
              <a:spLocks noChangeArrowheads="1"/>
            </p:cNvSpPr>
            <p:nvPr/>
          </p:nvSpPr>
          <p:spPr bwMode="auto">
            <a:xfrm>
              <a:off x="3934" y="1021"/>
              <a:ext cx="758" cy="101"/>
            </a:xfrm>
            <a:prstGeom prst="rect">
              <a:avLst/>
            </a:prstGeom>
            <a:solidFill>
              <a:srgbClr val="A0D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55" name="Rectangle 2464"/>
            <p:cNvSpPr>
              <a:spLocks noChangeArrowheads="1"/>
            </p:cNvSpPr>
            <p:nvPr/>
          </p:nvSpPr>
          <p:spPr bwMode="auto">
            <a:xfrm>
              <a:off x="3934" y="1021"/>
              <a:ext cx="758" cy="101"/>
            </a:xfrm>
            <a:prstGeom prst="rect">
              <a:avLst/>
            </a:prstGeom>
            <a:solidFill>
              <a:srgbClr val="A0D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56" name="Rectangle 2465"/>
            <p:cNvSpPr>
              <a:spLocks noChangeArrowheads="1"/>
            </p:cNvSpPr>
            <p:nvPr/>
          </p:nvSpPr>
          <p:spPr bwMode="auto">
            <a:xfrm>
              <a:off x="4002" y="1021"/>
              <a:ext cx="616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</a:rPr>
                <a:t>Positive/ Negative</a:t>
              </a:r>
              <a:endParaRPr lang="en-US"/>
            </a:p>
          </p:txBody>
        </p:sp>
        <p:sp>
          <p:nvSpPr>
            <p:cNvPr id="657" name="Rectangle 2466"/>
            <p:cNvSpPr>
              <a:spLocks noChangeArrowheads="1"/>
            </p:cNvSpPr>
            <p:nvPr/>
          </p:nvSpPr>
          <p:spPr bwMode="auto">
            <a:xfrm>
              <a:off x="2741" y="1021"/>
              <a:ext cx="391" cy="101"/>
            </a:xfrm>
            <a:prstGeom prst="rect">
              <a:avLst/>
            </a:prstGeom>
            <a:solidFill>
              <a:srgbClr val="A0D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58" name="Rectangle 2467"/>
            <p:cNvSpPr>
              <a:spLocks noChangeArrowheads="1"/>
            </p:cNvSpPr>
            <p:nvPr/>
          </p:nvSpPr>
          <p:spPr bwMode="auto">
            <a:xfrm>
              <a:off x="2741" y="1021"/>
              <a:ext cx="391" cy="101"/>
            </a:xfrm>
            <a:prstGeom prst="rect">
              <a:avLst/>
            </a:prstGeom>
            <a:solidFill>
              <a:srgbClr val="A0D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59" name="Rectangle 2468"/>
            <p:cNvSpPr>
              <a:spLocks noChangeArrowheads="1"/>
            </p:cNvSpPr>
            <p:nvPr/>
          </p:nvSpPr>
          <p:spPr bwMode="auto">
            <a:xfrm>
              <a:off x="2778" y="1021"/>
              <a:ext cx="30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 b="1" i="1">
                  <a:solidFill>
                    <a:srgbClr val="000000"/>
                  </a:solidFill>
                </a:rPr>
                <a:t>Negative</a:t>
              </a:r>
              <a:endParaRPr lang="en-US"/>
            </a:p>
          </p:txBody>
        </p:sp>
        <p:sp>
          <p:nvSpPr>
            <p:cNvPr id="660" name="Rectangle 2469"/>
            <p:cNvSpPr>
              <a:spLocks noChangeArrowheads="1"/>
            </p:cNvSpPr>
            <p:nvPr/>
          </p:nvSpPr>
          <p:spPr bwMode="auto">
            <a:xfrm>
              <a:off x="2344" y="1021"/>
              <a:ext cx="391" cy="101"/>
            </a:xfrm>
            <a:prstGeom prst="rect">
              <a:avLst/>
            </a:prstGeom>
            <a:solidFill>
              <a:srgbClr val="A0D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1" name="Rectangle 2470"/>
            <p:cNvSpPr>
              <a:spLocks noChangeArrowheads="1"/>
            </p:cNvSpPr>
            <p:nvPr/>
          </p:nvSpPr>
          <p:spPr bwMode="auto">
            <a:xfrm>
              <a:off x="2344" y="1021"/>
              <a:ext cx="391" cy="101"/>
            </a:xfrm>
            <a:prstGeom prst="rect">
              <a:avLst/>
            </a:prstGeom>
            <a:solidFill>
              <a:srgbClr val="A0D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2" name="Rectangle 2471"/>
            <p:cNvSpPr>
              <a:spLocks noChangeArrowheads="1"/>
            </p:cNvSpPr>
            <p:nvPr/>
          </p:nvSpPr>
          <p:spPr bwMode="auto">
            <a:xfrm>
              <a:off x="2398" y="1021"/>
              <a:ext cx="276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 b="1" i="1">
                  <a:solidFill>
                    <a:srgbClr val="000000"/>
                  </a:solidFill>
                </a:rPr>
                <a:t>Positive</a:t>
              </a:r>
              <a:endParaRPr lang="en-US"/>
            </a:p>
          </p:txBody>
        </p:sp>
        <p:sp>
          <p:nvSpPr>
            <p:cNvPr id="663" name="Rectangle 2472"/>
            <p:cNvSpPr>
              <a:spLocks noChangeArrowheads="1"/>
            </p:cNvSpPr>
            <p:nvPr/>
          </p:nvSpPr>
          <p:spPr bwMode="auto">
            <a:xfrm>
              <a:off x="629" y="1021"/>
              <a:ext cx="1708" cy="101"/>
            </a:xfrm>
            <a:prstGeom prst="rect">
              <a:avLst/>
            </a:prstGeom>
            <a:solidFill>
              <a:srgbClr val="A0D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4" name="Rectangle 2473"/>
            <p:cNvSpPr>
              <a:spLocks noChangeArrowheads="1"/>
            </p:cNvSpPr>
            <p:nvPr/>
          </p:nvSpPr>
          <p:spPr bwMode="auto">
            <a:xfrm>
              <a:off x="629" y="1021"/>
              <a:ext cx="1708" cy="101"/>
            </a:xfrm>
            <a:prstGeom prst="rect">
              <a:avLst/>
            </a:prstGeom>
            <a:solidFill>
              <a:srgbClr val="A0D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5" name="Rectangle 2474"/>
            <p:cNvSpPr>
              <a:spLocks noChangeArrowheads="1"/>
            </p:cNvSpPr>
            <p:nvPr/>
          </p:nvSpPr>
          <p:spPr bwMode="auto">
            <a:xfrm>
              <a:off x="1380" y="1021"/>
              <a:ext cx="196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</a:rPr>
                <a:t>Name</a:t>
              </a:r>
              <a:endParaRPr lang="en-US"/>
            </a:p>
          </p:txBody>
        </p:sp>
        <p:sp>
          <p:nvSpPr>
            <p:cNvPr id="666" name="Rectangle 2475"/>
            <p:cNvSpPr>
              <a:spLocks noChangeArrowheads="1"/>
            </p:cNvSpPr>
            <p:nvPr/>
          </p:nvSpPr>
          <p:spPr bwMode="auto">
            <a:xfrm>
              <a:off x="150" y="1021"/>
              <a:ext cx="472" cy="101"/>
            </a:xfrm>
            <a:prstGeom prst="rect">
              <a:avLst/>
            </a:prstGeom>
            <a:solidFill>
              <a:srgbClr val="A0D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7" name="Rectangle 2476"/>
            <p:cNvSpPr>
              <a:spLocks noChangeArrowheads="1"/>
            </p:cNvSpPr>
            <p:nvPr/>
          </p:nvSpPr>
          <p:spPr bwMode="auto">
            <a:xfrm>
              <a:off x="150" y="1021"/>
              <a:ext cx="472" cy="101"/>
            </a:xfrm>
            <a:prstGeom prst="rect">
              <a:avLst/>
            </a:prstGeom>
            <a:solidFill>
              <a:srgbClr val="A0D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68" name="Rectangle 2477"/>
            <p:cNvSpPr>
              <a:spLocks noChangeArrowheads="1"/>
            </p:cNvSpPr>
            <p:nvPr/>
          </p:nvSpPr>
          <p:spPr bwMode="auto">
            <a:xfrm>
              <a:off x="249" y="1021"/>
              <a:ext cx="272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</a:rPr>
                <a:t>Number</a:t>
              </a:r>
              <a:endParaRPr lang="en-US"/>
            </a:p>
          </p:txBody>
        </p:sp>
        <p:sp>
          <p:nvSpPr>
            <p:cNvPr id="669" name="Rectangle 2478"/>
            <p:cNvSpPr>
              <a:spLocks noChangeArrowheads="1"/>
            </p:cNvSpPr>
            <p:nvPr/>
          </p:nvSpPr>
          <p:spPr bwMode="auto">
            <a:xfrm>
              <a:off x="144" y="1014"/>
              <a:ext cx="48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0" name="Rectangle 2479"/>
            <p:cNvSpPr>
              <a:spLocks noChangeArrowheads="1"/>
            </p:cNvSpPr>
            <p:nvPr/>
          </p:nvSpPr>
          <p:spPr bwMode="auto">
            <a:xfrm>
              <a:off x="622" y="1014"/>
              <a:ext cx="1722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1" name="Rectangle 2480"/>
            <p:cNvSpPr>
              <a:spLocks noChangeArrowheads="1"/>
            </p:cNvSpPr>
            <p:nvPr/>
          </p:nvSpPr>
          <p:spPr bwMode="auto">
            <a:xfrm>
              <a:off x="622" y="1014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2" name="Rectangle 2481"/>
            <p:cNvSpPr>
              <a:spLocks noChangeArrowheads="1"/>
            </p:cNvSpPr>
            <p:nvPr/>
          </p:nvSpPr>
          <p:spPr bwMode="auto">
            <a:xfrm>
              <a:off x="622" y="1027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3" name="Rectangle 2482"/>
            <p:cNvSpPr>
              <a:spLocks noChangeArrowheads="1"/>
            </p:cNvSpPr>
            <p:nvPr/>
          </p:nvSpPr>
          <p:spPr bwMode="auto">
            <a:xfrm>
              <a:off x="622" y="1041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4" name="Rectangle 2483"/>
            <p:cNvSpPr>
              <a:spLocks noChangeArrowheads="1"/>
            </p:cNvSpPr>
            <p:nvPr/>
          </p:nvSpPr>
          <p:spPr bwMode="auto">
            <a:xfrm>
              <a:off x="622" y="105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5" name="Rectangle 2484"/>
            <p:cNvSpPr>
              <a:spLocks noChangeArrowheads="1"/>
            </p:cNvSpPr>
            <p:nvPr/>
          </p:nvSpPr>
          <p:spPr bwMode="auto">
            <a:xfrm>
              <a:off x="622" y="106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6" name="Rectangle 2485"/>
            <p:cNvSpPr>
              <a:spLocks noChangeArrowheads="1"/>
            </p:cNvSpPr>
            <p:nvPr/>
          </p:nvSpPr>
          <p:spPr bwMode="auto">
            <a:xfrm>
              <a:off x="622" y="1081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7" name="Rectangle 2486"/>
            <p:cNvSpPr>
              <a:spLocks noChangeArrowheads="1"/>
            </p:cNvSpPr>
            <p:nvPr/>
          </p:nvSpPr>
          <p:spPr bwMode="auto">
            <a:xfrm>
              <a:off x="622" y="1094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8" name="Rectangle 2487"/>
            <p:cNvSpPr>
              <a:spLocks noChangeArrowheads="1"/>
            </p:cNvSpPr>
            <p:nvPr/>
          </p:nvSpPr>
          <p:spPr bwMode="auto">
            <a:xfrm>
              <a:off x="622" y="110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9" name="Rectangle 2488"/>
            <p:cNvSpPr>
              <a:spLocks noChangeArrowheads="1"/>
            </p:cNvSpPr>
            <p:nvPr/>
          </p:nvSpPr>
          <p:spPr bwMode="auto">
            <a:xfrm>
              <a:off x="622" y="112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80" name="Rectangle 2489"/>
            <p:cNvSpPr>
              <a:spLocks noChangeArrowheads="1"/>
            </p:cNvSpPr>
            <p:nvPr/>
          </p:nvSpPr>
          <p:spPr bwMode="auto">
            <a:xfrm>
              <a:off x="2337" y="1014"/>
              <a:ext cx="404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81" name="Rectangle 2490"/>
            <p:cNvSpPr>
              <a:spLocks noChangeArrowheads="1"/>
            </p:cNvSpPr>
            <p:nvPr/>
          </p:nvSpPr>
          <p:spPr bwMode="auto">
            <a:xfrm>
              <a:off x="2337" y="1014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82" name="Rectangle 2491"/>
            <p:cNvSpPr>
              <a:spLocks noChangeArrowheads="1"/>
            </p:cNvSpPr>
            <p:nvPr/>
          </p:nvSpPr>
          <p:spPr bwMode="auto">
            <a:xfrm>
              <a:off x="2337" y="1027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83" name="Rectangle 2492"/>
            <p:cNvSpPr>
              <a:spLocks noChangeArrowheads="1"/>
            </p:cNvSpPr>
            <p:nvPr/>
          </p:nvSpPr>
          <p:spPr bwMode="auto">
            <a:xfrm>
              <a:off x="2337" y="1041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84" name="Rectangle 2493"/>
            <p:cNvSpPr>
              <a:spLocks noChangeArrowheads="1"/>
            </p:cNvSpPr>
            <p:nvPr/>
          </p:nvSpPr>
          <p:spPr bwMode="auto">
            <a:xfrm>
              <a:off x="2337" y="105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85" name="Rectangle 2494"/>
            <p:cNvSpPr>
              <a:spLocks noChangeArrowheads="1"/>
            </p:cNvSpPr>
            <p:nvPr/>
          </p:nvSpPr>
          <p:spPr bwMode="auto">
            <a:xfrm>
              <a:off x="2337" y="106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86" name="Rectangle 2495"/>
            <p:cNvSpPr>
              <a:spLocks noChangeArrowheads="1"/>
            </p:cNvSpPr>
            <p:nvPr/>
          </p:nvSpPr>
          <p:spPr bwMode="auto">
            <a:xfrm>
              <a:off x="2337" y="1081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87" name="Rectangle 2496"/>
            <p:cNvSpPr>
              <a:spLocks noChangeArrowheads="1"/>
            </p:cNvSpPr>
            <p:nvPr/>
          </p:nvSpPr>
          <p:spPr bwMode="auto">
            <a:xfrm>
              <a:off x="2337" y="1094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88" name="Rectangle 2497"/>
            <p:cNvSpPr>
              <a:spLocks noChangeArrowheads="1"/>
            </p:cNvSpPr>
            <p:nvPr/>
          </p:nvSpPr>
          <p:spPr bwMode="auto">
            <a:xfrm>
              <a:off x="2337" y="110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89" name="Rectangle 2498"/>
            <p:cNvSpPr>
              <a:spLocks noChangeArrowheads="1"/>
            </p:cNvSpPr>
            <p:nvPr/>
          </p:nvSpPr>
          <p:spPr bwMode="auto">
            <a:xfrm>
              <a:off x="2337" y="112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90" name="Rectangle 2499"/>
            <p:cNvSpPr>
              <a:spLocks noChangeArrowheads="1"/>
            </p:cNvSpPr>
            <p:nvPr/>
          </p:nvSpPr>
          <p:spPr bwMode="auto">
            <a:xfrm>
              <a:off x="2735" y="1014"/>
              <a:ext cx="404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91" name="Rectangle 2500"/>
            <p:cNvSpPr>
              <a:spLocks noChangeArrowheads="1"/>
            </p:cNvSpPr>
            <p:nvPr/>
          </p:nvSpPr>
          <p:spPr bwMode="auto">
            <a:xfrm>
              <a:off x="2735" y="1014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92" name="Rectangle 2501"/>
            <p:cNvSpPr>
              <a:spLocks noChangeArrowheads="1"/>
            </p:cNvSpPr>
            <p:nvPr/>
          </p:nvSpPr>
          <p:spPr bwMode="auto">
            <a:xfrm>
              <a:off x="2735" y="1027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93" name="Rectangle 2502"/>
            <p:cNvSpPr>
              <a:spLocks noChangeArrowheads="1"/>
            </p:cNvSpPr>
            <p:nvPr/>
          </p:nvSpPr>
          <p:spPr bwMode="auto">
            <a:xfrm>
              <a:off x="2735" y="1041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94" name="Rectangle 2503"/>
            <p:cNvSpPr>
              <a:spLocks noChangeArrowheads="1"/>
            </p:cNvSpPr>
            <p:nvPr/>
          </p:nvSpPr>
          <p:spPr bwMode="auto">
            <a:xfrm>
              <a:off x="2735" y="105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95" name="Rectangle 2504"/>
            <p:cNvSpPr>
              <a:spLocks noChangeArrowheads="1"/>
            </p:cNvSpPr>
            <p:nvPr/>
          </p:nvSpPr>
          <p:spPr bwMode="auto">
            <a:xfrm>
              <a:off x="2735" y="106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96" name="Rectangle 2505"/>
            <p:cNvSpPr>
              <a:spLocks noChangeArrowheads="1"/>
            </p:cNvSpPr>
            <p:nvPr/>
          </p:nvSpPr>
          <p:spPr bwMode="auto">
            <a:xfrm>
              <a:off x="2735" y="1081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97" name="Rectangle 2506"/>
            <p:cNvSpPr>
              <a:spLocks noChangeArrowheads="1"/>
            </p:cNvSpPr>
            <p:nvPr/>
          </p:nvSpPr>
          <p:spPr bwMode="auto">
            <a:xfrm>
              <a:off x="2735" y="1094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98" name="Rectangle 2507"/>
            <p:cNvSpPr>
              <a:spLocks noChangeArrowheads="1"/>
            </p:cNvSpPr>
            <p:nvPr/>
          </p:nvSpPr>
          <p:spPr bwMode="auto">
            <a:xfrm>
              <a:off x="2735" y="110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99" name="Rectangle 2508"/>
            <p:cNvSpPr>
              <a:spLocks noChangeArrowheads="1"/>
            </p:cNvSpPr>
            <p:nvPr/>
          </p:nvSpPr>
          <p:spPr bwMode="auto">
            <a:xfrm>
              <a:off x="2735" y="112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00" name="Rectangle 2509"/>
            <p:cNvSpPr>
              <a:spLocks noChangeArrowheads="1"/>
            </p:cNvSpPr>
            <p:nvPr/>
          </p:nvSpPr>
          <p:spPr bwMode="auto">
            <a:xfrm>
              <a:off x="3132" y="1014"/>
              <a:ext cx="40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01" name="Rectangle 2510"/>
            <p:cNvSpPr>
              <a:spLocks noChangeArrowheads="1"/>
            </p:cNvSpPr>
            <p:nvPr/>
          </p:nvSpPr>
          <p:spPr bwMode="auto">
            <a:xfrm>
              <a:off x="3132" y="1014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02" name="Rectangle 2511"/>
            <p:cNvSpPr>
              <a:spLocks noChangeArrowheads="1"/>
            </p:cNvSpPr>
            <p:nvPr/>
          </p:nvSpPr>
          <p:spPr bwMode="auto">
            <a:xfrm>
              <a:off x="3132" y="1027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03" name="Rectangle 2512"/>
            <p:cNvSpPr>
              <a:spLocks noChangeArrowheads="1"/>
            </p:cNvSpPr>
            <p:nvPr/>
          </p:nvSpPr>
          <p:spPr bwMode="auto">
            <a:xfrm>
              <a:off x="3132" y="1041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04" name="Rectangle 2513"/>
            <p:cNvSpPr>
              <a:spLocks noChangeArrowheads="1"/>
            </p:cNvSpPr>
            <p:nvPr/>
          </p:nvSpPr>
          <p:spPr bwMode="auto">
            <a:xfrm>
              <a:off x="3132" y="105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05" name="Rectangle 2514"/>
            <p:cNvSpPr>
              <a:spLocks noChangeArrowheads="1"/>
            </p:cNvSpPr>
            <p:nvPr/>
          </p:nvSpPr>
          <p:spPr bwMode="auto">
            <a:xfrm>
              <a:off x="3132" y="106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06" name="Rectangle 2515"/>
            <p:cNvSpPr>
              <a:spLocks noChangeArrowheads="1"/>
            </p:cNvSpPr>
            <p:nvPr/>
          </p:nvSpPr>
          <p:spPr bwMode="auto">
            <a:xfrm>
              <a:off x="3132" y="1081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07" name="Rectangle 2516"/>
            <p:cNvSpPr>
              <a:spLocks noChangeArrowheads="1"/>
            </p:cNvSpPr>
            <p:nvPr/>
          </p:nvSpPr>
          <p:spPr bwMode="auto">
            <a:xfrm>
              <a:off x="3132" y="1094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08" name="Rectangle 2517"/>
            <p:cNvSpPr>
              <a:spLocks noChangeArrowheads="1"/>
            </p:cNvSpPr>
            <p:nvPr/>
          </p:nvSpPr>
          <p:spPr bwMode="auto">
            <a:xfrm>
              <a:off x="3132" y="110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09" name="Rectangle 2518"/>
            <p:cNvSpPr>
              <a:spLocks noChangeArrowheads="1"/>
            </p:cNvSpPr>
            <p:nvPr/>
          </p:nvSpPr>
          <p:spPr bwMode="auto">
            <a:xfrm>
              <a:off x="3132" y="112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10" name="Rectangle 2520"/>
            <p:cNvSpPr>
              <a:spLocks noChangeArrowheads="1"/>
            </p:cNvSpPr>
            <p:nvPr/>
          </p:nvSpPr>
          <p:spPr bwMode="auto">
            <a:xfrm>
              <a:off x="3530" y="1014"/>
              <a:ext cx="404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11" name="Rectangle 2521"/>
            <p:cNvSpPr>
              <a:spLocks noChangeArrowheads="1"/>
            </p:cNvSpPr>
            <p:nvPr/>
          </p:nvSpPr>
          <p:spPr bwMode="auto">
            <a:xfrm>
              <a:off x="3929" y="1014"/>
              <a:ext cx="769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12" name="Rectangle 2522"/>
            <p:cNvSpPr>
              <a:spLocks noChangeArrowheads="1"/>
            </p:cNvSpPr>
            <p:nvPr/>
          </p:nvSpPr>
          <p:spPr bwMode="auto">
            <a:xfrm>
              <a:off x="3929" y="1014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13" name="Rectangle 2523"/>
            <p:cNvSpPr>
              <a:spLocks noChangeArrowheads="1"/>
            </p:cNvSpPr>
            <p:nvPr/>
          </p:nvSpPr>
          <p:spPr bwMode="auto">
            <a:xfrm>
              <a:off x="3929" y="1027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14" name="Rectangle 2524"/>
            <p:cNvSpPr>
              <a:spLocks noChangeArrowheads="1"/>
            </p:cNvSpPr>
            <p:nvPr/>
          </p:nvSpPr>
          <p:spPr bwMode="auto">
            <a:xfrm>
              <a:off x="3929" y="1040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15" name="Rectangle 2525"/>
            <p:cNvSpPr>
              <a:spLocks noChangeArrowheads="1"/>
            </p:cNvSpPr>
            <p:nvPr/>
          </p:nvSpPr>
          <p:spPr bwMode="auto">
            <a:xfrm>
              <a:off x="3929" y="1055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16" name="Rectangle 2526"/>
            <p:cNvSpPr>
              <a:spLocks noChangeArrowheads="1"/>
            </p:cNvSpPr>
            <p:nvPr/>
          </p:nvSpPr>
          <p:spPr bwMode="auto">
            <a:xfrm>
              <a:off x="3929" y="1067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17" name="Rectangle 2527"/>
            <p:cNvSpPr>
              <a:spLocks noChangeArrowheads="1"/>
            </p:cNvSpPr>
            <p:nvPr/>
          </p:nvSpPr>
          <p:spPr bwMode="auto">
            <a:xfrm>
              <a:off x="3929" y="1081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18" name="Rectangle 2528"/>
            <p:cNvSpPr>
              <a:spLocks noChangeArrowheads="1"/>
            </p:cNvSpPr>
            <p:nvPr/>
          </p:nvSpPr>
          <p:spPr bwMode="auto">
            <a:xfrm>
              <a:off x="3929" y="1093"/>
              <a:ext cx="5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19" name="Rectangle 2529"/>
            <p:cNvSpPr>
              <a:spLocks noChangeArrowheads="1"/>
            </p:cNvSpPr>
            <p:nvPr/>
          </p:nvSpPr>
          <p:spPr bwMode="auto">
            <a:xfrm>
              <a:off x="3929" y="1108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20" name="Rectangle 2530"/>
            <p:cNvSpPr>
              <a:spLocks noChangeArrowheads="1"/>
            </p:cNvSpPr>
            <p:nvPr/>
          </p:nvSpPr>
          <p:spPr bwMode="auto">
            <a:xfrm>
              <a:off x="3929" y="1122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21" name="Rectangle 2531"/>
            <p:cNvSpPr>
              <a:spLocks noChangeArrowheads="1"/>
            </p:cNvSpPr>
            <p:nvPr/>
          </p:nvSpPr>
          <p:spPr bwMode="auto">
            <a:xfrm>
              <a:off x="4692" y="1014"/>
              <a:ext cx="87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22" name="Rectangle 2532"/>
            <p:cNvSpPr>
              <a:spLocks noChangeArrowheads="1"/>
            </p:cNvSpPr>
            <p:nvPr/>
          </p:nvSpPr>
          <p:spPr bwMode="auto">
            <a:xfrm>
              <a:off x="4692" y="1014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23" name="Rectangle 2533"/>
            <p:cNvSpPr>
              <a:spLocks noChangeArrowheads="1"/>
            </p:cNvSpPr>
            <p:nvPr/>
          </p:nvSpPr>
          <p:spPr bwMode="auto">
            <a:xfrm>
              <a:off x="4692" y="1027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24" name="Rectangle 2534"/>
            <p:cNvSpPr>
              <a:spLocks noChangeArrowheads="1"/>
            </p:cNvSpPr>
            <p:nvPr/>
          </p:nvSpPr>
          <p:spPr bwMode="auto">
            <a:xfrm>
              <a:off x="4692" y="1040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25" name="Rectangle 2535"/>
            <p:cNvSpPr>
              <a:spLocks noChangeArrowheads="1"/>
            </p:cNvSpPr>
            <p:nvPr/>
          </p:nvSpPr>
          <p:spPr bwMode="auto">
            <a:xfrm>
              <a:off x="4692" y="105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26" name="Rectangle 2536"/>
            <p:cNvSpPr>
              <a:spLocks noChangeArrowheads="1"/>
            </p:cNvSpPr>
            <p:nvPr/>
          </p:nvSpPr>
          <p:spPr bwMode="auto">
            <a:xfrm>
              <a:off x="4692" y="1067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27" name="Rectangle 2537"/>
            <p:cNvSpPr>
              <a:spLocks noChangeArrowheads="1"/>
            </p:cNvSpPr>
            <p:nvPr/>
          </p:nvSpPr>
          <p:spPr bwMode="auto">
            <a:xfrm>
              <a:off x="4692" y="1081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28" name="Rectangle 2538"/>
            <p:cNvSpPr>
              <a:spLocks noChangeArrowheads="1"/>
            </p:cNvSpPr>
            <p:nvPr/>
          </p:nvSpPr>
          <p:spPr bwMode="auto">
            <a:xfrm>
              <a:off x="4692" y="1093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29" name="Rectangle 2539"/>
            <p:cNvSpPr>
              <a:spLocks noChangeArrowheads="1"/>
            </p:cNvSpPr>
            <p:nvPr/>
          </p:nvSpPr>
          <p:spPr bwMode="auto">
            <a:xfrm>
              <a:off x="4692" y="110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30" name="Rectangle 2540"/>
            <p:cNvSpPr>
              <a:spLocks noChangeArrowheads="1"/>
            </p:cNvSpPr>
            <p:nvPr/>
          </p:nvSpPr>
          <p:spPr bwMode="auto">
            <a:xfrm>
              <a:off x="4692" y="112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31" name="Rectangle 2542"/>
            <p:cNvSpPr>
              <a:spLocks noChangeArrowheads="1"/>
            </p:cNvSpPr>
            <p:nvPr/>
          </p:nvSpPr>
          <p:spPr bwMode="auto">
            <a:xfrm>
              <a:off x="4698" y="1128"/>
              <a:ext cx="864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32" name="Rectangle 2543"/>
            <p:cNvSpPr>
              <a:spLocks noChangeArrowheads="1"/>
            </p:cNvSpPr>
            <p:nvPr/>
          </p:nvSpPr>
          <p:spPr bwMode="auto">
            <a:xfrm>
              <a:off x="4698" y="1128"/>
              <a:ext cx="864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en-CA"/>
            </a:p>
          </p:txBody>
        </p:sp>
        <p:sp>
          <p:nvSpPr>
            <p:cNvPr id="733" name="Rectangle 2544"/>
            <p:cNvSpPr>
              <a:spLocks noChangeArrowheads="1"/>
            </p:cNvSpPr>
            <p:nvPr/>
          </p:nvSpPr>
          <p:spPr bwMode="auto">
            <a:xfrm>
              <a:off x="4929" y="1122"/>
              <a:ext cx="47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200">
                  <a:solidFill>
                    <a:srgbClr val="FF3300"/>
                  </a:solidFill>
                </a:rPr>
                <a:t>Discharge</a:t>
              </a:r>
              <a:r>
                <a:rPr lang="en-US" sz="1000">
                  <a:solidFill>
                    <a:srgbClr val="FF3300"/>
                  </a:solidFill>
                </a:rPr>
                <a:t> </a:t>
              </a:r>
              <a:r>
                <a:rPr lang="en-US" sz="1000">
                  <a:solidFill>
                    <a:srgbClr val="FF00FF"/>
                  </a:solidFill>
                </a:rPr>
                <a:t> </a:t>
              </a:r>
              <a:endParaRPr lang="en-US">
                <a:solidFill>
                  <a:srgbClr val="FF00FF"/>
                </a:solidFill>
              </a:endParaRPr>
            </a:p>
          </p:txBody>
        </p:sp>
        <p:sp>
          <p:nvSpPr>
            <p:cNvPr id="734" name="Rectangle 2545"/>
            <p:cNvSpPr>
              <a:spLocks noChangeArrowheads="1"/>
            </p:cNvSpPr>
            <p:nvPr/>
          </p:nvSpPr>
          <p:spPr bwMode="auto">
            <a:xfrm>
              <a:off x="3934" y="1128"/>
              <a:ext cx="758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35" name="Rectangle 2546"/>
            <p:cNvSpPr>
              <a:spLocks noChangeArrowheads="1"/>
            </p:cNvSpPr>
            <p:nvPr/>
          </p:nvSpPr>
          <p:spPr bwMode="auto">
            <a:xfrm>
              <a:off x="3934" y="1128"/>
              <a:ext cx="758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36" name="Rectangle 2547"/>
            <p:cNvSpPr>
              <a:spLocks noChangeArrowheads="1"/>
            </p:cNvSpPr>
            <p:nvPr/>
          </p:nvSpPr>
          <p:spPr bwMode="auto">
            <a:xfrm>
              <a:off x="4238" y="1122"/>
              <a:ext cx="15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0.63</a:t>
              </a:r>
              <a:endParaRPr lang="en-US"/>
            </a:p>
          </p:txBody>
        </p:sp>
        <p:sp>
          <p:nvSpPr>
            <p:cNvPr id="737" name="Rectangle 2548"/>
            <p:cNvSpPr>
              <a:spLocks noChangeArrowheads="1"/>
            </p:cNvSpPr>
            <p:nvPr/>
          </p:nvSpPr>
          <p:spPr bwMode="auto">
            <a:xfrm>
              <a:off x="3537" y="1128"/>
              <a:ext cx="39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38" name="Rectangle 2549"/>
            <p:cNvSpPr>
              <a:spLocks noChangeArrowheads="1"/>
            </p:cNvSpPr>
            <p:nvPr/>
          </p:nvSpPr>
          <p:spPr bwMode="auto">
            <a:xfrm>
              <a:off x="3537" y="1128"/>
              <a:ext cx="39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39" name="Rectangle 2550"/>
            <p:cNvSpPr>
              <a:spLocks noChangeArrowheads="1"/>
            </p:cNvSpPr>
            <p:nvPr/>
          </p:nvSpPr>
          <p:spPr bwMode="auto">
            <a:xfrm>
              <a:off x="3599" y="1122"/>
              <a:ext cx="26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-0.0062</a:t>
              </a:r>
              <a:endParaRPr lang="en-US"/>
            </a:p>
          </p:txBody>
        </p:sp>
        <p:sp>
          <p:nvSpPr>
            <p:cNvPr id="740" name="Rectangle 2551"/>
            <p:cNvSpPr>
              <a:spLocks noChangeArrowheads="1"/>
            </p:cNvSpPr>
            <p:nvPr/>
          </p:nvSpPr>
          <p:spPr bwMode="auto">
            <a:xfrm>
              <a:off x="3139" y="1128"/>
              <a:ext cx="39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1" name="Rectangle 2552"/>
            <p:cNvSpPr>
              <a:spLocks noChangeArrowheads="1"/>
            </p:cNvSpPr>
            <p:nvPr/>
          </p:nvSpPr>
          <p:spPr bwMode="auto">
            <a:xfrm>
              <a:off x="3139" y="1128"/>
              <a:ext cx="39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2" name="Rectangle 2553"/>
            <p:cNvSpPr>
              <a:spLocks noChangeArrowheads="1"/>
            </p:cNvSpPr>
            <p:nvPr/>
          </p:nvSpPr>
          <p:spPr bwMode="auto">
            <a:xfrm>
              <a:off x="3215" y="1122"/>
              <a:ext cx="242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0.0116</a:t>
              </a:r>
              <a:endParaRPr lang="en-US"/>
            </a:p>
          </p:txBody>
        </p:sp>
        <p:sp>
          <p:nvSpPr>
            <p:cNvPr id="743" name="Rectangle 2554"/>
            <p:cNvSpPr>
              <a:spLocks noChangeArrowheads="1"/>
            </p:cNvSpPr>
            <p:nvPr/>
          </p:nvSpPr>
          <p:spPr bwMode="auto">
            <a:xfrm>
              <a:off x="2741" y="1128"/>
              <a:ext cx="39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4" name="Rectangle 2555"/>
            <p:cNvSpPr>
              <a:spLocks noChangeArrowheads="1"/>
            </p:cNvSpPr>
            <p:nvPr/>
          </p:nvSpPr>
          <p:spPr bwMode="auto">
            <a:xfrm>
              <a:off x="2741" y="1128"/>
              <a:ext cx="39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5" name="Rectangle 2556"/>
            <p:cNvSpPr>
              <a:spLocks noChangeArrowheads="1"/>
            </p:cNvSpPr>
            <p:nvPr/>
          </p:nvSpPr>
          <p:spPr bwMode="auto">
            <a:xfrm>
              <a:off x="2896" y="1122"/>
              <a:ext cx="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24</a:t>
              </a:r>
              <a:endParaRPr lang="en-US"/>
            </a:p>
          </p:txBody>
        </p:sp>
        <p:sp>
          <p:nvSpPr>
            <p:cNvPr id="746" name="Rectangle 2557"/>
            <p:cNvSpPr>
              <a:spLocks noChangeArrowheads="1"/>
            </p:cNvSpPr>
            <p:nvPr/>
          </p:nvSpPr>
          <p:spPr bwMode="auto">
            <a:xfrm>
              <a:off x="2344" y="1128"/>
              <a:ext cx="39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7" name="Rectangle 2558"/>
            <p:cNvSpPr>
              <a:spLocks noChangeArrowheads="1"/>
            </p:cNvSpPr>
            <p:nvPr/>
          </p:nvSpPr>
          <p:spPr bwMode="auto">
            <a:xfrm>
              <a:off x="2344" y="1128"/>
              <a:ext cx="39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48" name="Rectangle 2559"/>
            <p:cNvSpPr>
              <a:spLocks noChangeArrowheads="1"/>
            </p:cNvSpPr>
            <p:nvPr/>
          </p:nvSpPr>
          <p:spPr bwMode="auto">
            <a:xfrm>
              <a:off x="2499" y="1122"/>
              <a:ext cx="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15</a:t>
              </a:r>
              <a:endParaRPr lang="en-US"/>
            </a:p>
          </p:txBody>
        </p:sp>
        <p:sp>
          <p:nvSpPr>
            <p:cNvPr id="749" name="Rectangle 2560"/>
            <p:cNvSpPr>
              <a:spLocks noChangeArrowheads="1"/>
            </p:cNvSpPr>
            <p:nvPr/>
          </p:nvSpPr>
          <p:spPr bwMode="auto">
            <a:xfrm>
              <a:off x="629" y="1128"/>
              <a:ext cx="1708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0" name="Rectangle 2561"/>
            <p:cNvSpPr>
              <a:spLocks noChangeArrowheads="1"/>
            </p:cNvSpPr>
            <p:nvPr/>
          </p:nvSpPr>
          <p:spPr bwMode="auto">
            <a:xfrm>
              <a:off x="629" y="1128"/>
              <a:ext cx="1708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1" name="Rectangle 2562"/>
            <p:cNvSpPr>
              <a:spLocks noChangeArrowheads="1"/>
            </p:cNvSpPr>
            <p:nvPr/>
          </p:nvSpPr>
          <p:spPr bwMode="auto">
            <a:xfrm>
              <a:off x="710" y="1122"/>
              <a:ext cx="1545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Jock River at Richmond Conservation Area </a:t>
              </a:r>
              <a:endParaRPr lang="en-US"/>
            </a:p>
          </p:txBody>
        </p:sp>
        <p:sp>
          <p:nvSpPr>
            <p:cNvPr id="752" name="Rectangle 2563"/>
            <p:cNvSpPr>
              <a:spLocks noChangeArrowheads="1"/>
            </p:cNvSpPr>
            <p:nvPr/>
          </p:nvSpPr>
          <p:spPr bwMode="auto">
            <a:xfrm>
              <a:off x="150" y="1128"/>
              <a:ext cx="47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3" name="Rectangle 2564"/>
            <p:cNvSpPr>
              <a:spLocks noChangeArrowheads="1"/>
            </p:cNvSpPr>
            <p:nvPr/>
          </p:nvSpPr>
          <p:spPr bwMode="auto">
            <a:xfrm>
              <a:off x="150" y="1128"/>
              <a:ext cx="47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4" name="Rectangle 2565"/>
            <p:cNvSpPr>
              <a:spLocks noChangeArrowheads="1"/>
            </p:cNvSpPr>
            <p:nvPr/>
          </p:nvSpPr>
          <p:spPr bwMode="auto">
            <a:xfrm>
              <a:off x="212" y="1122"/>
              <a:ext cx="353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G4-2722  </a:t>
              </a:r>
              <a:endParaRPr lang="en-US"/>
            </a:p>
          </p:txBody>
        </p:sp>
        <p:sp>
          <p:nvSpPr>
            <p:cNvPr id="755" name="Rectangle 2566"/>
            <p:cNvSpPr>
              <a:spLocks noChangeArrowheads="1"/>
            </p:cNvSpPr>
            <p:nvPr/>
          </p:nvSpPr>
          <p:spPr bwMode="auto">
            <a:xfrm>
              <a:off x="144" y="1122"/>
              <a:ext cx="48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6" name="Rectangle 2567"/>
            <p:cNvSpPr>
              <a:spLocks noChangeArrowheads="1"/>
            </p:cNvSpPr>
            <p:nvPr/>
          </p:nvSpPr>
          <p:spPr bwMode="auto">
            <a:xfrm>
              <a:off x="144" y="1128"/>
              <a:ext cx="48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7" name="Rectangle 2568"/>
            <p:cNvSpPr>
              <a:spLocks noChangeArrowheads="1"/>
            </p:cNvSpPr>
            <p:nvPr/>
          </p:nvSpPr>
          <p:spPr bwMode="auto">
            <a:xfrm>
              <a:off x="622" y="1122"/>
              <a:ext cx="1722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8" name="Rectangle 2569"/>
            <p:cNvSpPr>
              <a:spLocks noChangeArrowheads="1"/>
            </p:cNvSpPr>
            <p:nvPr/>
          </p:nvSpPr>
          <p:spPr bwMode="auto">
            <a:xfrm>
              <a:off x="622" y="1128"/>
              <a:ext cx="1722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59" name="Rectangle 2570"/>
            <p:cNvSpPr>
              <a:spLocks noChangeArrowheads="1"/>
            </p:cNvSpPr>
            <p:nvPr/>
          </p:nvSpPr>
          <p:spPr bwMode="auto">
            <a:xfrm>
              <a:off x="622" y="112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60" name="Rectangle 2571"/>
            <p:cNvSpPr>
              <a:spLocks noChangeArrowheads="1"/>
            </p:cNvSpPr>
            <p:nvPr/>
          </p:nvSpPr>
          <p:spPr bwMode="auto">
            <a:xfrm>
              <a:off x="622" y="1134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61" name="Rectangle 2572"/>
            <p:cNvSpPr>
              <a:spLocks noChangeArrowheads="1"/>
            </p:cNvSpPr>
            <p:nvPr/>
          </p:nvSpPr>
          <p:spPr bwMode="auto">
            <a:xfrm>
              <a:off x="622" y="1147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62" name="Rectangle 2573"/>
            <p:cNvSpPr>
              <a:spLocks noChangeArrowheads="1"/>
            </p:cNvSpPr>
            <p:nvPr/>
          </p:nvSpPr>
          <p:spPr bwMode="auto">
            <a:xfrm>
              <a:off x="622" y="116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63" name="Rectangle 2574"/>
            <p:cNvSpPr>
              <a:spLocks noChangeArrowheads="1"/>
            </p:cNvSpPr>
            <p:nvPr/>
          </p:nvSpPr>
          <p:spPr bwMode="auto">
            <a:xfrm>
              <a:off x="622" y="1175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64" name="Rectangle 2575"/>
            <p:cNvSpPr>
              <a:spLocks noChangeArrowheads="1"/>
            </p:cNvSpPr>
            <p:nvPr/>
          </p:nvSpPr>
          <p:spPr bwMode="auto">
            <a:xfrm>
              <a:off x="622" y="1188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65" name="Rectangle 2576"/>
            <p:cNvSpPr>
              <a:spLocks noChangeArrowheads="1"/>
            </p:cNvSpPr>
            <p:nvPr/>
          </p:nvSpPr>
          <p:spPr bwMode="auto">
            <a:xfrm>
              <a:off x="622" y="1200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66" name="Rectangle 2577"/>
            <p:cNvSpPr>
              <a:spLocks noChangeArrowheads="1"/>
            </p:cNvSpPr>
            <p:nvPr/>
          </p:nvSpPr>
          <p:spPr bwMode="auto">
            <a:xfrm>
              <a:off x="622" y="1215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67" name="Rectangle 2578"/>
            <p:cNvSpPr>
              <a:spLocks noChangeArrowheads="1"/>
            </p:cNvSpPr>
            <p:nvPr/>
          </p:nvSpPr>
          <p:spPr bwMode="auto">
            <a:xfrm>
              <a:off x="622" y="122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68" name="Rectangle 2579"/>
            <p:cNvSpPr>
              <a:spLocks noChangeArrowheads="1"/>
            </p:cNvSpPr>
            <p:nvPr/>
          </p:nvSpPr>
          <p:spPr bwMode="auto">
            <a:xfrm>
              <a:off x="2337" y="1122"/>
              <a:ext cx="404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69" name="Rectangle 2580"/>
            <p:cNvSpPr>
              <a:spLocks noChangeArrowheads="1"/>
            </p:cNvSpPr>
            <p:nvPr/>
          </p:nvSpPr>
          <p:spPr bwMode="auto">
            <a:xfrm>
              <a:off x="2337" y="1128"/>
              <a:ext cx="404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0" name="Rectangle 2581"/>
            <p:cNvSpPr>
              <a:spLocks noChangeArrowheads="1"/>
            </p:cNvSpPr>
            <p:nvPr/>
          </p:nvSpPr>
          <p:spPr bwMode="auto">
            <a:xfrm>
              <a:off x="2337" y="112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1" name="Rectangle 2582"/>
            <p:cNvSpPr>
              <a:spLocks noChangeArrowheads="1"/>
            </p:cNvSpPr>
            <p:nvPr/>
          </p:nvSpPr>
          <p:spPr bwMode="auto">
            <a:xfrm>
              <a:off x="2337" y="1134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2" name="Rectangle 2583"/>
            <p:cNvSpPr>
              <a:spLocks noChangeArrowheads="1"/>
            </p:cNvSpPr>
            <p:nvPr/>
          </p:nvSpPr>
          <p:spPr bwMode="auto">
            <a:xfrm>
              <a:off x="2337" y="1147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3" name="Rectangle 2584"/>
            <p:cNvSpPr>
              <a:spLocks noChangeArrowheads="1"/>
            </p:cNvSpPr>
            <p:nvPr/>
          </p:nvSpPr>
          <p:spPr bwMode="auto">
            <a:xfrm>
              <a:off x="2337" y="116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4" name="Rectangle 2585"/>
            <p:cNvSpPr>
              <a:spLocks noChangeArrowheads="1"/>
            </p:cNvSpPr>
            <p:nvPr/>
          </p:nvSpPr>
          <p:spPr bwMode="auto">
            <a:xfrm>
              <a:off x="2337" y="1175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5" name="Rectangle 2586"/>
            <p:cNvSpPr>
              <a:spLocks noChangeArrowheads="1"/>
            </p:cNvSpPr>
            <p:nvPr/>
          </p:nvSpPr>
          <p:spPr bwMode="auto">
            <a:xfrm>
              <a:off x="2337" y="1188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6" name="Rectangle 2587"/>
            <p:cNvSpPr>
              <a:spLocks noChangeArrowheads="1"/>
            </p:cNvSpPr>
            <p:nvPr/>
          </p:nvSpPr>
          <p:spPr bwMode="auto">
            <a:xfrm>
              <a:off x="2337" y="1200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7" name="Rectangle 2588"/>
            <p:cNvSpPr>
              <a:spLocks noChangeArrowheads="1"/>
            </p:cNvSpPr>
            <p:nvPr/>
          </p:nvSpPr>
          <p:spPr bwMode="auto">
            <a:xfrm>
              <a:off x="2337" y="1215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8" name="Rectangle 2589"/>
            <p:cNvSpPr>
              <a:spLocks noChangeArrowheads="1"/>
            </p:cNvSpPr>
            <p:nvPr/>
          </p:nvSpPr>
          <p:spPr bwMode="auto">
            <a:xfrm>
              <a:off x="2337" y="122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79" name="Rectangle 2590"/>
            <p:cNvSpPr>
              <a:spLocks noChangeArrowheads="1"/>
            </p:cNvSpPr>
            <p:nvPr/>
          </p:nvSpPr>
          <p:spPr bwMode="auto">
            <a:xfrm>
              <a:off x="2735" y="1122"/>
              <a:ext cx="404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80" name="Rectangle 2591"/>
            <p:cNvSpPr>
              <a:spLocks noChangeArrowheads="1"/>
            </p:cNvSpPr>
            <p:nvPr/>
          </p:nvSpPr>
          <p:spPr bwMode="auto">
            <a:xfrm>
              <a:off x="2735" y="1128"/>
              <a:ext cx="404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81" name="Rectangle 2592"/>
            <p:cNvSpPr>
              <a:spLocks noChangeArrowheads="1"/>
            </p:cNvSpPr>
            <p:nvPr/>
          </p:nvSpPr>
          <p:spPr bwMode="auto">
            <a:xfrm>
              <a:off x="2735" y="112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82" name="Rectangle 2593"/>
            <p:cNvSpPr>
              <a:spLocks noChangeArrowheads="1"/>
            </p:cNvSpPr>
            <p:nvPr/>
          </p:nvSpPr>
          <p:spPr bwMode="auto">
            <a:xfrm>
              <a:off x="2735" y="1134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83" name="Rectangle 2594"/>
            <p:cNvSpPr>
              <a:spLocks noChangeArrowheads="1"/>
            </p:cNvSpPr>
            <p:nvPr/>
          </p:nvSpPr>
          <p:spPr bwMode="auto">
            <a:xfrm>
              <a:off x="2735" y="1147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84" name="Rectangle 2595"/>
            <p:cNvSpPr>
              <a:spLocks noChangeArrowheads="1"/>
            </p:cNvSpPr>
            <p:nvPr/>
          </p:nvSpPr>
          <p:spPr bwMode="auto">
            <a:xfrm>
              <a:off x="2735" y="116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85" name="Rectangle 2596"/>
            <p:cNvSpPr>
              <a:spLocks noChangeArrowheads="1"/>
            </p:cNvSpPr>
            <p:nvPr/>
          </p:nvSpPr>
          <p:spPr bwMode="auto">
            <a:xfrm>
              <a:off x="2735" y="117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86" name="Rectangle 2597"/>
            <p:cNvSpPr>
              <a:spLocks noChangeArrowheads="1"/>
            </p:cNvSpPr>
            <p:nvPr/>
          </p:nvSpPr>
          <p:spPr bwMode="auto">
            <a:xfrm>
              <a:off x="2735" y="1188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87" name="Rectangle 2598"/>
            <p:cNvSpPr>
              <a:spLocks noChangeArrowheads="1"/>
            </p:cNvSpPr>
            <p:nvPr/>
          </p:nvSpPr>
          <p:spPr bwMode="auto">
            <a:xfrm>
              <a:off x="2735" y="1200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88" name="Rectangle 2599"/>
            <p:cNvSpPr>
              <a:spLocks noChangeArrowheads="1"/>
            </p:cNvSpPr>
            <p:nvPr/>
          </p:nvSpPr>
          <p:spPr bwMode="auto">
            <a:xfrm>
              <a:off x="2735" y="121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89" name="Rectangle 2600"/>
            <p:cNvSpPr>
              <a:spLocks noChangeArrowheads="1"/>
            </p:cNvSpPr>
            <p:nvPr/>
          </p:nvSpPr>
          <p:spPr bwMode="auto">
            <a:xfrm>
              <a:off x="2735" y="122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90" name="Rectangle 2601"/>
            <p:cNvSpPr>
              <a:spLocks noChangeArrowheads="1"/>
            </p:cNvSpPr>
            <p:nvPr/>
          </p:nvSpPr>
          <p:spPr bwMode="auto">
            <a:xfrm>
              <a:off x="3133" y="1122"/>
              <a:ext cx="404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91" name="Rectangle 2602"/>
            <p:cNvSpPr>
              <a:spLocks noChangeArrowheads="1"/>
            </p:cNvSpPr>
            <p:nvPr/>
          </p:nvSpPr>
          <p:spPr bwMode="auto">
            <a:xfrm>
              <a:off x="3133" y="1128"/>
              <a:ext cx="404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92" name="Rectangle 2603"/>
            <p:cNvSpPr>
              <a:spLocks noChangeArrowheads="1"/>
            </p:cNvSpPr>
            <p:nvPr/>
          </p:nvSpPr>
          <p:spPr bwMode="auto">
            <a:xfrm>
              <a:off x="3133" y="112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93" name="Rectangle 2604"/>
            <p:cNvSpPr>
              <a:spLocks noChangeArrowheads="1"/>
            </p:cNvSpPr>
            <p:nvPr/>
          </p:nvSpPr>
          <p:spPr bwMode="auto">
            <a:xfrm>
              <a:off x="3133" y="1134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94" name="Rectangle 2605"/>
            <p:cNvSpPr>
              <a:spLocks noChangeArrowheads="1"/>
            </p:cNvSpPr>
            <p:nvPr/>
          </p:nvSpPr>
          <p:spPr bwMode="auto">
            <a:xfrm>
              <a:off x="3133" y="1147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95" name="Rectangle 2606"/>
            <p:cNvSpPr>
              <a:spLocks noChangeArrowheads="1"/>
            </p:cNvSpPr>
            <p:nvPr/>
          </p:nvSpPr>
          <p:spPr bwMode="auto">
            <a:xfrm>
              <a:off x="3133" y="116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96" name="Rectangle 2607"/>
            <p:cNvSpPr>
              <a:spLocks noChangeArrowheads="1"/>
            </p:cNvSpPr>
            <p:nvPr/>
          </p:nvSpPr>
          <p:spPr bwMode="auto">
            <a:xfrm>
              <a:off x="3133" y="117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97" name="Rectangle 2608"/>
            <p:cNvSpPr>
              <a:spLocks noChangeArrowheads="1"/>
            </p:cNvSpPr>
            <p:nvPr/>
          </p:nvSpPr>
          <p:spPr bwMode="auto">
            <a:xfrm>
              <a:off x="3133" y="1188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98" name="Rectangle 2609"/>
            <p:cNvSpPr>
              <a:spLocks noChangeArrowheads="1"/>
            </p:cNvSpPr>
            <p:nvPr/>
          </p:nvSpPr>
          <p:spPr bwMode="auto">
            <a:xfrm>
              <a:off x="3133" y="1200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99" name="Rectangle 2610"/>
            <p:cNvSpPr>
              <a:spLocks noChangeArrowheads="1"/>
            </p:cNvSpPr>
            <p:nvPr/>
          </p:nvSpPr>
          <p:spPr bwMode="auto">
            <a:xfrm>
              <a:off x="3133" y="121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00" name="Rectangle 2611"/>
            <p:cNvSpPr>
              <a:spLocks noChangeArrowheads="1"/>
            </p:cNvSpPr>
            <p:nvPr/>
          </p:nvSpPr>
          <p:spPr bwMode="auto">
            <a:xfrm>
              <a:off x="3133" y="122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01" name="Rectangle 2612"/>
            <p:cNvSpPr>
              <a:spLocks noChangeArrowheads="1"/>
            </p:cNvSpPr>
            <p:nvPr/>
          </p:nvSpPr>
          <p:spPr bwMode="auto">
            <a:xfrm>
              <a:off x="3530" y="1122"/>
              <a:ext cx="404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02" name="Rectangle 2613"/>
            <p:cNvSpPr>
              <a:spLocks noChangeArrowheads="1"/>
            </p:cNvSpPr>
            <p:nvPr/>
          </p:nvSpPr>
          <p:spPr bwMode="auto">
            <a:xfrm>
              <a:off x="3530" y="1128"/>
              <a:ext cx="404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03" name="Rectangle 2614"/>
            <p:cNvSpPr>
              <a:spLocks noChangeArrowheads="1"/>
            </p:cNvSpPr>
            <p:nvPr/>
          </p:nvSpPr>
          <p:spPr bwMode="auto">
            <a:xfrm>
              <a:off x="3530" y="112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04" name="Rectangle 2615"/>
            <p:cNvSpPr>
              <a:spLocks noChangeArrowheads="1"/>
            </p:cNvSpPr>
            <p:nvPr/>
          </p:nvSpPr>
          <p:spPr bwMode="auto">
            <a:xfrm>
              <a:off x="3530" y="1134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05" name="Rectangle 2616"/>
            <p:cNvSpPr>
              <a:spLocks noChangeArrowheads="1"/>
            </p:cNvSpPr>
            <p:nvPr/>
          </p:nvSpPr>
          <p:spPr bwMode="auto">
            <a:xfrm>
              <a:off x="3530" y="1147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06" name="Rectangle 2617"/>
            <p:cNvSpPr>
              <a:spLocks noChangeArrowheads="1"/>
            </p:cNvSpPr>
            <p:nvPr/>
          </p:nvSpPr>
          <p:spPr bwMode="auto">
            <a:xfrm>
              <a:off x="3530" y="116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07" name="Rectangle 2618"/>
            <p:cNvSpPr>
              <a:spLocks noChangeArrowheads="1"/>
            </p:cNvSpPr>
            <p:nvPr/>
          </p:nvSpPr>
          <p:spPr bwMode="auto">
            <a:xfrm>
              <a:off x="3530" y="1175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08" name="Rectangle 2619"/>
            <p:cNvSpPr>
              <a:spLocks noChangeArrowheads="1"/>
            </p:cNvSpPr>
            <p:nvPr/>
          </p:nvSpPr>
          <p:spPr bwMode="auto">
            <a:xfrm>
              <a:off x="3530" y="1188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09" name="Rectangle 2620"/>
            <p:cNvSpPr>
              <a:spLocks noChangeArrowheads="1"/>
            </p:cNvSpPr>
            <p:nvPr/>
          </p:nvSpPr>
          <p:spPr bwMode="auto">
            <a:xfrm>
              <a:off x="3530" y="1200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10" name="Rectangle 2621"/>
            <p:cNvSpPr>
              <a:spLocks noChangeArrowheads="1"/>
            </p:cNvSpPr>
            <p:nvPr/>
          </p:nvSpPr>
          <p:spPr bwMode="auto">
            <a:xfrm>
              <a:off x="3530" y="1215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11" name="Rectangle 2622"/>
            <p:cNvSpPr>
              <a:spLocks noChangeArrowheads="1"/>
            </p:cNvSpPr>
            <p:nvPr/>
          </p:nvSpPr>
          <p:spPr bwMode="auto">
            <a:xfrm>
              <a:off x="3530" y="122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12" name="Rectangle 2623"/>
            <p:cNvSpPr>
              <a:spLocks noChangeArrowheads="1"/>
            </p:cNvSpPr>
            <p:nvPr/>
          </p:nvSpPr>
          <p:spPr bwMode="auto">
            <a:xfrm>
              <a:off x="3929" y="1122"/>
              <a:ext cx="769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13" name="Rectangle 2624"/>
            <p:cNvSpPr>
              <a:spLocks noChangeArrowheads="1"/>
            </p:cNvSpPr>
            <p:nvPr/>
          </p:nvSpPr>
          <p:spPr bwMode="auto">
            <a:xfrm>
              <a:off x="3929" y="1128"/>
              <a:ext cx="769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14" name="Rectangle 2625"/>
            <p:cNvSpPr>
              <a:spLocks noChangeArrowheads="1"/>
            </p:cNvSpPr>
            <p:nvPr/>
          </p:nvSpPr>
          <p:spPr bwMode="auto">
            <a:xfrm>
              <a:off x="3929" y="1122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15" name="Rectangle 2626"/>
            <p:cNvSpPr>
              <a:spLocks noChangeArrowheads="1"/>
            </p:cNvSpPr>
            <p:nvPr/>
          </p:nvSpPr>
          <p:spPr bwMode="auto">
            <a:xfrm>
              <a:off x="3929" y="1134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16" name="Rectangle 2627"/>
            <p:cNvSpPr>
              <a:spLocks noChangeArrowheads="1"/>
            </p:cNvSpPr>
            <p:nvPr/>
          </p:nvSpPr>
          <p:spPr bwMode="auto">
            <a:xfrm>
              <a:off x="3929" y="1147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17" name="Rectangle 2628"/>
            <p:cNvSpPr>
              <a:spLocks noChangeArrowheads="1"/>
            </p:cNvSpPr>
            <p:nvPr/>
          </p:nvSpPr>
          <p:spPr bwMode="auto">
            <a:xfrm>
              <a:off x="3929" y="1162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18" name="Rectangle 2629"/>
            <p:cNvSpPr>
              <a:spLocks noChangeArrowheads="1"/>
            </p:cNvSpPr>
            <p:nvPr/>
          </p:nvSpPr>
          <p:spPr bwMode="auto">
            <a:xfrm>
              <a:off x="3929" y="1175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19" name="Rectangle 2630"/>
            <p:cNvSpPr>
              <a:spLocks noChangeArrowheads="1"/>
            </p:cNvSpPr>
            <p:nvPr/>
          </p:nvSpPr>
          <p:spPr bwMode="auto">
            <a:xfrm>
              <a:off x="3929" y="1188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20" name="Rectangle 2631"/>
            <p:cNvSpPr>
              <a:spLocks noChangeArrowheads="1"/>
            </p:cNvSpPr>
            <p:nvPr/>
          </p:nvSpPr>
          <p:spPr bwMode="auto">
            <a:xfrm>
              <a:off x="3929" y="1200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21" name="Rectangle 2632"/>
            <p:cNvSpPr>
              <a:spLocks noChangeArrowheads="1"/>
            </p:cNvSpPr>
            <p:nvPr/>
          </p:nvSpPr>
          <p:spPr bwMode="auto">
            <a:xfrm>
              <a:off x="3929" y="1215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22" name="Rectangle 2633"/>
            <p:cNvSpPr>
              <a:spLocks noChangeArrowheads="1"/>
            </p:cNvSpPr>
            <p:nvPr/>
          </p:nvSpPr>
          <p:spPr bwMode="auto">
            <a:xfrm>
              <a:off x="3929" y="1228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23" name="Rectangle 2634"/>
            <p:cNvSpPr>
              <a:spLocks noChangeArrowheads="1"/>
            </p:cNvSpPr>
            <p:nvPr/>
          </p:nvSpPr>
          <p:spPr bwMode="auto">
            <a:xfrm>
              <a:off x="4692" y="1122"/>
              <a:ext cx="87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24" name="Rectangle 2635"/>
            <p:cNvSpPr>
              <a:spLocks noChangeArrowheads="1"/>
            </p:cNvSpPr>
            <p:nvPr/>
          </p:nvSpPr>
          <p:spPr bwMode="auto">
            <a:xfrm>
              <a:off x="4692" y="1128"/>
              <a:ext cx="87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25" name="Rectangle 2636"/>
            <p:cNvSpPr>
              <a:spLocks noChangeArrowheads="1"/>
            </p:cNvSpPr>
            <p:nvPr/>
          </p:nvSpPr>
          <p:spPr bwMode="auto">
            <a:xfrm>
              <a:off x="4692" y="112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26" name="Rectangle 2637"/>
            <p:cNvSpPr>
              <a:spLocks noChangeArrowheads="1"/>
            </p:cNvSpPr>
            <p:nvPr/>
          </p:nvSpPr>
          <p:spPr bwMode="auto">
            <a:xfrm>
              <a:off x="4692" y="1134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27" name="Rectangle 2638"/>
            <p:cNvSpPr>
              <a:spLocks noChangeArrowheads="1"/>
            </p:cNvSpPr>
            <p:nvPr/>
          </p:nvSpPr>
          <p:spPr bwMode="auto">
            <a:xfrm>
              <a:off x="4692" y="1147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28" name="Rectangle 2639"/>
            <p:cNvSpPr>
              <a:spLocks noChangeArrowheads="1"/>
            </p:cNvSpPr>
            <p:nvPr/>
          </p:nvSpPr>
          <p:spPr bwMode="auto">
            <a:xfrm>
              <a:off x="4692" y="116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29" name="Rectangle 2640"/>
            <p:cNvSpPr>
              <a:spLocks noChangeArrowheads="1"/>
            </p:cNvSpPr>
            <p:nvPr/>
          </p:nvSpPr>
          <p:spPr bwMode="auto">
            <a:xfrm>
              <a:off x="4692" y="117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30" name="Rectangle 2641"/>
            <p:cNvSpPr>
              <a:spLocks noChangeArrowheads="1"/>
            </p:cNvSpPr>
            <p:nvPr/>
          </p:nvSpPr>
          <p:spPr bwMode="auto">
            <a:xfrm>
              <a:off x="4692" y="1188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31" name="Rectangle 2642"/>
            <p:cNvSpPr>
              <a:spLocks noChangeArrowheads="1"/>
            </p:cNvSpPr>
            <p:nvPr/>
          </p:nvSpPr>
          <p:spPr bwMode="auto">
            <a:xfrm>
              <a:off x="4692" y="1200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32" name="Rectangle 2643"/>
            <p:cNvSpPr>
              <a:spLocks noChangeArrowheads="1"/>
            </p:cNvSpPr>
            <p:nvPr/>
          </p:nvSpPr>
          <p:spPr bwMode="auto">
            <a:xfrm>
              <a:off x="4692" y="121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33" name="Rectangle 2644"/>
            <p:cNvSpPr>
              <a:spLocks noChangeArrowheads="1"/>
            </p:cNvSpPr>
            <p:nvPr/>
          </p:nvSpPr>
          <p:spPr bwMode="auto">
            <a:xfrm>
              <a:off x="4692" y="122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34" name="Rectangle 2646"/>
            <p:cNvSpPr>
              <a:spLocks noChangeArrowheads="1"/>
            </p:cNvSpPr>
            <p:nvPr/>
          </p:nvSpPr>
          <p:spPr bwMode="auto">
            <a:xfrm>
              <a:off x="4698" y="1235"/>
              <a:ext cx="864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35" name="Rectangle 2647"/>
            <p:cNvSpPr>
              <a:spLocks noChangeArrowheads="1"/>
            </p:cNvSpPr>
            <p:nvPr/>
          </p:nvSpPr>
          <p:spPr bwMode="auto">
            <a:xfrm>
              <a:off x="4698" y="1235"/>
              <a:ext cx="864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36" name="Rectangle 2648"/>
            <p:cNvSpPr>
              <a:spLocks noChangeArrowheads="1"/>
            </p:cNvSpPr>
            <p:nvPr/>
          </p:nvSpPr>
          <p:spPr bwMode="auto">
            <a:xfrm>
              <a:off x="4934" y="1228"/>
              <a:ext cx="38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CC00FF"/>
                  </a:solidFill>
                </a:rPr>
                <a:t>Recharge  </a:t>
              </a:r>
              <a:endParaRPr lang="en-US">
                <a:solidFill>
                  <a:srgbClr val="CC00FF"/>
                </a:solidFill>
              </a:endParaRPr>
            </a:p>
          </p:txBody>
        </p:sp>
        <p:sp>
          <p:nvSpPr>
            <p:cNvPr id="837" name="Rectangle 2649"/>
            <p:cNvSpPr>
              <a:spLocks noChangeArrowheads="1"/>
            </p:cNvSpPr>
            <p:nvPr/>
          </p:nvSpPr>
          <p:spPr bwMode="auto">
            <a:xfrm>
              <a:off x="3934" y="1235"/>
              <a:ext cx="758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38" name="Rectangle 2650"/>
            <p:cNvSpPr>
              <a:spLocks noChangeArrowheads="1"/>
            </p:cNvSpPr>
            <p:nvPr/>
          </p:nvSpPr>
          <p:spPr bwMode="auto">
            <a:xfrm>
              <a:off x="3934" y="1235"/>
              <a:ext cx="758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39" name="Rectangle 2651"/>
            <p:cNvSpPr>
              <a:spLocks noChangeArrowheads="1"/>
            </p:cNvSpPr>
            <p:nvPr/>
          </p:nvSpPr>
          <p:spPr bwMode="auto">
            <a:xfrm>
              <a:off x="4238" y="1228"/>
              <a:ext cx="15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2.20</a:t>
              </a:r>
              <a:endParaRPr lang="en-US"/>
            </a:p>
          </p:txBody>
        </p:sp>
        <p:sp>
          <p:nvSpPr>
            <p:cNvPr id="840" name="Rectangle 2652"/>
            <p:cNvSpPr>
              <a:spLocks noChangeArrowheads="1"/>
            </p:cNvSpPr>
            <p:nvPr/>
          </p:nvSpPr>
          <p:spPr bwMode="auto">
            <a:xfrm>
              <a:off x="3537" y="1235"/>
              <a:ext cx="39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41" name="Rectangle 2653"/>
            <p:cNvSpPr>
              <a:spLocks noChangeArrowheads="1"/>
            </p:cNvSpPr>
            <p:nvPr/>
          </p:nvSpPr>
          <p:spPr bwMode="auto">
            <a:xfrm>
              <a:off x="3537" y="1235"/>
              <a:ext cx="39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42" name="Rectangle 2654"/>
            <p:cNvSpPr>
              <a:spLocks noChangeArrowheads="1"/>
            </p:cNvSpPr>
            <p:nvPr/>
          </p:nvSpPr>
          <p:spPr bwMode="auto">
            <a:xfrm>
              <a:off x="3599" y="1228"/>
              <a:ext cx="26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-0.0236</a:t>
              </a:r>
              <a:endParaRPr lang="en-US"/>
            </a:p>
          </p:txBody>
        </p:sp>
        <p:sp>
          <p:nvSpPr>
            <p:cNvPr id="843" name="Rectangle 2655"/>
            <p:cNvSpPr>
              <a:spLocks noChangeArrowheads="1"/>
            </p:cNvSpPr>
            <p:nvPr/>
          </p:nvSpPr>
          <p:spPr bwMode="auto">
            <a:xfrm>
              <a:off x="3139" y="1235"/>
              <a:ext cx="39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44" name="Rectangle 2656"/>
            <p:cNvSpPr>
              <a:spLocks noChangeArrowheads="1"/>
            </p:cNvSpPr>
            <p:nvPr/>
          </p:nvSpPr>
          <p:spPr bwMode="auto">
            <a:xfrm>
              <a:off x="3139" y="1235"/>
              <a:ext cx="39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45" name="Rectangle 2657"/>
            <p:cNvSpPr>
              <a:spLocks noChangeArrowheads="1"/>
            </p:cNvSpPr>
            <p:nvPr/>
          </p:nvSpPr>
          <p:spPr bwMode="auto">
            <a:xfrm>
              <a:off x="3215" y="1228"/>
              <a:ext cx="242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0.0091</a:t>
              </a:r>
              <a:endParaRPr lang="en-US"/>
            </a:p>
          </p:txBody>
        </p:sp>
        <p:sp>
          <p:nvSpPr>
            <p:cNvPr id="846" name="Rectangle 2658"/>
            <p:cNvSpPr>
              <a:spLocks noChangeArrowheads="1"/>
            </p:cNvSpPr>
            <p:nvPr/>
          </p:nvSpPr>
          <p:spPr bwMode="auto">
            <a:xfrm>
              <a:off x="2741" y="1235"/>
              <a:ext cx="39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47" name="Rectangle 2659"/>
            <p:cNvSpPr>
              <a:spLocks noChangeArrowheads="1"/>
            </p:cNvSpPr>
            <p:nvPr/>
          </p:nvSpPr>
          <p:spPr bwMode="auto">
            <a:xfrm>
              <a:off x="2741" y="1235"/>
              <a:ext cx="39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48" name="Rectangle 2660"/>
            <p:cNvSpPr>
              <a:spLocks noChangeArrowheads="1"/>
            </p:cNvSpPr>
            <p:nvPr/>
          </p:nvSpPr>
          <p:spPr bwMode="auto">
            <a:xfrm>
              <a:off x="2915" y="1228"/>
              <a:ext cx="4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5</a:t>
              </a:r>
              <a:endParaRPr lang="en-US"/>
            </a:p>
          </p:txBody>
        </p:sp>
        <p:sp>
          <p:nvSpPr>
            <p:cNvPr id="849" name="Rectangle 2661"/>
            <p:cNvSpPr>
              <a:spLocks noChangeArrowheads="1"/>
            </p:cNvSpPr>
            <p:nvPr/>
          </p:nvSpPr>
          <p:spPr bwMode="auto">
            <a:xfrm>
              <a:off x="2344" y="1235"/>
              <a:ext cx="39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50" name="Rectangle 2662"/>
            <p:cNvSpPr>
              <a:spLocks noChangeArrowheads="1"/>
            </p:cNvSpPr>
            <p:nvPr/>
          </p:nvSpPr>
          <p:spPr bwMode="auto">
            <a:xfrm>
              <a:off x="2344" y="1235"/>
              <a:ext cx="39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51" name="Rectangle 2663"/>
            <p:cNvSpPr>
              <a:spLocks noChangeArrowheads="1"/>
            </p:cNvSpPr>
            <p:nvPr/>
          </p:nvSpPr>
          <p:spPr bwMode="auto">
            <a:xfrm>
              <a:off x="2499" y="1228"/>
              <a:ext cx="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11</a:t>
              </a:r>
              <a:endParaRPr lang="en-US"/>
            </a:p>
          </p:txBody>
        </p:sp>
        <p:sp>
          <p:nvSpPr>
            <p:cNvPr id="852" name="Rectangle 2664"/>
            <p:cNvSpPr>
              <a:spLocks noChangeArrowheads="1"/>
            </p:cNvSpPr>
            <p:nvPr/>
          </p:nvSpPr>
          <p:spPr bwMode="auto">
            <a:xfrm>
              <a:off x="629" y="1235"/>
              <a:ext cx="1708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53" name="Rectangle 2665"/>
            <p:cNvSpPr>
              <a:spLocks noChangeArrowheads="1"/>
            </p:cNvSpPr>
            <p:nvPr/>
          </p:nvSpPr>
          <p:spPr bwMode="auto">
            <a:xfrm>
              <a:off x="629" y="1235"/>
              <a:ext cx="1708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54" name="Rectangle 2666"/>
            <p:cNvSpPr>
              <a:spLocks noChangeArrowheads="1"/>
            </p:cNvSpPr>
            <p:nvPr/>
          </p:nvSpPr>
          <p:spPr bwMode="auto">
            <a:xfrm>
              <a:off x="957" y="1228"/>
              <a:ext cx="105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Jock River at Richmond Road</a:t>
              </a:r>
              <a:endParaRPr lang="en-US"/>
            </a:p>
          </p:txBody>
        </p:sp>
        <p:sp>
          <p:nvSpPr>
            <p:cNvPr id="855" name="Rectangle 2667"/>
            <p:cNvSpPr>
              <a:spLocks noChangeArrowheads="1"/>
            </p:cNvSpPr>
            <p:nvPr/>
          </p:nvSpPr>
          <p:spPr bwMode="auto">
            <a:xfrm>
              <a:off x="150" y="1235"/>
              <a:ext cx="47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56" name="Rectangle 2668"/>
            <p:cNvSpPr>
              <a:spLocks noChangeArrowheads="1"/>
            </p:cNvSpPr>
            <p:nvPr/>
          </p:nvSpPr>
          <p:spPr bwMode="auto">
            <a:xfrm>
              <a:off x="150" y="1235"/>
              <a:ext cx="47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57" name="Rectangle 2669"/>
            <p:cNvSpPr>
              <a:spLocks noChangeArrowheads="1"/>
            </p:cNvSpPr>
            <p:nvPr/>
          </p:nvSpPr>
          <p:spPr bwMode="auto">
            <a:xfrm>
              <a:off x="237" y="1228"/>
              <a:ext cx="30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G4-2526</a:t>
              </a:r>
              <a:endParaRPr lang="en-US"/>
            </a:p>
          </p:txBody>
        </p:sp>
        <p:sp>
          <p:nvSpPr>
            <p:cNvPr id="858" name="Rectangle 2670"/>
            <p:cNvSpPr>
              <a:spLocks noChangeArrowheads="1"/>
            </p:cNvSpPr>
            <p:nvPr/>
          </p:nvSpPr>
          <p:spPr bwMode="auto">
            <a:xfrm>
              <a:off x="622" y="122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59" name="Rectangle 2671"/>
            <p:cNvSpPr>
              <a:spLocks noChangeArrowheads="1"/>
            </p:cNvSpPr>
            <p:nvPr/>
          </p:nvSpPr>
          <p:spPr bwMode="auto">
            <a:xfrm>
              <a:off x="622" y="1241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60" name="Rectangle 2672"/>
            <p:cNvSpPr>
              <a:spLocks noChangeArrowheads="1"/>
            </p:cNvSpPr>
            <p:nvPr/>
          </p:nvSpPr>
          <p:spPr bwMode="auto">
            <a:xfrm>
              <a:off x="622" y="1255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61" name="Rectangle 2673"/>
            <p:cNvSpPr>
              <a:spLocks noChangeArrowheads="1"/>
            </p:cNvSpPr>
            <p:nvPr/>
          </p:nvSpPr>
          <p:spPr bwMode="auto">
            <a:xfrm>
              <a:off x="622" y="126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62" name="Rectangle 2674"/>
            <p:cNvSpPr>
              <a:spLocks noChangeArrowheads="1"/>
            </p:cNvSpPr>
            <p:nvPr/>
          </p:nvSpPr>
          <p:spPr bwMode="auto">
            <a:xfrm>
              <a:off x="622" y="128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63" name="Rectangle 2675"/>
            <p:cNvSpPr>
              <a:spLocks noChangeArrowheads="1"/>
            </p:cNvSpPr>
            <p:nvPr/>
          </p:nvSpPr>
          <p:spPr bwMode="auto">
            <a:xfrm>
              <a:off x="622" y="1295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64" name="Rectangle 2676"/>
            <p:cNvSpPr>
              <a:spLocks noChangeArrowheads="1"/>
            </p:cNvSpPr>
            <p:nvPr/>
          </p:nvSpPr>
          <p:spPr bwMode="auto">
            <a:xfrm>
              <a:off x="622" y="130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65" name="Rectangle 2677"/>
            <p:cNvSpPr>
              <a:spLocks noChangeArrowheads="1"/>
            </p:cNvSpPr>
            <p:nvPr/>
          </p:nvSpPr>
          <p:spPr bwMode="auto">
            <a:xfrm>
              <a:off x="622" y="1321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66" name="Rectangle 2678"/>
            <p:cNvSpPr>
              <a:spLocks noChangeArrowheads="1"/>
            </p:cNvSpPr>
            <p:nvPr/>
          </p:nvSpPr>
          <p:spPr bwMode="auto">
            <a:xfrm>
              <a:off x="622" y="133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67" name="Rectangle 2679"/>
            <p:cNvSpPr>
              <a:spLocks noChangeArrowheads="1"/>
            </p:cNvSpPr>
            <p:nvPr/>
          </p:nvSpPr>
          <p:spPr bwMode="auto">
            <a:xfrm>
              <a:off x="2337" y="122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68" name="Rectangle 2680"/>
            <p:cNvSpPr>
              <a:spLocks noChangeArrowheads="1"/>
            </p:cNvSpPr>
            <p:nvPr/>
          </p:nvSpPr>
          <p:spPr bwMode="auto">
            <a:xfrm>
              <a:off x="2337" y="1241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69" name="Rectangle 2681"/>
            <p:cNvSpPr>
              <a:spLocks noChangeArrowheads="1"/>
            </p:cNvSpPr>
            <p:nvPr/>
          </p:nvSpPr>
          <p:spPr bwMode="auto">
            <a:xfrm>
              <a:off x="2337" y="1255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70" name="Rectangle 2682"/>
            <p:cNvSpPr>
              <a:spLocks noChangeArrowheads="1"/>
            </p:cNvSpPr>
            <p:nvPr/>
          </p:nvSpPr>
          <p:spPr bwMode="auto">
            <a:xfrm>
              <a:off x="2337" y="126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71" name="Rectangle 2683"/>
            <p:cNvSpPr>
              <a:spLocks noChangeArrowheads="1"/>
            </p:cNvSpPr>
            <p:nvPr/>
          </p:nvSpPr>
          <p:spPr bwMode="auto">
            <a:xfrm>
              <a:off x="2337" y="128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72" name="Rectangle 2684"/>
            <p:cNvSpPr>
              <a:spLocks noChangeArrowheads="1"/>
            </p:cNvSpPr>
            <p:nvPr/>
          </p:nvSpPr>
          <p:spPr bwMode="auto">
            <a:xfrm>
              <a:off x="2337" y="1295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73" name="Rectangle 2685"/>
            <p:cNvSpPr>
              <a:spLocks noChangeArrowheads="1"/>
            </p:cNvSpPr>
            <p:nvPr/>
          </p:nvSpPr>
          <p:spPr bwMode="auto">
            <a:xfrm>
              <a:off x="2337" y="130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74" name="Rectangle 2686"/>
            <p:cNvSpPr>
              <a:spLocks noChangeArrowheads="1"/>
            </p:cNvSpPr>
            <p:nvPr/>
          </p:nvSpPr>
          <p:spPr bwMode="auto">
            <a:xfrm>
              <a:off x="2337" y="1321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75" name="Rectangle 2687"/>
            <p:cNvSpPr>
              <a:spLocks noChangeArrowheads="1"/>
            </p:cNvSpPr>
            <p:nvPr/>
          </p:nvSpPr>
          <p:spPr bwMode="auto">
            <a:xfrm>
              <a:off x="2337" y="133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76" name="Rectangle 2688"/>
            <p:cNvSpPr>
              <a:spLocks noChangeArrowheads="1"/>
            </p:cNvSpPr>
            <p:nvPr/>
          </p:nvSpPr>
          <p:spPr bwMode="auto">
            <a:xfrm>
              <a:off x="2735" y="122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77" name="Rectangle 2689"/>
            <p:cNvSpPr>
              <a:spLocks noChangeArrowheads="1"/>
            </p:cNvSpPr>
            <p:nvPr/>
          </p:nvSpPr>
          <p:spPr bwMode="auto">
            <a:xfrm>
              <a:off x="2735" y="1241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78" name="Rectangle 2690"/>
            <p:cNvSpPr>
              <a:spLocks noChangeArrowheads="1"/>
            </p:cNvSpPr>
            <p:nvPr/>
          </p:nvSpPr>
          <p:spPr bwMode="auto">
            <a:xfrm>
              <a:off x="2735" y="1255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79" name="Rectangle 2691"/>
            <p:cNvSpPr>
              <a:spLocks noChangeArrowheads="1"/>
            </p:cNvSpPr>
            <p:nvPr/>
          </p:nvSpPr>
          <p:spPr bwMode="auto">
            <a:xfrm>
              <a:off x="2735" y="126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80" name="Rectangle 2692"/>
            <p:cNvSpPr>
              <a:spLocks noChangeArrowheads="1"/>
            </p:cNvSpPr>
            <p:nvPr/>
          </p:nvSpPr>
          <p:spPr bwMode="auto">
            <a:xfrm>
              <a:off x="2735" y="128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81" name="Rectangle 2693"/>
            <p:cNvSpPr>
              <a:spLocks noChangeArrowheads="1"/>
            </p:cNvSpPr>
            <p:nvPr/>
          </p:nvSpPr>
          <p:spPr bwMode="auto">
            <a:xfrm>
              <a:off x="2735" y="129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82" name="Rectangle 2694"/>
            <p:cNvSpPr>
              <a:spLocks noChangeArrowheads="1"/>
            </p:cNvSpPr>
            <p:nvPr/>
          </p:nvSpPr>
          <p:spPr bwMode="auto">
            <a:xfrm>
              <a:off x="2735" y="130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83" name="Rectangle 2695"/>
            <p:cNvSpPr>
              <a:spLocks noChangeArrowheads="1"/>
            </p:cNvSpPr>
            <p:nvPr/>
          </p:nvSpPr>
          <p:spPr bwMode="auto">
            <a:xfrm>
              <a:off x="2735" y="1321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84" name="Rectangle 2696"/>
            <p:cNvSpPr>
              <a:spLocks noChangeArrowheads="1"/>
            </p:cNvSpPr>
            <p:nvPr/>
          </p:nvSpPr>
          <p:spPr bwMode="auto">
            <a:xfrm>
              <a:off x="2735" y="133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85" name="Rectangle 2697"/>
            <p:cNvSpPr>
              <a:spLocks noChangeArrowheads="1"/>
            </p:cNvSpPr>
            <p:nvPr/>
          </p:nvSpPr>
          <p:spPr bwMode="auto">
            <a:xfrm>
              <a:off x="3133" y="122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86" name="Rectangle 2698"/>
            <p:cNvSpPr>
              <a:spLocks noChangeArrowheads="1"/>
            </p:cNvSpPr>
            <p:nvPr/>
          </p:nvSpPr>
          <p:spPr bwMode="auto">
            <a:xfrm>
              <a:off x="3133" y="1241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87" name="Rectangle 2699"/>
            <p:cNvSpPr>
              <a:spLocks noChangeArrowheads="1"/>
            </p:cNvSpPr>
            <p:nvPr/>
          </p:nvSpPr>
          <p:spPr bwMode="auto">
            <a:xfrm>
              <a:off x="3133" y="1255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88" name="Rectangle 2700"/>
            <p:cNvSpPr>
              <a:spLocks noChangeArrowheads="1"/>
            </p:cNvSpPr>
            <p:nvPr/>
          </p:nvSpPr>
          <p:spPr bwMode="auto">
            <a:xfrm>
              <a:off x="3133" y="126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89" name="Rectangle 2701"/>
            <p:cNvSpPr>
              <a:spLocks noChangeArrowheads="1"/>
            </p:cNvSpPr>
            <p:nvPr/>
          </p:nvSpPr>
          <p:spPr bwMode="auto">
            <a:xfrm>
              <a:off x="3133" y="128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90" name="Rectangle 2702"/>
            <p:cNvSpPr>
              <a:spLocks noChangeArrowheads="1"/>
            </p:cNvSpPr>
            <p:nvPr/>
          </p:nvSpPr>
          <p:spPr bwMode="auto">
            <a:xfrm>
              <a:off x="3133" y="129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91" name="Rectangle 2703"/>
            <p:cNvSpPr>
              <a:spLocks noChangeArrowheads="1"/>
            </p:cNvSpPr>
            <p:nvPr/>
          </p:nvSpPr>
          <p:spPr bwMode="auto">
            <a:xfrm>
              <a:off x="3133" y="130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92" name="Rectangle 2704"/>
            <p:cNvSpPr>
              <a:spLocks noChangeArrowheads="1"/>
            </p:cNvSpPr>
            <p:nvPr/>
          </p:nvSpPr>
          <p:spPr bwMode="auto">
            <a:xfrm>
              <a:off x="3133" y="1321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93" name="Rectangle 2705"/>
            <p:cNvSpPr>
              <a:spLocks noChangeArrowheads="1"/>
            </p:cNvSpPr>
            <p:nvPr/>
          </p:nvSpPr>
          <p:spPr bwMode="auto">
            <a:xfrm>
              <a:off x="3133" y="133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94" name="Rectangle 2706"/>
            <p:cNvSpPr>
              <a:spLocks noChangeArrowheads="1"/>
            </p:cNvSpPr>
            <p:nvPr/>
          </p:nvSpPr>
          <p:spPr bwMode="auto">
            <a:xfrm>
              <a:off x="3530" y="122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95" name="Rectangle 2707"/>
            <p:cNvSpPr>
              <a:spLocks noChangeArrowheads="1"/>
            </p:cNvSpPr>
            <p:nvPr/>
          </p:nvSpPr>
          <p:spPr bwMode="auto">
            <a:xfrm>
              <a:off x="3530" y="1241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96" name="Rectangle 2708"/>
            <p:cNvSpPr>
              <a:spLocks noChangeArrowheads="1"/>
            </p:cNvSpPr>
            <p:nvPr/>
          </p:nvSpPr>
          <p:spPr bwMode="auto">
            <a:xfrm>
              <a:off x="3530" y="1255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97" name="Rectangle 2709"/>
            <p:cNvSpPr>
              <a:spLocks noChangeArrowheads="1"/>
            </p:cNvSpPr>
            <p:nvPr/>
          </p:nvSpPr>
          <p:spPr bwMode="auto">
            <a:xfrm>
              <a:off x="3530" y="126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98" name="Rectangle 2710"/>
            <p:cNvSpPr>
              <a:spLocks noChangeArrowheads="1"/>
            </p:cNvSpPr>
            <p:nvPr/>
          </p:nvSpPr>
          <p:spPr bwMode="auto">
            <a:xfrm>
              <a:off x="3530" y="128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99" name="Rectangle 2711"/>
            <p:cNvSpPr>
              <a:spLocks noChangeArrowheads="1"/>
            </p:cNvSpPr>
            <p:nvPr/>
          </p:nvSpPr>
          <p:spPr bwMode="auto">
            <a:xfrm>
              <a:off x="3530" y="1295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00" name="Rectangle 2712"/>
            <p:cNvSpPr>
              <a:spLocks noChangeArrowheads="1"/>
            </p:cNvSpPr>
            <p:nvPr/>
          </p:nvSpPr>
          <p:spPr bwMode="auto">
            <a:xfrm>
              <a:off x="3530" y="130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01" name="Rectangle 2713"/>
            <p:cNvSpPr>
              <a:spLocks noChangeArrowheads="1"/>
            </p:cNvSpPr>
            <p:nvPr/>
          </p:nvSpPr>
          <p:spPr bwMode="auto">
            <a:xfrm>
              <a:off x="3530" y="1321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02" name="Rectangle 2714"/>
            <p:cNvSpPr>
              <a:spLocks noChangeArrowheads="1"/>
            </p:cNvSpPr>
            <p:nvPr/>
          </p:nvSpPr>
          <p:spPr bwMode="auto">
            <a:xfrm>
              <a:off x="3530" y="133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03" name="Rectangle 2715"/>
            <p:cNvSpPr>
              <a:spLocks noChangeArrowheads="1"/>
            </p:cNvSpPr>
            <p:nvPr/>
          </p:nvSpPr>
          <p:spPr bwMode="auto">
            <a:xfrm>
              <a:off x="3929" y="1228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04" name="Rectangle 2716"/>
            <p:cNvSpPr>
              <a:spLocks noChangeArrowheads="1"/>
            </p:cNvSpPr>
            <p:nvPr/>
          </p:nvSpPr>
          <p:spPr bwMode="auto">
            <a:xfrm>
              <a:off x="3929" y="1241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05" name="Rectangle 2717"/>
            <p:cNvSpPr>
              <a:spLocks noChangeArrowheads="1"/>
            </p:cNvSpPr>
            <p:nvPr/>
          </p:nvSpPr>
          <p:spPr bwMode="auto">
            <a:xfrm>
              <a:off x="3929" y="1255"/>
              <a:ext cx="5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06" name="Rectangle 2718"/>
            <p:cNvSpPr>
              <a:spLocks noChangeArrowheads="1"/>
            </p:cNvSpPr>
            <p:nvPr/>
          </p:nvSpPr>
          <p:spPr bwMode="auto">
            <a:xfrm>
              <a:off x="3929" y="1268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07" name="Rectangle 2719"/>
            <p:cNvSpPr>
              <a:spLocks noChangeArrowheads="1"/>
            </p:cNvSpPr>
            <p:nvPr/>
          </p:nvSpPr>
          <p:spPr bwMode="auto">
            <a:xfrm>
              <a:off x="3929" y="1282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08" name="Rectangle 2721"/>
            <p:cNvSpPr>
              <a:spLocks noChangeArrowheads="1"/>
            </p:cNvSpPr>
            <p:nvPr/>
          </p:nvSpPr>
          <p:spPr bwMode="auto">
            <a:xfrm>
              <a:off x="3929" y="1296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09" name="Rectangle 2722"/>
            <p:cNvSpPr>
              <a:spLocks noChangeArrowheads="1"/>
            </p:cNvSpPr>
            <p:nvPr/>
          </p:nvSpPr>
          <p:spPr bwMode="auto">
            <a:xfrm>
              <a:off x="3929" y="1308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10" name="Rectangle 2723"/>
            <p:cNvSpPr>
              <a:spLocks noChangeArrowheads="1"/>
            </p:cNvSpPr>
            <p:nvPr/>
          </p:nvSpPr>
          <p:spPr bwMode="auto">
            <a:xfrm>
              <a:off x="3929" y="1321"/>
              <a:ext cx="5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11" name="Rectangle 2724"/>
            <p:cNvSpPr>
              <a:spLocks noChangeArrowheads="1"/>
            </p:cNvSpPr>
            <p:nvPr/>
          </p:nvSpPr>
          <p:spPr bwMode="auto">
            <a:xfrm>
              <a:off x="3929" y="1335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12" name="Rectangle 2725"/>
            <p:cNvSpPr>
              <a:spLocks noChangeArrowheads="1"/>
            </p:cNvSpPr>
            <p:nvPr/>
          </p:nvSpPr>
          <p:spPr bwMode="auto">
            <a:xfrm>
              <a:off x="4692" y="1229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13" name="Rectangle 2726"/>
            <p:cNvSpPr>
              <a:spLocks noChangeArrowheads="1"/>
            </p:cNvSpPr>
            <p:nvPr/>
          </p:nvSpPr>
          <p:spPr bwMode="auto">
            <a:xfrm>
              <a:off x="4692" y="124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14" name="Rectangle 2727"/>
            <p:cNvSpPr>
              <a:spLocks noChangeArrowheads="1"/>
            </p:cNvSpPr>
            <p:nvPr/>
          </p:nvSpPr>
          <p:spPr bwMode="auto">
            <a:xfrm>
              <a:off x="4692" y="1255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15" name="Rectangle 2728"/>
            <p:cNvSpPr>
              <a:spLocks noChangeArrowheads="1"/>
            </p:cNvSpPr>
            <p:nvPr/>
          </p:nvSpPr>
          <p:spPr bwMode="auto">
            <a:xfrm>
              <a:off x="4692" y="1269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16" name="Rectangle 2729"/>
            <p:cNvSpPr>
              <a:spLocks noChangeArrowheads="1"/>
            </p:cNvSpPr>
            <p:nvPr/>
          </p:nvSpPr>
          <p:spPr bwMode="auto">
            <a:xfrm>
              <a:off x="4692" y="128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17" name="Rectangle 2730"/>
            <p:cNvSpPr>
              <a:spLocks noChangeArrowheads="1"/>
            </p:cNvSpPr>
            <p:nvPr/>
          </p:nvSpPr>
          <p:spPr bwMode="auto">
            <a:xfrm>
              <a:off x="4692" y="1296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18" name="Rectangle 2731"/>
            <p:cNvSpPr>
              <a:spLocks noChangeArrowheads="1"/>
            </p:cNvSpPr>
            <p:nvPr/>
          </p:nvSpPr>
          <p:spPr bwMode="auto">
            <a:xfrm>
              <a:off x="4692" y="130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19" name="Rectangle 2732"/>
            <p:cNvSpPr>
              <a:spLocks noChangeArrowheads="1"/>
            </p:cNvSpPr>
            <p:nvPr/>
          </p:nvSpPr>
          <p:spPr bwMode="auto">
            <a:xfrm>
              <a:off x="4692" y="1321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20" name="Rectangle 2733"/>
            <p:cNvSpPr>
              <a:spLocks noChangeArrowheads="1"/>
            </p:cNvSpPr>
            <p:nvPr/>
          </p:nvSpPr>
          <p:spPr bwMode="auto">
            <a:xfrm>
              <a:off x="4692" y="133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21" name="Rectangle 2735"/>
            <p:cNvSpPr>
              <a:spLocks noChangeArrowheads="1"/>
            </p:cNvSpPr>
            <p:nvPr/>
          </p:nvSpPr>
          <p:spPr bwMode="auto">
            <a:xfrm>
              <a:off x="4699" y="1342"/>
              <a:ext cx="863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22" name="Rectangle 2736"/>
            <p:cNvSpPr>
              <a:spLocks noChangeArrowheads="1"/>
            </p:cNvSpPr>
            <p:nvPr/>
          </p:nvSpPr>
          <p:spPr bwMode="auto">
            <a:xfrm>
              <a:off x="4699" y="1342"/>
              <a:ext cx="863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23" name="Rectangle 2737"/>
            <p:cNvSpPr>
              <a:spLocks noChangeArrowheads="1"/>
            </p:cNvSpPr>
            <p:nvPr/>
          </p:nvSpPr>
          <p:spPr bwMode="auto">
            <a:xfrm>
              <a:off x="4934" y="1335"/>
              <a:ext cx="38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FF"/>
                  </a:solidFill>
                </a:rPr>
                <a:t>Recharg</a:t>
              </a:r>
              <a:r>
                <a:rPr lang="en-US" sz="1000">
                  <a:solidFill>
                    <a:srgbClr val="000000"/>
                  </a:solidFill>
                </a:rPr>
                <a:t>e  </a:t>
              </a:r>
              <a:endParaRPr lang="en-US"/>
            </a:p>
          </p:txBody>
        </p:sp>
        <p:sp>
          <p:nvSpPr>
            <p:cNvPr id="924" name="Rectangle 2738"/>
            <p:cNvSpPr>
              <a:spLocks noChangeArrowheads="1"/>
            </p:cNvSpPr>
            <p:nvPr/>
          </p:nvSpPr>
          <p:spPr bwMode="auto">
            <a:xfrm>
              <a:off x="3934" y="1342"/>
              <a:ext cx="758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25" name="Rectangle 2739"/>
            <p:cNvSpPr>
              <a:spLocks noChangeArrowheads="1"/>
            </p:cNvSpPr>
            <p:nvPr/>
          </p:nvSpPr>
          <p:spPr bwMode="auto">
            <a:xfrm>
              <a:off x="3934" y="1342"/>
              <a:ext cx="758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26" name="Rectangle 2740"/>
            <p:cNvSpPr>
              <a:spLocks noChangeArrowheads="1"/>
            </p:cNvSpPr>
            <p:nvPr/>
          </p:nvSpPr>
          <p:spPr bwMode="auto">
            <a:xfrm>
              <a:off x="4214" y="1335"/>
              <a:ext cx="19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25.00</a:t>
              </a:r>
              <a:endParaRPr lang="en-US"/>
            </a:p>
          </p:txBody>
        </p:sp>
        <p:sp>
          <p:nvSpPr>
            <p:cNvPr id="927" name="Rectangle 2741"/>
            <p:cNvSpPr>
              <a:spLocks noChangeArrowheads="1"/>
            </p:cNvSpPr>
            <p:nvPr/>
          </p:nvSpPr>
          <p:spPr bwMode="auto">
            <a:xfrm>
              <a:off x="3537" y="1342"/>
              <a:ext cx="39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28" name="Rectangle 2742"/>
            <p:cNvSpPr>
              <a:spLocks noChangeArrowheads="1"/>
            </p:cNvSpPr>
            <p:nvPr/>
          </p:nvSpPr>
          <p:spPr bwMode="auto">
            <a:xfrm>
              <a:off x="3537" y="1342"/>
              <a:ext cx="39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29" name="Rectangle 2743"/>
            <p:cNvSpPr>
              <a:spLocks noChangeArrowheads="1"/>
            </p:cNvSpPr>
            <p:nvPr/>
          </p:nvSpPr>
          <p:spPr bwMode="auto">
            <a:xfrm>
              <a:off x="3599" y="1335"/>
              <a:ext cx="26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-0.0170</a:t>
              </a:r>
              <a:endParaRPr lang="en-US"/>
            </a:p>
          </p:txBody>
        </p:sp>
        <p:sp>
          <p:nvSpPr>
            <p:cNvPr id="930" name="Rectangle 2744"/>
            <p:cNvSpPr>
              <a:spLocks noChangeArrowheads="1"/>
            </p:cNvSpPr>
            <p:nvPr/>
          </p:nvSpPr>
          <p:spPr bwMode="auto">
            <a:xfrm>
              <a:off x="3139" y="1342"/>
              <a:ext cx="39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31" name="Rectangle 2745"/>
            <p:cNvSpPr>
              <a:spLocks noChangeArrowheads="1"/>
            </p:cNvSpPr>
            <p:nvPr/>
          </p:nvSpPr>
          <p:spPr bwMode="auto">
            <a:xfrm>
              <a:off x="3139" y="1342"/>
              <a:ext cx="39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32" name="Rectangle 2746"/>
            <p:cNvSpPr>
              <a:spLocks noChangeArrowheads="1"/>
            </p:cNvSpPr>
            <p:nvPr/>
          </p:nvSpPr>
          <p:spPr bwMode="auto">
            <a:xfrm>
              <a:off x="3215" y="1335"/>
              <a:ext cx="242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0.0795</a:t>
              </a:r>
              <a:endParaRPr lang="en-US"/>
            </a:p>
          </p:txBody>
        </p:sp>
        <p:sp>
          <p:nvSpPr>
            <p:cNvPr id="933" name="Rectangle 2747"/>
            <p:cNvSpPr>
              <a:spLocks noChangeArrowheads="1"/>
            </p:cNvSpPr>
            <p:nvPr/>
          </p:nvSpPr>
          <p:spPr bwMode="auto">
            <a:xfrm>
              <a:off x="2741" y="1342"/>
              <a:ext cx="39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34" name="Rectangle 2748"/>
            <p:cNvSpPr>
              <a:spLocks noChangeArrowheads="1"/>
            </p:cNvSpPr>
            <p:nvPr/>
          </p:nvSpPr>
          <p:spPr bwMode="auto">
            <a:xfrm>
              <a:off x="2741" y="1342"/>
              <a:ext cx="39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35" name="Rectangle 2749"/>
            <p:cNvSpPr>
              <a:spLocks noChangeArrowheads="1"/>
            </p:cNvSpPr>
            <p:nvPr/>
          </p:nvSpPr>
          <p:spPr bwMode="auto">
            <a:xfrm>
              <a:off x="2915" y="1335"/>
              <a:ext cx="4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1</a:t>
              </a:r>
              <a:endParaRPr lang="en-US"/>
            </a:p>
          </p:txBody>
        </p:sp>
        <p:sp>
          <p:nvSpPr>
            <p:cNvPr id="936" name="Rectangle 2750"/>
            <p:cNvSpPr>
              <a:spLocks noChangeArrowheads="1"/>
            </p:cNvSpPr>
            <p:nvPr/>
          </p:nvSpPr>
          <p:spPr bwMode="auto">
            <a:xfrm>
              <a:off x="2344" y="1342"/>
              <a:ext cx="39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37" name="Rectangle 2751"/>
            <p:cNvSpPr>
              <a:spLocks noChangeArrowheads="1"/>
            </p:cNvSpPr>
            <p:nvPr/>
          </p:nvSpPr>
          <p:spPr bwMode="auto">
            <a:xfrm>
              <a:off x="2344" y="1342"/>
              <a:ext cx="39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38" name="Rectangle 2752"/>
            <p:cNvSpPr>
              <a:spLocks noChangeArrowheads="1"/>
            </p:cNvSpPr>
            <p:nvPr/>
          </p:nvSpPr>
          <p:spPr bwMode="auto">
            <a:xfrm>
              <a:off x="2499" y="1335"/>
              <a:ext cx="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25</a:t>
              </a:r>
              <a:endParaRPr lang="en-US"/>
            </a:p>
          </p:txBody>
        </p:sp>
        <p:sp>
          <p:nvSpPr>
            <p:cNvPr id="939" name="Rectangle 2753"/>
            <p:cNvSpPr>
              <a:spLocks noChangeArrowheads="1"/>
            </p:cNvSpPr>
            <p:nvPr/>
          </p:nvSpPr>
          <p:spPr bwMode="auto">
            <a:xfrm>
              <a:off x="629" y="1342"/>
              <a:ext cx="1709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40" name="Rectangle 2754"/>
            <p:cNvSpPr>
              <a:spLocks noChangeArrowheads="1"/>
            </p:cNvSpPr>
            <p:nvPr/>
          </p:nvSpPr>
          <p:spPr bwMode="auto">
            <a:xfrm>
              <a:off x="629" y="1342"/>
              <a:ext cx="1709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41" name="Rectangle 2755"/>
            <p:cNvSpPr>
              <a:spLocks noChangeArrowheads="1"/>
            </p:cNvSpPr>
            <p:nvPr/>
          </p:nvSpPr>
          <p:spPr bwMode="auto">
            <a:xfrm>
              <a:off x="1263" y="1335"/>
              <a:ext cx="43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Kings Creek</a:t>
              </a:r>
              <a:endParaRPr lang="en-US"/>
            </a:p>
          </p:txBody>
        </p:sp>
        <p:sp>
          <p:nvSpPr>
            <p:cNvPr id="942" name="Rectangle 2756"/>
            <p:cNvSpPr>
              <a:spLocks noChangeArrowheads="1"/>
            </p:cNvSpPr>
            <p:nvPr/>
          </p:nvSpPr>
          <p:spPr bwMode="auto">
            <a:xfrm>
              <a:off x="151" y="1342"/>
              <a:ext cx="47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43" name="Rectangle 2757"/>
            <p:cNvSpPr>
              <a:spLocks noChangeArrowheads="1"/>
            </p:cNvSpPr>
            <p:nvPr/>
          </p:nvSpPr>
          <p:spPr bwMode="auto">
            <a:xfrm>
              <a:off x="151" y="1342"/>
              <a:ext cx="47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44" name="Rectangle 2758"/>
            <p:cNvSpPr>
              <a:spLocks noChangeArrowheads="1"/>
            </p:cNvSpPr>
            <p:nvPr/>
          </p:nvSpPr>
          <p:spPr bwMode="auto">
            <a:xfrm>
              <a:off x="237" y="1335"/>
              <a:ext cx="30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G4-3514</a:t>
              </a:r>
              <a:endParaRPr lang="en-US"/>
            </a:p>
          </p:txBody>
        </p:sp>
        <p:sp>
          <p:nvSpPr>
            <p:cNvPr id="945" name="Rectangle 2759"/>
            <p:cNvSpPr>
              <a:spLocks noChangeArrowheads="1"/>
            </p:cNvSpPr>
            <p:nvPr/>
          </p:nvSpPr>
          <p:spPr bwMode="auto">
            <a:xfrm>
              <a:off x="623" y="133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46" name="Rectangle 2760"/>
            <p:cNvSpPr>
              <a:spLocks noChangeArrowheads="1"/>
            </p:cNvSpPr>
            <p:nvPr/>
          </p:nvSpPr>
          <p:spPr bwMode="auto">
            <a:xfrm>
              <a:off x="623" y="134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47" name="Rectangle 2761"/>
            <p:cNvSpPr>
              <a:spLocks noChangeArrowheads="1"/>
            </p:cNvSpPr>
            <p:nvPr/>
          </p:nvSpPr>
          <p:spPr bwMode="auto">
            <a:xfrm>
              <a:off x="623" y="136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48" name="Rectangle 2762"/>
            <p:cNvSpPr>
              <a:spLocks noChangeArrowheads="1"/>
            </p:cNvSpPr>
            <p:nvPr/>
          </p:nvSpPr>
          <p:spPr bwMode="auto">
            <a:xfrm>
              <a:off x="623" y="1374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49" name="Rectangle 2763"/>
            <p:cNvSpPr>
              <a:spLocks noChangeArrowheads="1"/>
            </p:cNvSpPr>
            <p:nvPr/>
          </p:nvSpPr>
          <p:spPr bwMode="auto">
            <a:xfrm>
              <a:off x="623" y="138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50" name="Rectangle 2764"/>
            <p:cNvSpPr>
              <a:spLocks noChangeArrowheads="1"/>
            </p:cNvSpPr>
            <p:nvPr/>
          </p:nvSpPr>
          <p:spPr bwMode="auto">
            <a:xfrm>
              <a:off x="623" y="140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51" name="Rectangle 2765"/>
            <p:cNvSpPr>
              <a:spLocks noChangeArrowheads="1"/>
            </p:cNvSpPr>
            <p:nvPr/>
          </p:nvSpPr>
          <p:spPr bwMode="auto">
            <a:xfrm>
              <a:off x="623" y="141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52" name="Rectangle 2766"/>
            <p:cNvSpPr>
              <a:spLocks noChangeArrowheads="1"/>
            </p:cNvSpPr>
            <p:nvPr/>
          </p:nvSpPr>
          <p:spPr bwMode="auto">
            <a:xfrm>
              <a:off x="623" y="1428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53" name="Rectangle 2767"/>
            <p:cNvSpPr>
              <a:spLocks noChangeArrowheads="1"/>
            </p:cNvSpPr>
            <p:nvPr/>
          </p:nvSpPr>
          <p:spPr bwMode="auto">
            <a:xfrm>
              <a:off x="623" y="144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54" name="Rectangle 2768"/>
            <p:cNvSpPr>
              <a:spLocks noChangeArrowheads="1"/>
            </p:cNvSpPr>
            <p:nvPr/>
          </p:nvSpPr>
          <p:spPr bwMode="auto">
            <a:xfrm>
              <a:off x="2338" y="133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55" name="Rectangle 2769"/>
            <p:cNvSpPr>
              <a:spLocks noChangeArrowheads="1"/>
            </p:cNvSpPr>
            <p:nvPr/>
          </p:nvSpPr>
          <p:spPr bwMode="auto">
            <a:xfrm>
              <a:off x="2338" y="134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56" name="Rectangle 2770"/>
            <p:cNvSpPr>
              <a:spLocks noChangeArrowheads="1"/>
            </p:cNvSpPr>
            <p:nvPr/>
          </p:nvSpPr>
          <p:spPr bwMode="auto">
            <a:xfrm>
              <a:off x="2338" y="136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57" name="Rectangle 2771"/>
            <p:cNvSpPr>
              <a:spLocks noChangeArrowheads="1"/>
            </p:cNvSpPr>
            <p:nvPr/>
          </p:nvSpPr>
          <p:spPr bwMode="auto">
            <a:xfrm>
              <a:off x="2338" y="1374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58" name="Rectangle 2772"/>
            <p:cNvSpPr>
              <a:spLocks noChangeArrowheads="1"/>
            </p:cNvSpPr>
            <p:nvPr/>
          </p:nvSpPr>
          <p:spPr bwMode="auto">
            <a:xfrm>
              <a:off x="2338" y="138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59" name="Rectangle 2773"/>
            <p:cNvSpPr>
              <a:spLocks noChangeArrowheads="1"/>
            </p:cNvSpPr>
            <p:nvPr/>
          </p:nvSpPr>
          <p:spPr bwMode="auto">
            <a:xfrm>
              <a:off x="2338" y="140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60" name="Rectangle 2774"/>
            <p:cNvSpPr>
              <a:spLocks noChangeArrowheads="1"/>
            </p:cNvSpPr>
            <p:nvPr/>
          </p:nvSpPr>
          <p:spPr bwMode="auto">
            <a:xfrm>
              <a:off x="2338" y="141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61" name="Rectangle 2775"/>
            <p:cNvSpPr>
              <a:spLocks noChangeArrowheads="1"/>
            </p:cNvSpPr>
            <p:nvPr/>
          </p:nvSpPr>
          <p:spPr bwMode="auto">
            <a:xfrm>
              <a:off x="2338" y="1428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62" name="Rectangle 2776"/>
            <p:cNvSpPr>
              <a:spLocks noChangeArrowheads="1"/>
            </p:cNvSpPr>
            <p:nvPr/>
          </p:nvSpPr>
          <p:spPr bwMode="auto">
            <a:xfrm>
              <a:off x="2338" y="144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63" name="Rectangle 2777"/>
            <p:cNvSpPr>
              <a:spLocks noChangeArrowheads="1"/>
            </p:cNvSpPr>
            <p:nvPr/>
          </p:nvSpPr>
          <p:spPr bwMode="auto">
            <a:xfrm>
              <a:off x="2735" y="133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64" name="Rectangle 2778"/>
            <p:cNvSpPr>
              <a:spLocks noChangeArrowheads="1"/>
            </p:cNvSpPr>
            <p:nvPr/>
          </p:nvSpPr>
          <p:spPr bwMode="auto">
            <a:xfrm>
              <a:off x="2735" y="134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65" name="Rectangle 2779"/>
            <p:cNvSpPr>
              <a:spLocks noChangeArrowheads="1"/>
            </p:cNvSpPr>
            <p:nvPr/>
          </p:nvSpPr>
          <p:spPr bwMode="auto">
            <a:xfrm>
              <a:off x="2735" y="136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66" name="Rectangle 2780"/>
            <p:cNvSpPr>
              <a:spLocks noChangeArrowheads="1"/>
            </p:cNvSpPr>
            <p:nvPr/>
          </p:nvSpPr>
          <p:spPr bwMode="auto">
            <a:xfrm>
              <a:off x="2735" y="1374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67" name="Rectangle 2781"/>
            <p:cNvSpPr>
              <a:spLocks noChangeArrowheads="1"/>
            </p:cNvSpPr>
            <p:nvPr/>
          </p:nvSpPr>
          <p:spPr bwMode="auto">
            <a:xfrm>
              <a:off x="2735" y="138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68" name="Rectangle 2782"/>
            <p:cNvSpPr>
              <a:spLocks noChangeArrowheads="1"/>
            </p:cNvSpPr>
            <p:nvPr/>
          </p:nvSpPr>
          <p:spPr bwMode="auto">
            <a:xfrm>
              <a:off x="2735" y="140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69" name="Rectangle 2783"/>
            <p:cNvSpPr>
              <a:spLocks noChangeArrowheads="1"/>
            </p:cNvSpPr>
            <p:nvPr/>
          </p:nvSpPr>
          <p:spPr bwMode="auto">
            <a:xfrm>
              <a:off x="2735" y="141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70" name="Rectangle 2784"/>
            <p:cNvSpPr>
              <a:spLocks noChangeArrowheads="1"/>
            </p:cNvSpPr>
            <p:nvPr/>
          </p:nvSpPr>
          <p:spPr bwMode="auto">
            <a:xfrm>
              <a:off x="2735" y="1428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71" name="Rectangle 2785"/>
            <p:cNvSpPr>
              <a:spLocks noChangeArrowheads="1"/>
            </p:cNvSpPr>
            <p:nvPr/>
          </p:nvSpPr>
          <p:spPr bwMode="auto">
            <a:xfrm>
              <a:off x="2735" y="144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72" name="Rectangle 2786"/>
            <p:cNvSpPr>
              <a:spLocks noChangeArrowheads="1"/>
            </p:cNvSpPr>
            <p:nvPr/>
          </p:nvSpPr>
          <p:spPr bwMode="auto">
            <a:xfrm>
              <a:off x="3133" y="133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73" name="Rectangle 2787"/>
            <p:cNvSpPr>
              <a:spLocks noChangeArrowheads="1"/>
            </p:cNvSpPr>
            <p:nvPr/>
          </p:nvSpPr>
          <p:spPr bwMode="auto">
            <a:xfrm>
              <a:off x="3133" y="134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74" name="Rectangle 2788"/>
            <p:cNvSpPr>
              <a:spLocks noChangeArrowheads="1"/>
            </p:cNvSpPr>
            <p:nvPr/>
          </p:nvSpPr>
          <p:spPr bwMode="auto">
            <a:xfrm>
              <a:off x="3133" y="136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75" name="Rectangle 2789"/>
            <p:cNvSpPr>
              <a:spLocks noChangeArrowheads="1"/>
            </p:cNvSpPr>
            <p:nvPr/>
          </p:nvSpPr>
          <p:spPr bwMode="auto">
            <a:xfrm>
              <a:off x="3133" y="1374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76" name="Rectangle 2790"/>
            <p:cNvSpPr>
              <a:spLocks noChangeArrowheads="1"/>
            </p:cNvSpPr>
            <p:nvPr/>
          </p:nvSpPr>
          <p:spPr bwMode="auto">
            <a:xfrm>
              <a:off x="3133" y="138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77" name="Rectangle 2791"/>
            <p:cNvSpPr>
              <a:spLocks noChangeArrowheads="1"/>
            </p:cNvSpPr>
            <p:nvPr/>
          </p:nvSpPr>
          <p:spPr bwMode="auto">
            <a:xfrm>
              <a:off x="3133" y="140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78" name="Rectangle 2792"/>
            <p:cNvSpPr>
              <a:spLocks noChangeArrowheads="1"/>
            </p:cNvSpPr>
            <p:nvPr/>
          </p:nvSpPr>
          <p:spPr bwMode="auto">
            <a:xfrm>
              <a:off x="3133" y="141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79" name="Rectangle 2793"/>
            <p:cNvSpPr>
              <a:spLocks noChangeArrowheads="1"/>
            </p:cNvSpPr>
            <p:nvPr/>
          </p:nvSpPr>
          <p:spPr bwMode="auto">
            <a:xfrm>
              <a:off x="3133" y="1428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80" name="Rectangle 2794"/>
            <p:cNvSpPr>
              <a:spLocks noChangeArrowheads="1"/>
            </p:cNvSpPr>
            <p:nvPr/>
          </p:nvSpPr>
          <p:spPr bwMode="auto">
            <a:xfrm>
              <a:off x="3133" y="144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81" name="Rectangle 2795"/>
            <p:cNvSpPr>
              <a:spLocks noChangeArrowheads="1"/>
            </p:cNvSpPr>
            <p:nvPr/>
          </p:nvSpPr>
          <p:spPr bwMode="auto">
            <a:xfrm>
              <a:off x="3530" y="133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82" name="Rectangle 2796"/>
            <p:cNvSpPr>
              <a:spLocks noChangeArrowheads="1"/>
            </p:cNvSpPr>
            <p:nvPr/>
          </p:nvSpPr>
          <p:spPr bwMode="auto">
            <a:xfrm>
              <a:off x="3530" y="1349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83" name="Rectangle 2797"/>
            <p:cNvSpPr>
              <a:spLocks noChangeArrowheads="1"/>
            </p:cNvSpPr>
            <p:nvPr/>
          </p:nvSpPr>
          <p:spPr bwMode="auto">
            <a:xfrm>
              <a:off x="3530" y="136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84" name="Rectangle 2798"/>
            <p:cNvSpPr>
              <a:spLocks noChangeArrowheads="1"/>
            </p:cNvSpPr>
            <p:nvPr/>
          </p:nvSpPr>
          <p:spPr bwMode="auto">
            <a:xfrm>
              <a:off x="3530" y="1374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85" name="Rectangle 2799"/>
            <p:cNvSpPr>
              <a:spLocks noChangeArrowheads="1"/>
            </p:cNvSpPr>
            <p:nvPr/>
          </p:nvSpPr>
          <p:spPr bwMode="auto">
            <a:xfrm>
              <a:off x="3530" y="1389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86" name="Rectangle 2800"/>
            <p:cNvSpPr>
              <a:spLocks noChangeArrowheads="1"/>
            </p:cNvSpPr>
            <p:nvPr/>
          </p:nvSpPr>
          <p:spPr bwMode="auto">
            <a:xfrm>
              <a:off x="3530" y="140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87" name="Rectangle 2801"/>
            <p:cNvSpPr>
              <a:spLocks noChangeArrowheads="1"/>
            </p:cNvSpPr>
            <p:nvPr/>
          </p:nvSpPr>
          <p:spPr bwMode="auto">
            <a:xfrm>
              <a:off x="3530" y="141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88" name="Rectangle 2802"/>
            <p:cNvSpPr>
              <a:spLocks noChangeArrowheads="1"/>
            </p:cNvSpPr>
            <p:nvPr/>
          </p:nvSpPr>
          <p:spPr bwMode="auto">
            <a:xfrm>
              <a:off x="3530" y="1428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89" name="Rectangle 2803"/>
            <p:cNvSpPr>
              <a:spLocks noChangeArrowheads="1"/>
            </p:cNvSpPr>
            <p:nvPr/>
          </p:nvSpPr>
          <p:spPr bwMode="auto">
            <a:xfrm>
              <a:off x="3530" y="144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90" name="Rectangle 2804"/>
            <p:cNvSpPr>
              <a:spLocks noChangeArrowheads="1"/>
            </p:cNvSpPr>
            <p:nvPr/>
          </p:nvSpPr>
          <p:spPr bwMode="auto">
            <a:xfrm>
              <a:off x="3929" y="1335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91" name="Rectangle 2805"/>
            <p:cNvSpPr>
              <a:spLocks noChangeArrowheads="1"/>
            </p:cNvSpPr>
            <p:nvPr/>
          </p:nvSpPr>
          <p:spPr bwMode="auto">
            <a:xfrm>
              <a:off x="3929" y="1349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92" name="Rectangle 2806"/>
            <p:cNvSpPr>
              <a:spLocks noChangeArrowheads="1"/>
            </p:cNvSpPr>
            <p:nvPr/>
          </p:nvSpPr>
          <p:spPr bwMode="auto">
            <a:xfrm>
              <a:off x="3929" y="1362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93" name="Rectangle 2807"/>
            <p:cNvSpPr>
              <a:spLocks noChangeArrowheads="1"/>
            </p:cNvSpPr>
            <p:nvPr/>
          </p:nvSpPr>
          <p:spPr bwMode="auto">
            <a:xfrm>
              <a:off x="3929" y="1374"/>
              <a:ext cx="5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94" name="Rectangle 2808"/>
            <p:cNvSpPr>
              <a:spLocks noChangeArrowheads="1"/>
            </p:cNvSpPr>
            <p:nvPr/>
          </p:nvSpPr>
          <p:spPr bwMode="auto">
            <a:xfrm>
              <a:off x="3929" y="1389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95" name="Rectangle 2809"/>
            <p:cNvSpPr>
              <a:spLocks noChangeArrowheads="1"/>
            </p:cNvSpPr>
            <p:nvPr/>
          </p:nvSpPr>
          <p:spPr bwMode="auto">
            <a:xfrm>
              <a:off x="3929" y="1402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96" name="Rectangle 2810"/>
            <p:cNvSpPr>
              <a:spLocks noChangeArrowheads="1"/>
            </p:cNvSpPr>
            <p:nvPr/>
          </p:nvSpPr>
          <p:spPr bwMode="auto">
            <a:xfrm>
              <a:off x="3929" y="1415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97" name="Rectangle 2811"/>
            <p:cNvSpPr>
              <a:spLocks noChangeArrowheads="1"/>
            </p:cNvSpPr>
            <p:nvPr/>
          </p:nvSpPr>
          <p:spPr bwMode="auto">
            <a:xfrm>
              <a:off x="3929" y="1428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98" name="Rectangle 2812"/>
            <p:cNvSpPr>
              <a:spLocks noChangeArrowheads="1"/>
            </p:cNvSpPr>
            <p:nvPr/>
          </p:nvSpPr>
          <p:spPr bwMode="auto">
            <a:xfrm>
              <a:off x="3929" y="1442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99" name="Rectangle 2813"/>
            <p:cNvSpPr>
              <a:spLocks noChangeArrowheads="1"/>
            </p:cNvSpPr>
            <p:nvPr/>
          </p:nvSpPr>
          <p:spPr bwMode="auto">
            <a:xfrm>
              <a:off x="4692" y="133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00" name="Rectangle 2814"/>
            <p:cNvSpPr>
              <a:spLocks noChangeArrowheads="1"/>
            </p:cNvSpPr>
            <p:nvPr/>
          </p:nvSpPr>
          <p:spPr bwMode="auto">
            <a:xfrm>
              <a:off x="4692" y="1349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01" name="Rectangle 2815"/>
            <p:cNvSpPr>
              <a:spLocks noChangeArrowheads="1"/>
            </p:cNvSpPr>
            <p:nvPr/>
          </p:nvSpPr>
          <p:spPr bwMode="auto">
            <a:xfrm>
              <a:off x="4692" y="136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02" name="Rectangle 2816"/>
            <p:cNvSpPr>
              <a:spLocks noChangeArrowheads="1"/>
            </p:cNvSpPr>
            <p:nvPr/>
          </p:nvSpPr>
          <p:spPr bwMode="auto">
            <a:xfrm>
              <a:off x="4692" y="1374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03" name="Rectangle 2817"/>
            <p:cNvSpPr>
              <a:spLocks noChangeArrowheads="1"/>
            </p:cNvSpPr>
            <p:nvPr/>
          </p:nvSpPr>
          <p:spPr bwMode="auto">
            <a:xfrm>
              <a:off x="4692" y="1389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04" name="Rectangle 2818"/>
            <p:cNvSpPr>
              <a:spLocks noChangeArrowheads="1"/>
            </p:cNvSpPr>
            <p:nvPr/>
          </p:nvSpPr>
          <p:spPr bwMode="auto">
            <a:xfrm>
              <a:off x="4692" y="140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05" name="Rectangle 2819"/>
            <p:cNvSpPr>
              <a:spLocks noChangeArrowheads="1"/>
            </p:cNvSpPr>
            <p:nvPr/>
          </p:nvSpPr>
          <p:spPr bwMode="auto">
            <a:xfrm>
              <a:off x="4692" y="141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06" name="Rectangle 2820"/>
            <p:cNvSpPr>
              <a:spLocks noChangeArrowheads="1"/>
            </p:cNvSpPr>
            <p:nvPr/>
          </p:nvSpPr>
          <p:spPr bwMode="auto">
            <a:xfrm>
              <a:off x="4692" y="1428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07" name="Rectangle 2821"/>
            <p:cNvSpPr>
              <a:spLocks noChangeArrowheads="1"/>
            </p:cNvSpPr>
            <p:nvPr/>
          </p:nvSpPr>
          <p:spPr bwMode="auto">
            <a:xfrm>
              <a:off x="4692" y="144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08" name="Rectangle 2823"/>
            <p:cNvSpPr>
              <a:spLocks noChangeArrowheads="1"/>
            </p:cNvSpPr>
            <p:nvPr/>
          </p:nvSpPr>
          <p:spPr bwMode="auto">
            <a:xfrm>
              <a:off x="4699" y="1449"/>
              <a:ext cx="863" cy="9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09" name="Rectangle 2824"/>
            <p:cNvSpPr>
              <a:spLocks noChangeArrowheads="1"/>
            </p:cNvSpPr>
            <p:nvPr/>
          </p:nvSpPr>
          <p:spPr bwMode="auto">
            <a:xfrm>
              <a:off x="4699" y="1449"/>
              <a:ext cx="863" cy="9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10" name="Rectangle 2825"/>
            <p:cNvSpPr>
              <a:spLocks noChangeArrowheads="1"/>
            </p:cNvSpPr>
            <p:nvPr/>
          </p:nvSpPr>
          <p:spPr bwMode="auto">
            <a:xfrm>
              <a:off x="4934" y="1442"/>
              <a:ext cx="38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FF"/>
                  </a:solidFill>
                </a:rPr>
                <a:t>Recharge  </a:t>
              </a:r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1011" name="Rectangle 2826"/>
            <p:cNvSpPr>
              <a:spLocks noChangeArrowheads="1"/>
            </p:cNvSpPr>
            <p:nvPr/>
          </p:nvSpPr>
          <p:spPr bwMode="auto">
            <a:xfrm>
              <a:off x="3934" y="1449"/>
              <a:ext cx="758" cy="9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12" name="Rectangle 2827"/>
            <p:cNvSpPr>
              <a:spLocks noChangeArrowheads="1"/>
            </p:cNvSpPr>
            <p:nvPr/>
          </p:nvSpPr>
          <p:spPr bwMode="auto">
            <a:xfrm>
              <a:off x="3934" y="1449"/>
              <a:ext cx="758" cy="9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13" name="Rectangle 2828"/>
            <p:cNvSpPr>
              <a:spLocks noChangeArrowheads="1"/>
            </p:cNvSpPr>
            <p:nvPr/>
          </p:nvSpPr>
          <p:spPr bwMode="auto">
            <a:xfrm>
              <a:off x="4257" y="1442"/>
              <a:ext cx="116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ND</a:t>
              </a:r>
              <a:endParaRPr lang="en-US"/>
            </a:p>
          </p:txBody>
        </p:sp>
        <p:sp>
          <p:nvSpPr>
            <p:cNvPr id="1014" name="Rectangle 2829"/>
            <p:cNvSpPr>
              <a:spLocks noChangeArrowheads="1"/>
            </p:cNvSpPr>
            <p:nvPr/>
          </p:nvSpPr>
          <p:spPr bwMode="auto">
            <a:xfrm>
              <a:off x="3537" y="1449"/>
              <a:ext cx="392" cy="9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15" name="Rectangle 2830"/>
            <p:cNvSpPr>
              <a:spLocks noChangeArrowheads="1"/>
            </p:cNvSpPr>
            <p:nvPr/>
          </p:nvSpPr>
          <p:spPr bwMode="auto">
            <a:xfrm>
              <a:off x="3537" y="1449"/>
              <a:ext cx="392" cy="9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16" name="Rectangle 2831"/>
            <p:cNvSpPr>
              <a:spLocks noChangeArrowheads="1"/>
            </p:cNvSpPr>
            <p:nvPr/>
          </p:nvSpPr>
          <p:spPr bwMode="auto">
            <a:xfrm>
              <a:off x="3680" y="1442"/>
              <a:ext cx="111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NA</a:t>
              </a:r>
              <a:endParaRPr lang="en-US"/>
            </a:p>
          </p:txBody>
        </p:sp>
        <p:sp>
          <p:nvSpPr>
            <p:cNvPr id="1017" name="Rectangle 2832"/>
            <p:cNvSpPr>
              <a:spLocks noChangeArrowheads="1"/>
            </p:cNvSpPr>
            <p:nvPr/>
          </p:nvSpPr>
          <p:spPr bwMode="auto">
            <a:xfrm>
              <a:off x="3139" y="1449"/>
              <a:ext cx="391" cy="9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18" name="Rectangle 2833"/>
            <p:cNvSpPr>
              <a:spLocks noChangeArrowheads="1"/>
            </p:cNvSpPr>
            <p:nvPr/>
          </p:nvSpPr>
          <p:spPr bwMode="auto">
            <a:xfrm>
              <a:off x="3139" y="1449"/>
              <a:ext cx="391" cy="9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19" name="Rectangle 2834"/>
            <p:cNvSpPr>
              <a:spLocks noChangeArrowheads="1"/>
            </p:cNvSpPr>
            <p:nvPr/>
          </p:nvSpPr>
          <p:spPr bwMode="auto">
            <a:xfrm>
              <a:off x="3215" y="1442"/>
              <a:ext cx="242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0.0133</a:t>
              </a:r>
              <a:endParaRPr lang="en-US"/>
            </a:p>
          </p:txBody>
        </p:sp>
        <p:sp>
          <p:nvSpPr>
            <p:cNvPr id="1020" name="Rectangle 2835"/>
            <p:cNvSpPr>
              <a:spLocks noChangeArrowheads="1"/>
            </p:cNvSpPr>
            <p:nvPr/>
          </p:nvSpPr>
          <p:spPr bwMode="auto">
            <a:xfrm>
              <a:off x="2741" y="1449"/>
              <a:ext cx="392" cy="9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21" name="Rectangle 2836"/>
            <p:cNvSpPr>
              <a:spLocks noChangeArrowheads="1"/>
            </p:cNvSpPr>
            <p:nvPr/>
          </p:nvSpPr>
          <p:spPr bwMode="auto">
            <a:xfrm>
              <a:off x="2741" y="1449"/>
              <a:ext cx="392" cy="9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22" name="Rectangle 2837"/>
            <p:cNvSpPr>
              <a:spLocks noChangeArrowheads="1"/>
            </p:cNvSpPr>
            <p:nvPr/>
          </p:nvSpPr>
          <p:spPr bwMode="auto">
            <a:xfrm>
              <a:off x="2915" y="1442"/>
              <a:ext cx="4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0</a:t>
              </a:r>
              <a:endParaRPr lang="en-US"/>
            </a:p>
          </p:txBody>
        </p:sp>
        <p:sp>
          <p:nvSpPr>
            <p:cNvPr id="1023" name="Rectangle 2838"/>
            <p:cNvSpPr>
              <a:spLocks noChangeArrowheads="1"/>
            </p:cNvSpPr>
            <p:nvPr/>
          </p:nvSpPr>
          <p:spPr bwMode="auto">
            <a:xfrm>
              <a:off x="2344" y="1449"/>
              <a:ext cx="391" cy="9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24" name="Rectangle 2839"/>
            <p:cNvSpPr>
              <a:spLocks noChangeArrowheads="1"/>
            </p:cNvSpPr>
            <p:nvPr/>
          </p:nvSpPr>
          <p:spPr bwMode="auto">
            <a:xfrm>
              <a:off x="2344" y="1449"/>
              <a:ext cx="391" cy="9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25" name="Rectangle 2840"/>
            <p:cNvSpPr>
              <a:spLocks noChangeArrowheads="1"/>
            </p:cNvSpPr>
            <p:nvPr/>
          </p:nvSpPr>
          <p:spPr bwMode="auto">
            <a:xfrm>
              <a:off x="2499" y="1442"/>
              <a:ext cx="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38</a:t>
              </a:r>
              <a:endParaRPr lang="en-US"/>
            </a:p>
          </p:txBody>
        </p:sp>
        <p:sp>
          <p:nvSpPr>
            <p:cNvPr id="1026" name="Rectangle 2841"/>
            <p:cNvSpPr>
              <a:spLocks noChangeArrowheads="1"/>
            </p:cNvSpPr>
            <p:nvPr/>
          </p:nvSpPr>
          <p:spPr bwMode="auto">
            <a:xfrm>
              <a:off x="629" y="1449"/>
              <a:ext cx="1709" cy="9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27" name="Rectangle 2842"/>
            <p:cNvSpPr>
              <a:spLocks noChangeArrowheads="1"/>
            </p:cNvSpPr>
            <p:nvPr/>
          </p:nvSpPr>
          <p:spPr bwMode="auto">
            <a:xfrm>
              <a:off x="629" y="1449"/>
              <a:ext cx="1709" cy="9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28" name="Rectangle 2843"/>
            <p:cNvSpPr>
              <a:spLocks noChangeArrowheads="1"/>
            </p:cNvSpPr>
            <p:nvPr/>
          </p:nvSpPr>
          <p:spPr bwMode="auto">
            <a:xfrm>
              <a:off x="1183" y="1442"/>
              <a:ext cx="603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Kemptville Creek</a:t>
              </a:r>
              <a:endParaRPr lang="en-US"/>
            </a:p>
          </p:txBody>
        </p:sp>
        <p:sp>
          <p:nvSpPr>
            <p:cNvPr id="1029" name="Rectangle 2844"/>
            <p:cNvSpPr>
              <a:spLocks noChangeArrowheads="1"/>
            </p:cNvSpPr>
            <p:nvPr/>
          </p:nvSpPr>
          <p:spPr bwMode="auto">
            <a:xfrm>
              <a:off x="151" y="1449"/>
              <a:ext cx="472" cy="9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30" name="Rectangle 2845"/>
            <p:cNvSpPr>
              <a:spLocks noChangeArrowheads="1"/>
            </p:cNvSpPr>
            <p:nvPr/>
          </p:nvSpPr>
          <p:spPr bwMode="auto">
            <a:xfrm>
              <a:off x="151" y="1449"/>
              <a:ext cx="472" cy="9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31" name="Rectangle 2846"/>
            <p:cNvSpPr>
              <a:spLocks noChangeArrowheads="1"/>
            </p:cNvSpPr>
            <p:nvPr/>
          </p:nvSpPr>
          <p:spPr bwMode="auto">
            <a:xfrm>
              <a:off x="237" y="1442"/>
              <a:ext cx="30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G4-1306</a:t>
              </a:r>
              <a:endParaRPr lang="en-US"/>
            </a:p>
          </p:txBody>
        </p:sp>
        <p:sp>
          <p:nvSpPr>
            <p:cNvPr id="1032" name="Rectangle 2847"/>
            <p:cNvSpPr>
              <a:spLocks noChangeArrowheads="1"/>
            </p:cNvSpPr>
            <p:nvPr/>
          </p:nvSpPr>
          <p:spPr bwMode="auto">
            <a:xfrm>
              <a:off x="623" y="144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33" name="Rectangle 2848"/>
            <p:cNvSpPr>
              <a:spLocks noChangeArrowheads="1"/>
            </p:cNvSpPr>
            <p:nvPr/>
          </p:nvSpPr>
          <p:spPr bwMode="auto">
            <a:xfrm>
              <a:off x="623" y="145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34" name="Rectangle 2849"/>
            <p:cNvSpPr>
              <a:spLocks noChangeArrowheads="1"/>
            </p:cNvSpPr>
            <p:nvPr/>
          </p:nvSpPr>
          <p:spPr bwMode="auto">
            <a:xfrm>
              <a:off x="623" y="146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35" name="Rectangle 2850"/>
            <p:cNvSpPr>
              <a:spLocks noChangeArrowheads="1"/>
            </p:cNvSpPr>
            <p:nvPr/>
          </p:nvSpPr>
          <p:spPr bwMode="auto">
            <a:xfrm>
              <a:off x="623" y="148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36" name="Rectangle 2851"/>
            <p:cNvSpPr>
              <a:spLocks noChangeArrowheads="1"/>
            </p:cNvSpPr>
            <p:nvPr/>
          </p:nvSpPr>
          <p:spPr bwMode="auto">
            <a:xfrm>
              <a:off x="623" y="149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37" name="Rectangle 2852"/>
            <p:cNvSpPr>
              <a:spLocks noChangeArrowheads="1"/>
            </p:cNvSpPr>
            <p:nvPr/>
          </p:nvSpPr>
          <p:spPr bwMode="auto">
            <a:xfrm>
              <a:off x="623" y="1508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38" name="Rectangle 2853"/>
            <p:cNvSpPr>
              <a:spLocks noChangeArrowheads="1"/>
            </p:cNvSpPr>
            <p:nvPr/>
          </p:nvSpPr>
          <p:spPr bwMode="auto">
            <a:xfrm>
              <a:off x="623" y="152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39" name="Rectangle 2854"/>
            <p:cNvSpPr>
              <a:spLocks noChangeArrowheads="1"/>
            </p:cNvSpPr>
            <p:nvPr/>
          </p:nvSpPr>
          <p:spPr bwMode="auto">
            <a:xfrm>
              <a:off x="623" y="153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40" name="Rectangle 2855"/>
            <p:cNvSpPr>
              <a:spLocks noChangeArrowheads="1"/>
            </p:cNvSpPr>
            <p:nvPr/>
          </p:nvSpPr>
          <p:spPr bwMode="auto">
            <a:xfrm>
              <a:off x="623" y="1547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41" name="Rectangle 2856"/>
            <p:cNvSpPr>
              <a:spLocks noChangeArrowheads="1"/>
            </p:cNvSpPr>
            <p:nvPr/>
          </p:nvSpPr>
          <p:spPr bwMode="auto">
            <a:xfrm>
              <a:off x="2338" y="144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42" name="Rectangle 2857"/>
            <p:cNvSpPr>
              <a:spLocks noChangeArrowheads="1"/>
            </p:cNvSpPr>
            <p:nvPr/>
          </p:nvSpPr>
          <p:spPr bwMode="auto">
            <a:xfrm>
              <a:off x="2338" y="145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43" name="Rectangle 2858"/>
            <p:cNvSpPr>
              <a:spLocks noChangeArrowheads="1"/>
            </p:cNvSpPr>
            <p:nvPr/>
          </p:nvSpPr>
          <p:spPr bwMode="auto">
            <a:xfrm>
              <a:off x="2338" y="146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44" name="Rectangle 2859"/>
            <p:cNvSpPr>
              <a:spLocks noChangeArrowheads="1"/>
            </p:cNvSpPr>
            <p:nvPr/>
          </p:nvSpPr>
          <p:spPr bwMode="auto">
            <a:xfrm>
              <a:off x="2338" y="148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45" name="Rectangle 2860"/>
            <p:cNvSpPr>
              <a:spLocks noChangeArrowheads="1"/>
            </p:cNvSpPr>
            <p:nvPr/>
          </p:nvSpPr>
          <p:spPr bwMode="auto">
            <a:xfrm>
              <a:off x="2338" y="149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46" name="Rectangle 2861"/>
            <p:cNvSpPr>
              <a:spLocks noChangeArrowheads="1"/>
            </p:cNvSpPr>
            <p:nvPr/>
          </p:nvSpPr>
          <p:spPr bwMode="auto">
            <a:xfrm>
              <a:off x="2338" y="1508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47" name="Rectangle 2862"/>
            <p:cNvSpPr>
              <a:spLocks noChangeArrowheads="1"/>
            </p:cNvSpPr>
            <p:nvPr/>
          </p:nvSpPr>
          <p:spPr bwMode="auto">
            <a:xfrm>
              <a:off x="2338" y="152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48" name="Rectangle 2863"/>
            <p:cNvSpPr>
              <a:spLocks noChangeArrowheads="1"/>
            </p:cNvSpPr>
            <p:nvPr/>
          </p:nvSpPr>
          <p:spPr bwMode="auto">
            <a:xfrm>
              <a:off x="2338" y="153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49" name="Rectangle 2864"/>
            <p:cNvSpPr>
              <a:spLocks noChangeArrowheads="1"/>
            </p:cNvSpPr>
            <p:nvPr/>
          </p:nvSpPr>
          <p:spPr bwMode="auto">
            <a:xfrm>
              <a:off x="2338" y="1547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50" name="Rectangle 2865"/>
            <p:cNvSpPr>
              <a:spLocks noChangeArrowheads="1"/>
            </p:cNvSpPr>
            <p:nvPr/>
          </p:nvSpPr>
          <p:spPr bwMode="auto">
            <a:xfrm>
              <a:off x="2735" y="144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51" name="Rectangle 2866"/>
            <p:cNvSpPr>
              <a:spLocks noChangeArrowheads="1"/>
            </p:cNvSpPr>
            <p:nvPr/>
          </p:nvSpPr>
          <p:spPr bwMode="auto">
            <a:xfrm>
              <a:off x="2735" y="145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52" name="Rectangle 2867"/>
            <p:cNvSpPr>
              <a:spLocks noChangeArrowheads="1"/>
            </p:cNvSpPr>
            <p:nvPr/>
          </p:nvSpPr>
          <p:spPr bwMode="auto">
            <a:xfrm>
              <a:off x="2735" y="146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53" name="Rectangle 2868"/>
            <p:cNvSpPr>
              <a:spLocks noChangeArrowheads="1"/>
            </p:cNvSpPr>
            <p:nvPr/>
          </p:nvSpPr>
          <p:spPr bwMode="auto">
            <a:xfrm>
              <a:off x="2735" y="148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54" name="Rectangle 2869"/>
            <p:cNvSpPr>
              <a:spLocks noChangeArrowheads="1"/>
            </p:cNvSpPr>
            <p:nvPr/>
          </p:nvSpPr>
          <p:spPr bwMode="auto">
            <a:xfrm>
              <a:off x="2735" y="149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55" name="Rectangle 2870"/>
            <p:cNvSpPr>
              <a:spLocks noChangeArrowheads="1"/>
            </p:cNvSpPr>
            <p:nvPr/>
          </p:nvSpPr>
          <p:spPr bwMode="auto">
            <a:xfrm>
              <a:off x="2735" y="1508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56" name="Rectangle 2871"/>
            <p:cNvSpPr>
              <a:spLocks noChangeArrowheads="1"/>
            </p:cNvSpPr>
            <p:nvPr/>
          </p:nvSpPr>
          <p:spPr bwMode="auto">
            <a:xfrm>
              <a:off x="2735" y="152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57" name="Rectangle 2872"/>
            <p:cNvSpPr>
              <a:spLocks noChangeArrowheads="1"/>
            </p:cNvSpPr>
            <p:nvPr/>
          </p:nvSpPr>
          <p:spPr bwMode="auto">
            <a:xfrm>
              <a:off x="2735" y="153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58" name="Rectangle 2873"/>
            <p:cNvSpPr>
              <a:spLocks noChangeArrowheads="1"/>
            </p:cNvSpPr>
            <p:nvPr/>
          </p:nvSpPr>
          <p:spPr bwMode="auto">
            <a:xfrm>
              <a:off x="2735" y="1547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59" name="Rectangle 2874"/>
            <p:cNvSpPr>
              <a:spLocks noChangeArrowheads="1"/>
            </p:cNvSpPr>
            <p:nvPr/>
          </p:nvSpPr>
          <p:spPr bwMode="auto">
            <a:xfrm>
              <a:off x="3133" y="144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60" name="Rectangle 2875"/>
            <p:cNvSpPr>
              <a:spLocks noChangeArrowheads="1"/>
            </p:cNvSpPr>
            <p:nvPr/>
          </p:nvSpPr>
          <p:spPr bwMode="auto">
            <a:xfrm>
              <a:off x="3133" y="145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61" name="Rectangle 2876"/>
            <p:cNvSpPr>
              <a:spLocks noChangeArrowheads="1"/>
            </p:cNvSpPr>
            <p:nvPr/>
          </p:nvSpPr>
          <p:spPr bwMode="auto">
            <a:xfrm>
              <a:off x="3133" y="146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62" name="Rectangle 2877"/>
            <p:cNvSpPr>
              <a:spLocks noChangeArrowheads="1"/>
            </p:cNvSpPr>
            <p:nvPr/>
          </p:nvSpPr>
          <p:spPr bwMode="auto">
            <a:xfrm>
              <a:off x="3133" y="148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63" name="Rectangle 2878"/>
            <p:cNvSpPr>
              <a:spLocks noChangeArrowheads="1"/>
            </p:cNvSpPr>
            <p:nvPr/>
          </p:nvSpPr>
          <p:spPr bwMode="auto">
            <a:xfrm>
              <a:off x="3133" y="149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64" name="Rectangle 2879"/>
            <p:cNvSpPr>
              <a:spLocks noChangeArrowheads="1"/>
            </p:cNvSpPr>
            <p:nvPr/>
          </p:nvSpPr>
          <p:spPr bwMode="auto">
            <a:xfrm>
              <a:off x="3133" y="1508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65" name="Rectangle 2880"/>
            <p:cNvSpPr>
              <a:spLocks noChangeArrowheads="1"/>
            </p:cNvSpPr>
            <p:nvPr/>
          </p:nvSpPr>
          <p:spPr bwMode="auto">
            <a:xfrm>
              <a:off x="3133" y="152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66" name="Rectangle 2881"/>
            <p:cNvSpPr>
              <a:spLocks noChangeArrowheads="1"/>
            </p:cNvSpPr>
            <p:nvPr/>
          </p:nvSpPr>
          <p:spPr bwMode="auto">
            <a:xfrm>
              <a:off x="3133" y="153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67" name="Rectangle 2882"/>
            <p:cNvSpPr>
              <a:spLocks noChangeArrowheads="1"/>
            </p:cNvSpPr>
            <p:nvPr/>
          </p:nvSpPr>
          <p:spPr bwMode="auto">
            <a:xfrm>
              <a:off x="3133" y="1547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68" name="Rectangle 2883"/>
            <p:cNvSpPr>
              <a:spLocks noChangeArrowheads="1"/>
            </p:cNvSpPr>
            <p:nvPr/>
          </p:nvSpPr>
          <p:spPr bwMode="auto">
            <a:xfrm>
              <a:off x="3530" y="144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69" name="Rectangle 2884"/>
            <p:cNvSpPr>
              <a:spLocks noChangeArrowheads="1"/>
            </p:cNvSpPr>
            <p:nvPr/>
          </p:nvSpPr>
          <p:spPr bwMode="auto">
            <a:xfrm>
              <a:off x="3530" y="1456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70" name="Rectangle 2885"/>
            <p:cNvSpPr>
              <a:spLocks noChangeArrowheads="1"/>
            </p:cNvSpPr>
            <p:nvPr/>
          </p:nvSpPr>
          <p:spPr bwMode="auto">
            <a:xfrm>
              <a:off x="3530" y="1469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71" name="Rectangle 2886"/>
            <p:cNvSpPr>
              <a:spLocks noChangeArrowheads="1"/>
            </p:cNvSpPr>
            <p:nvPr/>
          </p:nvSpPr>
          <p:spPr bwMode="auto">
            <a:xfrm>
              <a:off x="3530" y="148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72" name="Rectangle 2887"/>
            <p:cNvSpPr>
              <a:spLocks noChangeArrowheads="1"/>
            </p:cNvSpPr>
            <p:nvPr/>
          </p:nvSpPr>
          <p:spPr bwMode="auto">
            <a:xfrm>
              <a:off x="3530" y="149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73" name="Rectangle 2888"/>
            <p:cNvSpPr>
              <a:spLocks noChangeArrowheads="1"/>
            </p:cNvSpPr>
            <p:nvPr/>
          </p:nvSpPr>
          <p:spPr bwMode="auto">
            <a:xfrm>
              <a:off x="3530" y="1508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74" name="Rectangle 2889"/>
            <p:cNvSpPr>
              <a:spLocks noChangeArrowheads="1"/>
            </p:cNvSpPr>
            <p:nvPr/>
          </p:nvSpPr>
          <p:spPr bwMode="auto">
            <a:xfrm>
              <a:off x="3530" y="152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75" name="Rectangle 2890"/>
            <p:cNvSpPr>
              <a:spLocks noChangeArrowheads="1"/>
            </p:cNvSpPr>
            <p:nvPr/>
          </p:nvSpPr>
          <p:spPr bwMode="auto">
            <a:xfrm>
              <a:off x="3530" y="153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76" name="Rectangle 2891"/>
            <p:cNvSpPr>
              <a:spLocks noChangeArrowheads="1"/>
            </p:cNvSpPr>
            <p:nvPr/>
          </p:nvSpPr>
          <p:spPr bwMode="auto">
            <a:xfrm>
              <a:off x="3530" y="1547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77" name="Rectangle 2892"/>
            <p:cNvSpPr>
              <a:spLocks noChangeArrowheads="1"/>
            </p:cNvSpPr>
            <p:nvPr/>
          </p:nvSpPr>
          <p:spPr bwMode="auto">
            <a:xfrm>
              <a:off x="3929" y="1442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78" name="Rectangle 2893"/>
            <p:cNvSpPr>
              <a:spLocks noChangeArrowheads="1"/>
            </p:cNvSpPr>
            <p:nvPr/>
          </p:nvSpPr>
          <p:spPr bwMode="auto">
            <a:xfrm>
              <a:off x="3929" y="1456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79" name="Rectangle 2894"/>
            <p:cNvSpPr>
              <a:spLocks noChangeArrowheads="1"/>
            </p:cNvSpPr>
            <p:nvPr/>
          </p:nvSpPr>
          <p:spPr bwMode="auto">
            <a:xfrm>
              <a:off x="3929" y="1469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80" name="Rectangle 2895"/>
            <p:cNvSpPr>
              <a:spLocks noChangeArrowheads="1"/>
            </p:cNvSpPr>
            <p:nvPr/>
          </p:nvSpPr>
          <p:spPr bwMode="auto">
            <a:xfrm>
              <a:off x="3929" y="1482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81" name="Rectangle 2896"/>
            <p:cNvSpPr>
              <a:spLocks noChangeArrowheads="1"/>
            </p:cNvSpPr>
            <p:nvPr/>
          </p:nvSpPr>
          <p:spPr bwMode="auto">
            <a:xfrm>
              <a:off x="3929" y="1495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82" name="Rectangle 2897"/>
            <p:cNvSpPr>
              <a:spLocks noChangeArrowheads="1"/>
            </p:cNvSpPr>
            <p:nvPr/>
          </p:nvSpPr>
          <p:spPr bwMode="auto">
            <a:xfrm>
              <a:off x="3929" y="1508"/>
              <a:ext cx="5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83" name="Rectangle 2898"/>
            <p:cNvSpPr>
              <a:spLocks noChangeArrowheads="1"/>
            </p:cNvSpPr>
            <p:nvPr/>
          </p:nvSpPr>
          <p:spPr bwMode="auto">
            <a:xfrm>
              <a:off x="3929" y="1522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84" name="Rectangle 2899"/>
            <p:cNvSpPr>
              <a:spLocks noChangeArrowheads="1"/>
            </p:cNvSpPr>
            <p:nvPr/>
          </p:nvSpPr>
          <p:spPr bwMode="auto">
            <a:xfrm>
              <a:off x="3929" y="1535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85" name="Rectangle 2900"/>
            <p:cNvSpPr>
              <a:spLocks noChangeArrowheads="1"/>
            </p:cNvSpPr>
            <p:nvPr/>
          </p:nvSpPr>
          <p:spPr bwMode="auto">
            <a:xfrm>
              <a:off x="3929" y="1547"/>
              <a:ext cx="5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86" name="Rectangle 2901"/>
            <p:cNvSpPr>
              <a:spLocks noChangeArrowheads="1"/>
            </p:cNvSpPr>
            <p:nvPr/>
          </p:nvSpPr>
          <p:spPr bwMode="auto">
            <a:xfrm>
              <a:off x="4692" y="144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87" name="Rectangle 2902"/>
            <p:cNvSpPr>
              <a:spLocks noChangeArrowheads="1"/>
            </p:cNvSpPr>
            <p:nvPr/>
          </p:nvSpPr>
          <p:spPr bwMode="auto">
            <a:xfrm>
              <a:off x="4692" y="1456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88" name="Rectangle 2903"/>
            <p:cNvSpPr>
              <a:spLocks noChangeArrowheads="1"/>
            </p:cNvSpPr>
            <p:nvPr/>
          </p:nvSpPr>
          <p:spPr bwMode="auto">
            <a:xfrm>
              <a:off x="4692" y="1469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89" name="Rectangle 2904"/>
            <p:cNvSpPr>
              <a:spLocks noChangeArrowheads="1"/>
            </p:cNvSpPr>
            <p:nvPr/>
          </p:nvSpPr>
          <p:spPr bwMode="auto">
            <a:xfrm>
              <a:off x="4692" y="148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90" name="Rectangle 2905"/>
            <p:cNvSpPr>
              <a:spLocks noChangeArrowheads="1"/>
            </p:cNvSpPr>
            <p:nvPr/>
          </p:nvSpPr>
          <p:spPr bwMode="auto">
            <a:xfrm>
              <a:off x="4692" y="149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91" name="Rectangle 2906"/>
            <p:cNvSpPr>
              <a:spLocks noChangeArrowheads="1"/>
            </p:cNvSpPr>
            <p:nvPr/>
          </p:nvSpPr>
          <p:spPr bwMode="auto">
            <a:xfrm>
              <a:off x="4692" y="1508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92" name="Rectangle 2907"/>
            <p:cNvSpPr>
              <a:spLocks noChangeArrowheads="1"/>
            </p:cNvSpPr>
            <p:nvPr/>
          </p:nvSpPr>
          <p:spPr bwMode="auto">
            <a:xfrm>
              <a:off x="4692" y="152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93" name="Rectangle 2908"/>
            <p:cNvSpPr>
              <a:spLocks noChangeArrowheads="1"/>
            </p:cNvSpPr>
            <p:nvPr/>
          </p:nvSpPr>
          <p:spPr bwMode="auto">
            <a:xfrm>
              <a:off x="4692" y="153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94" name="Rectangle 2909"/>
            <p:cNvSpPr>
              <a:spLocks noChangeArrowheads="1"/>
            </p:cNvSpPr>
            <p:nvPr/>
          </p:nvSpPr>
          <p:spPr bwMode="auto">
            <a:xfrm>
              <a:off x="4692" y="1547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95" name="Rectangle 2911"/>
            <p:cNvSpPr>
              <a:spLocks noChangeArrowheads="1"/>
            </p:cNvSpPr>
            <p:nvPr/>
          </p:nvSpPr>
          <p:spPr bwMode="auto">
            <a:xfrm>
              <a:off x="4699" y="1555"/>
              <a:ext cx="863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96" name="Rectangle 2912"/>
            <p:cNvSpPr>
              <a:spLocks noChangeArrowheads="1"/>
            </p:cNvSpPr>
            <p:nvPr/>
          </p:nvSpPr>
          <p:spPr bwMode="auto">
            <a:xfrm>
              <a:off x="4699" y="1555"/>
              <a:ext cx="863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97" name="Rectangle 2913"/>
            <p:cNvSpPr>
              <a:spLocks noChangeArrowheads="1"/>
            </p:cNvSpPr>
            <p:nvPr/>
          </p:nvSpPr>
          <p:spPr bwMode="auto">
            <a:xfrm>
              <a:off x="4934" y="1546"/>
              <a:ext cx="38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FF"/>
                  </a:solidFill>
                </a:rPr>
                <a:t>Recharg</a:t>
              </a:r>
              <a:r>
                <a:rPr lang="en-US" sz="1000">
                  <a:solidFill>
                    <a:srgbClr val="000000"/>
                  </a:solidFill>
                </a:rPr>
                <a:t>e  </a:t>
              </a:r>
              <a:endParaRPr lang="en-US"/>
            </a:p>
          </p:txBody>
        </p:sp>
        <p:sp>
          <p:nvSpPr>
            <p:cNvPr id="1098" name="Rectangle 2914"/>
            <p:cNvSpPr>
              <a:spLocks noChangeArrowheads="1"/>
            </p:cNvSpPr>
            <p:nvPr/>
          </p:nvSpPr>
          <p:spPr bwMode="auto">
            <a:xfrm>
              <a:off x="3934" y="1555"/>
              <a:ext cx="758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99" name="Rectangle 2915"/>
            <p:cNvSpPr>
              <a:spLocks noChangeArrowheads="1"/>
            </p:cNvSpPr>
            <p:nvPr/>
          </p:nvSpPr>
          <p:spPr bwMode="auto">
            <a:xfrm>
              <a:off x="3934" y="1555"/>
              <a:ext cx="758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00" name="Rectangle 2916"/>
            <p:cNvSpPr>
              <a:spLocks noChangeArrowheads="1"/>
            </p:cNvSpPr>
            <p:nvPr/>
          </p:nvSpPr>
          <p:spPr bwMode="auto">
            <a:xfrm>
              <a:off x="4214" y="1546"/>
              <a:ext cx="19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16.00</a:t>
              </a:r>
              <a:endParaRPr lang="en-US"/>
            </a:p>
          </p:txBody>
        </p:sp>
        <p:sp>
          <p:nvSpPr>
            <p:cNvPr id="1101" name="Rectangle 2917"/>
            <p:cNvSpPr>
              <a:spLocks noChangeArrowheads="1"/>
            </p:cNvSpPr>
            <p:nvPr/>
          </p:nvSpPr>
          <p:spPr bwMode="auto">
            <a:xfrm>
              <a:off x="3537" y="1555"/>
              <a:ext cx="39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02" name="Rectangle 2918"/>
            <p:cNvSpPr>
              <a:spLocks noChangeArrowheads="1"/>
            </p:cNvSpPr>
            <p:nvPr/>
          </p:nvSpPr>
          <p:spPr bwMode="auto">
            <a:xfrm>
              <a:off x="3537" y="1555"/>
              <a:ext cx="39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03" name="Rectangle 2919"/>
            <p:cNvSpPr>
              <a:spLocks noChangeArrowheads="1"/>
            </p:cNvSpPr>
            <p:nvPr/>
          </p:nvSpPr>
          <p:spPr bwMode="auto">
            <a:xfrm>
              <a:off x="3599" y="1546"/>
              <a:ext cx="26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-0.0112</a:t>
              </a:r>
              <a:endParaRPr lang="en-US"/>
            </a:p>
          </p:txBody>
        </p:sp>
        <p:sp>
          <p:nvSpPr>
            <p:cNvPr id="1104" name="Rectangle 2920"/>
            <p:cNvSpPr>
              <a:spLocks noChangeArrowheads="1"/>
            </p:cNvSpPr>
            <p:nvPr/>
          </p:nvSpPr>
          <p:spPr bwMode="auto">
            <a:xfrm>
              <a:off x="3139" y="1555"/>
              <a:ext cx="39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05" name="Rectangle 2922"/>
            <p:cNvSpPr>
              <a:spLocks noChangeArrowheads="1"/>
            </p:cNvSpPr>
            <p:nvPr/>
          </p:nvSpPr>
          <p:spPr bwMode="auto">
            <a:xfrm>
              <a:off x="3139" y="1555"/>
              <a:ext cx="391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06" name="Rectangle 2923"/>
            <p:cNvSpPr>
              <a:spLocks noChangeArrowheads="1"/>
            </p:cNvSpPr>
            <p:nvPr/>
          </p:nvSpPr>
          <p:spPr bwMode="auto">
            <a:xfrm>
              <a:off x="3215" y="1546"/>
              <a:ext cx="242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0.0078</a:t>
              </a:r>
              <a:endParaRPr lang="en-US"/>
            </a:p>
          </p:txBody>
        </p:sp>
        <p:sp>
          <p:nvSpPr>
            <p:cNvPr id="1107" name="Rectangle 2924"/>
            <p:cNvSpPr>
              <a:spLocks noChangeArrowheads="1"/>
            </p:cNvSpPr>
            <p:nvPr/>
          </p:nvSpPr>
          <p:spPr bwMode="auto">
            <a:xfrm>
              <a:off x="2741" y="1555"/>
              <a:ext cx="392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08" name="Rectangle 2925"/>
            <p:cNvSpPr>
              <a:spLocks noChangeArrowheads="1"/>
            </p:cNvSpPr>
            <p:nvPr/>
          </p:nvSpPr>
          <p:spPr bwMode="auto">
            <a:xfrm>
              <a:off x="2741" y="1555"/>
              <a:ext cx="392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09" name="Rectangle 2926"/>
            <p:cNvSpPr>
              <a:spLocks noChangeArrowheads="1"/>
            </p:cNvSpPr>
            <p:nvPr/>
          </p:nvSpPr>
          <p:spPr bwMode="auto">
            <a:xfrm>
              <a:off x="2915" y="1547"/>
              <a:ext cx="4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2</a:t>
              </a:r>
              <a:endParaRPr lang="en-US"/>
            </a:p>
          </p:txBody>
        </p:sp>
        <p:sp>
          <p:nvSpPr>
            <p:cNvPr id="1110" name="Rectangle 2927"/>
            <p:cNvSpPr>
              <a:spLocks noChangeArrowheads="1"/>
            </p:cNvSpPr>
            <p:nvPr/>
          </p:nvSpPr>
          <p:spPr bwMode="auto">
            <a:xfrm>
              <a:off x="2344" y="1555"/>
              <a:ext cx="391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11" name="Rectangle 2928"/>
            <p:cNvSpPr>
              <a:spLocks noChangeArrowheads="1"/>
            </p:cNvSpPr>
            <p:nvPr/>
          </p:nvSpPr>
          <p:spPr bwMode="auto">
            <a:xfrm>
              <a:off x="2344" y="1555"/>
              <a:ext cx="391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12" name="Rectangle 2929"/>
            <p:cNvSpPr>
              <a:spLocks noChangeArrowheads="1"/>
            </p:cNvSpPr>
            <p:nvPr/>
          </p:nvSpPr>
          <p:spPr bwMode="auto">
            <a:xfrm>
              <a:off x="2499" y="1546"/>
              <a:ext cx="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32</a:t>
              </a:r>
              <a:endParaRPr lang="en-US"/>
            </a:p>
          </p:txBody>
        </p:sp>
        <p:sp>
          <p:nvSpPr>
            <p:cNvPr id="1113" name="Rectangle 2930"/>
            <p:cNvSpPr>
              <a:spLocks noChangeArrowheads="1"/>
            </p:cNvSpPr>
            <p:nvPr/>
          </p:nvSpPr>
          <p:spPr bwMode="auto">
            <a:xfrm>
              <a:off x="629" y="1555"/>
              <a:ext cx="1709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14" name="Rectangle 2931"/>
            <p:cNvSpPr>
              <a:spLocks noChangeArrowheads="1"/>
            </p:cNvSpPr>
            <p:nvPr/>
          </p:nvSpPr>
          <p:spPr bwMode="auto">
            <a:xfrm>
              <a:off x="629" y="1555"/>
              <a:ext cx="1709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15" name="Rectangle 2932"/>
            <p:cNvSpPr>
              <a:spLocks noChangeArrowheads="1"/>
            </p:cNvSpPr>
            <p:nvPr/>
          </p:nvSpPr>
          <p:spPr bwMode="auto">
            <a:xfrm>
              <a:off x="1102" y="1546"/>
              <a:ext cx="765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Rideau R. at Malakoff</a:t>
              </a:r>
              <a:endParaRPr lang="en-US"/>
            </a:p>
          </p:txBody>
        </p:sp>
        <p:sp>
          <p:nvSpPr>
            <p:cNvPr id="1116" name="Rectangle 2933"/>
            <p:cNvSpPr>
              <a:spLocks noChangeArrowheads="1"/>
            </p:cNvSpPr>
            <p:nvPr/>
          </p:nvSpPr>
          <p:spPr bwMode="auto">
            <a:xfrm>
              <a:off x="151" y="1555"/>
              <a:ext cx="472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17" name="Rectangle 2934"/>
            <p:cNvSpPr>
              <a:spLocks noChangeArrowheads="1"/>
            </p:cNvSpPr>
            <p:nvPr/>
          </p:nvSpPr>
          <p:spPr bwMode="auto">
            <a:xfrm>
              <a:off x="151" y="1555"/>
              <a:ext cx="472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18" name="Rectangle 2935"/>
            <p:cNvSpPr>
              <a:spLocks noChangeArrowheads="1"/>
            </p:cNvSpPr>
            <p:nvPr/>
          </p:nvSpPr>
          <p:spPr bwMode="auto">
            <a:xfrm>
              <a:off x="237" y="1546"/>
              <a:ext cx="30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G4-1605</a:t>
              </a:r>
              <a:endParaRPr lang="en-US"/>
            </a:p>
          </p:txBody>
        </p:sp>
        <p:sp>
          <p:nvSpPr>
            <p:cNvPr id="1119" name="Rectangle 2936"/>
            <p:cNvSpPr>
              <a:spLocks noChangeArrowheads="1"/>
            </p:cNvSpPr>
            <p:nvPr/>
          </p:nvSpPr>
          <p:spPr bwMode="auto">
            <a:xfrm>
              <a:off x="623" y="1547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20" name="Rectangle 2937"/>
            <p:cNvSpPr>
              <a:spLocks noChangeArrowheads="1"/>
            </p:cNvSpPr>
            <p:nvPr/>
          </p:nvSpPr>
          <p:spPr bwMode="auto">
            <a:xfrm>
              <a:off x="623" y="1562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21" name="Rectangle 2938"/>
            <p:cNvSpPr>
              <a:spLocks noChangeArrowheads="1"/>
            </p:cNvSpPr>
            <p:nvPr/>
          </p:nvSpPr>
          <p:spPr bwMode="auto">
            <a:xfrm>
              <a:off x="623" y="157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22" name="Rectangle 2939"/>
            <p:cNvSpPr>
              <a:spLocks noChangeArrowheads="1"/>
            </p:cNvSpPr>
            <p:nvPr/>
          </p:nvSpPr>
          <p:spPr bwMode="auto">
            <a:xfrm>
              <a:off x="623" y="1588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23" name="Rectangle 2940"/>
            <p:cNvSpPr>
              <a:spLocks noChangeArrowheads="1"/>
            </p:cNvSpPr>
            <p:nvPr/>
          </p:nvSpPr>
          <p:spPr bwMode="auto">
            <a:xfrm>
              <a:off x="623" y="1601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24" name="Rectangle 2941"/>
            <p:cNvSpPr>
              <a:spLocks noChangeArrowheads="1"/>
            </p:cNvSpPr>
            <p:nvPr/>
          </p:nvSpPr>
          <p:spPr bwMode="auto">
            <a:xfrm>
              <a:off x="623" y="161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25" name="Rectangle 2942"/>
            <p:cNvSpPr>
              <a:spLocks noChangeArrowheads="1"/>
            </p:cNvSpPr>
            <p:nvPr/>
          </p:nvSpPr>
          <p:spPr bwMode="auto">
            <a:xfrm>
              <a:off x="623" y="1627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26" name="Rectangle 2943"/>
            <p:cNvSpPr>
              <a:spLocks noChangeArrowheads="1"/>
            </p:cNvSpPr>
            <p:nvPr/>
          </p:nvSpPr>
          <p:spPr bwMode="auto">
            <a:xfrm>
              <a:off x="623" y="164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27" name="Rectangle 2944"/>
            <p:cNvSpPr>
              <a:spLocks noChangeArrowheads="1"/>
            </p:cNvSpPr>
            <p:nvPr/>
          </p:nvSpPr>
          <p:spPr bwMode="auto">
            <a:xfrm>
              <a:off x="623" y="1654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28" name="Rectangle 2945"/>
            <p:cNvSpPr>
              <a:spLocks noChangeArrowheads="1"/>
            </p:cNvSpPr>
            <p:nvPr/>
          </p:nvSpPr>
          <p:spPr bwMode="auto">
            <a:xfrm>
              <a:off x="2338" y="1547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29" name="Rectangle 2946"/>
            <p:cNvSpPr>
              <a:spLocks noChangeArrowheads="1"/>
            </p:cNvSpPr>
            <p:nvPr/>
          </p:nvSpPr>
          <p:spPr bwMode="auto">
            <a:xfrm>
              <a:off x="2338" y="1562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30" name="Rectangle 2947"/>
            <p:cNvSpPr>
              <a:spLocks noChangeArrowheads="1"/>
            </p:cNvSpPr>
            <p:nvPr/>
          </p:nvSpPr>
          <p:spPr bwMode="auto">
            <a:xfrm>
              <a:off x="2338" y="157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31" name="Rectangle 2948"/>
            <p:cNvSpPr>
              <a:spLocks noChangeArrowheads="1"/>
            </p:cNvSpPr>
            <p:nvPr/>
          </p:nvSpPr>
          <p:spPr bwMode="auto">
            <a:xfrm>
              <a:off x="2338" y="1588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32" name="Rectangle 2949"/>
            <p:cNvSpPr>
              <a:spLocks noChangeArrowheads="1"/>
            </p:cNvSpPr>
            <p:nvPr/>
          </p:nvSpPr>
          <p:spPr bwMode="auto">
            <a:xfrm>
              <a:off x="2338" y="1601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33" name="Rectangle 2950"/>
            <p:cNvSpPr>
              <a:spLocks noChangeArrowheads="1"/>
            </p:cNvSpPr>
            <p:nvPr/>
          </p:nvSpPr>
          <p:spPr bwMode="auto">
            <a:xfrm>
              <a:off x="2338" y="161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34" name="Rectangle 2951"/>
            <p:cNvSpPr>
              <a:spLocks noChangeArrowheads="1"/>
            </p:cNvSpPr>
            <p:nvPr/>
          </p:nvSpPr>
          <p:spPr bwMode="auto">
            <a:xfrm>
              <a:off x="2338" y="1627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35" name="Rectangle 2952"/>
            <p:cNvSpPr>
              <a:spLocks noChangeArrowheads="1"/>
            </p:cNvSpPr>
            <p:nvPr/>
          </p:nvSpPr>
          <p:spPr bwMode="auto">
            <a:xfrm>
              <a:off x="2338" y="164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36" name="Rectangle 2953"/>
            <p:cNvSpPr>
              <a:spLocks noChangeArrowheads="1"/>
            </p:cNvSpPr>
            <p:nvPr/>
          </p:nvSpPr>
          <p:spPr bwMode="auto">
            <a:xfrm>
              <a:off x="2338" y="1654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37" name="Rectangle 2954"/>
            <p:cNvSpPr>
              <a:spLocks noChangeArrowheads="1"/>
            </p:cNvSpPr>
            <p:nvPr/>
          </p:nvSpPr>
          <p:spPr bwMode="auto">
            <a:xfrm>
              <a:off x="2735" y="1547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38" name="Rectangle 2955"/>
            <p:cNvSpPr>
              <a:spLocks noChangeArrowheads="1"/>
            </p:cNvSpPr>
            <p:nvPr/>
          </p:nvSpPr>
          <p:spPr bwMode="auto">
            <a:xfrm>
              <a:off x="2735" y="1562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39" name="Rectangle 2956"/>
            <p:cNvSpPr>
              <a:spLocks noChangeArrowheads="1"/>
            </p:cNvSpPr>
            <p:nvPr/>
          </p:nvSpPr>
          <p:spPr bwMode="auto">
            <a:xfrm>
              <a:off x="2735" y="157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40" name="Rectangle 2957"/>
            <p:cNvSpPr>
              <a:spLocks noChangeArrowheads="1"/>
            </p:cNvSpPr>
            <p:nvPr/>
          </p:nvSpPr>
          <p:spPr bwMode="auto">
            <a:xfrm>
              <a:off x="2735" y="1588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41" name="Rectangle 2958"/>
            <p:cNvSpPr>
              <a:spLocks noChangeArrowheads="1"/>
            </p:cNvSpPr>
            <p:nvPr/>
          </p:nvSpPr>
          <p:spPr bwMode="auto">
            <a:xfrm>
              <a:off x="2735" y="1601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42" name="Rectangle 2959"/>
            <p:cNvSpPr>
              <a:spLocks noChangeArrowheads="1"/>
            </p:cNvSpPr>
            <p:nvPr/>
          </p:nvSpPr>
          <p:spPr bwMode="auto">
            <a:xfrm>
              <a:off x="2735" y="161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43" name="Rectangle 2960"/>
            <p:cNvSpPr>
              <a:spLocks noChangeArrowheads="1"/>
            </p:cNvSpPr>
            <p:nvPr/>
          </p:nvSpPr>
          <p:spPr bwMode="auto">
            <a:xfrm>
              <a:off x="2735" y="1627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44" name="Rectangle 2961"/>
            <p:cNvSpPr>
              <a:spLocks noChangeArrowheads="1"/>
            </p:cNvSpPr>
            <p:nvPr/>
          </p:nvSpPr>
          <p:spPr bwMode="auto">
            <a:xfrm>
              <a:off x="2735" y="164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45" name="Rectangle 2962"/>
            <p:cNvSpPr>
              <a:spLocks noChangeArrowheads="1"/>
            </p:cNvSpPr>
            <p:nvPr/>
          </p:nvSpPr>
          <p:spPr bwMode="auto">
            <a:xfrm>
              <a:off x="2735" y="1654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46" name="Rectangle 2963"/>
            <p:cNvSpPr>
              <a:spLocks noChangeArrowheads="1"/>
            </p:cNvSpPr>
            <p:nvPr/>
          </p:nvSpPr>
          <p:spPr bwMode="auto">
            <a:xfrm>
              <a:off x="3133" y="1547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47" name="Rectangle 2964"/>
            <p:cNvSpPr>
              <a:spLocks noChangeArrowheads="1"/>
            </p:cNvSpPr>
            <p:nvPr/>
          </p:nvSpPr>
          <p:spPr bwMode="auto">
            <a:xfrm>
              <a:off x="3133" y="1562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48" name="Rectangle 2965"/>
            <p:cNvSpPr>
              <a:spLocks noChangeArrowheads="1"/>
            </p:cNvSpPr>
            <p:nvPr/>
          </p:nvSpPr>
          <p:spPr bwMode="auto">
            <a:xfrm>
              <a:off x="3133" y="157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49" name="Rectangle 2966"/>
            <p:cNvSpPr>
              <a:spLocks noChangeArrowheads="1"/>
            </p:cNvSpPr>
            <p:nvPr/>
          </p:nvSpPr>
          <p:spPr bwMode="auto">
            <a:xfrm>
              <a:off x="3133" y="1588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50" name="Rectangle 2967"/>
            <p:cNvSpPr>
              <a:spLocks noChangeArrowheads="1"/>
            </p:cNvSpPr>
            <p:nvPr/>
          </p:nvSpPr>
          <p:spPr bwMode="auto">
            <a:xfrm>
              <a:off x="3133" y="1601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51" name="Rectangle 2968"/>
            <p:cNvSpPr>
              <a:spLocks noChangeArrowheads="1"/>
            </p:cNvSpPr>
            <p:nvPr/>
          </p:nvSpPr>
          <p:spPr bwMode="auto">
            <a:xfrm>
              <a:off x="3133" y="161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52" name="Rectangle 2969"/>
            <p:cNvSpPr>
              <a:spLocks noChangeArrowheads="1"/>
            </p:cNvSpPr>
            <p:nvPr/>
          </p:nvSpPr>
          <p:spPr bwMode="auto">
            <a:xfrm>
              <a:off x="3133" y="1627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53" name="Rectangle 2970"/>
            <p:cNvSpPr>
              <a:spLocks noChangeArrowheads="1"/>
            </p:cNvSpPr>
            <p:nvPr/>
          </p:nvSpPr>
          <p:spPr bwMode="auto">
            <a:xfrm>
              <a:off x="3133" y="164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54" name="Rectangle 2971"/>
            <p:cNvSpPr>
              <a:spLocks noChangeArrowheads="1"/>
            </p:cNvSpPr>
            <p:nvPr/>
          </p:nvSpPr>
          <p:spPr bwMode="auto">
            <a:xfrm>
              <a:off x="3133" y="1654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55" name="Rectangle 2972"/>
            <p:cNvSpPr>
              <a:spLocks noChangeArrowheads="1"/>
            </p:cNvSpPr>
            <p:nvPr/>
          </p:nvSpPr>
          <p:spPr bwMode="auto">
            <a:xfrm>
              <a:off x="3530" y="1547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56" name="Rectangle 2973"/>
            <p:cNvSpPr>
              <a:spLocks noChangeArrowheads="1"/>
            </p:cNvSpPr>
            <p:nvPr/>
          </p:nvSpPr>
          <p:spPr bwMode="auto">
            <a:xfrm>
              <a:off x="3530" y="1562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57" name="Rectangle 2974"/>
            <p:cNvSpPr>
              <a:spLocks noChangeArrowheads="1"/>
            </p:cNvSpPr>
            <p:nvPr/>
          </p:nvSpPr>
          <p:spPr bwMode="auto">
            <a:xfrm>
              <a:off x="3530" y="157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58" name="Rectangle 2975"/>
            <p:cNvSpPr>
              <a:spLocks noChangeArrowheads="1"/>
            </p:cNvSpPr>
            <p:nvPr/>
          </p:nvSpPr>
          <p:spPr bwMode="auto">
            <a:xfrm>
              <a:off x="3530" y="1588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59" name="Rectangle 2976"/>
            <p:cNvSpPr>
              <a:spLocks noChangeArrowheads="1"/>
            </p:cNvSpPr>
            <p:nvPr/>
          </p:nvSpPr>
          <p:spPr bwMode="auto">
            <a:xfrm>
              <a:off x="3530" y="1601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60" name="Rectangle 2977"/>
            <p:cNvSpPr>
              <a:spLocks noChangeArrowheads="1"/>
            </p:cNvSpPr>
            <p:nvPr/>
          </p:nvSpPr>
          <p:spPr bwMode="auto">
            <a:xfrm>
              <a:off x="3530" y="161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61" name="Rectangle 2978"/>
            <p:cNvSpPr>
              <a:spLocks noChangeArrowheads="1"/>
            </p:cNvSpPr>
            <p:nvPr/>
          </p:nvSpPr>
          <p:spPr bwMode="auto">
            <a:xfrm>
              <a:off x="3530" y="1627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62" name="Rectangle 2979"/>
            <p:cNvSpPr>
              <a:spLocks noChangeArrowheads="1"/>
            </p:cNvSpPr>
            <p:nvPr/>
          </p:nvSpPr>
          <p:spPr bwMode="auto">
            <a:xfrm>
              <a:off x="3530" y="164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63" name="Rectangle 2980"/>
            <p:cNvSpPr>
              <a:spLocks noChangeArrowheads="1"/>
            </p:cNvSpPr>
            <p:nvPr/>
          </p:nvSpPr>
          <p:spPr bwMode="auto">
            <a:xfrm>
              <a:off x="3530" y="1654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64" name="Rectangle 2981"/>
            <p:cNvSpPr>
              <a:spLocks noChangeArrowheads="1"/>
            </p:cNvSpPr>
            <p:nvPr/>
          </p:nvSpPr>
          <p:spPr bwMode="auto">
            <a:xfrm>
              <a:off x="3929" y="1547"/>
              <a:ext cx="5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65" name="Rectangle 2982"/>
            <p:cNvSpPr>
              <a:spLocks noChangeArrowheads="1"/>
            </p:cNvSpPr>
            <p:nvPr/>
          </p:nvSpPr>
          <p:spPr bwMode="auto">
            <a:xfrm>
              <a:off x="3929" y="1562"/>
              <a:ext cx="5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66" name="Rectangle 2983"/>
            <p:cNvSpPr>
              <a:spLocks noChangeArrowheads="1"/>
            </p:cNvSpPr>
            <p:nvPr/>
          </p:nvSpPr>
          <p:spPr bwMode="auto">
            <a:xfrm>
              <a:off x="3929" y="1575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67" name="Rectangle 2984"/>
            <p:cNvSpPr>
              <a:spLocks noChangeArrowheads="1"/>
            </p:cNvSpPr>
            <p:nvPr/>
          </p:nvSpPr>
          <p:spPr bwMode="auto">
            <a:xfrm>
              <a:off x="3929" y="1588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68" name="Rectangle 2985"/>
            <p:cNvSpPr>
              <a:spLocks noChangeArrowheads="1"/>
            </p:cNvSpPr>
            <p:nvPr/>
          </p:nvSpPr>
          <p:spPr bwMode="auto">
            <a:xfrm>
              <a:off x="3929" y="1601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69" name="Rectangle 2986"/>
            <p:cNvSpPr>
              <a:spLocks noChangeArrowheads="1"/>
            </p:cNvSpPr>
            <p:nvPr/>
          </p:nvSpPr>
          <p:spPr bwMode="auto">
            <a:xfrm>
              <a:off x="3929" y="1615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70" name="Rectangle 2987"/>
            <p:cNvSpPr>
              <a:spLocks noChangeArrowheads="1"/>
            </p:cNvSpPr>
            <p:nvPr/>
          </p:nvSpPr>
          <p:spPr bwMode="auto">
            <a:xfrm>
              <a:off x="3929" y="1627"/>
              <a:ext cx="5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71" name="Rectangle 2988"/>
            <p:cNvSpPr>
              <a:spLocks noChangeArrowheads="1"/>
            </p:cNvSpPr>
            <p:nvPr/>
          </p:nvSpPr>
          <p:spPr bwMode="auto">
            <a:xfrm>
              <a:off x="3929" y="1642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72" name="Rectangle 2989"/>
            <p:cNvSpPr>
              <a:spLocks noChangeArrowheads="1"/>
            </p:cNvSpPr>
            <p:nvPr/>
          </p:nvSpPr>
          <p:spPr bwMode="auto">
            <a:xfrm>
              <a:off x="3929" y="1654"/>
              <a:ext cx="5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73" name="Rectangle 2990"/>
            <p:cNvSpPr>
              <a:spLocks noChangeArrowheads="1"/>
            </p:cNvSpPr>
            <p:nvPr/>
          </p:nvSpPr>
          <p:spPr bwMode="auto">
            <a:xfrm>
              <a:off x="4692" y="1547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74" name="Rectangle 2991"/>
            <p:cNvSpPr>
              <a:spLocks noChangeArrowheads="1"/>
            </p:cNvSpPr>
            <p:nvPr/>
          </p:nvSpPr>
          <p:spPr bwMode="auto">
            <a:xfrm>
              <a:off x="4692" y="1562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75" name="Rectangle 2992"/>
            <p:cNvSpPr>
              <a:spLocks noChangeArrowheads="1"/>
            </p:cNvSpPr>
            <p:nvPr/>
          </p:nvSpPr>
          <p:spPr bwMode="auto">
            <a:xfrm>
              <a:off x="4692" y="157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76" name="Rectangle 2993"/>
            <p:cNvSpPr>
              <a:spLocks noChangeArrowheads="1"/>
            </p:cNvSpPr>
            <p:nvPr/>
          </p:nvSpPr>
          <p:spPr bwMode="auto">
            <a:xfrm>
              <a:off x="4692" y="1588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77" name="Rectangle 2994"/>
            <p:cNvSpPr>
              <a:spLocks noChangeArrowheads="1"/>
            </p:cNvSpPr>
            <p:nvPr/>
          </p:nvSpPr>
          <p:spPr bwMode="auto">
            <a:xfrm>
              <a:off x="4692" y="1601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78" name="Rectangle 2995"/>
            <p:cNvSpPr>
              <a:spLocks noChangeArrowheads="1"/>
            </p:cNvSpPr>
            <p:nvPr/>
          </p:nvSpPr>
          <p:spPr bwMode="auto">
            <a:xfrm>
              <a:off x="4692" y="161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79" name="Rectangle 2996"/>
            <p:cNvSpPr>
              <a:spLocks noChangeArrowheads="1"/>
            </p:cNvSpPr>
            <p:nvPr/>
          </p:nvSpPr>
          <p:spPr bwMode="auto">
            <a:xfrm>
              <a:off x="4692" y="1627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80" name="Rectangle 2997"/>
            <p:cNvSpPr>
              <a:spLocks noChangeArrowheads="1"/>
            </p:cNvSpPr>
            <p:nvPr/>
          </p:nvSpPr>
          <p:spPr bwMode="auto">
            <a:xfrm>
              <a:off x="4692" y="164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81" name="Rectangle 2998"/>
            <p:cNvSpPr>
              <a:spLocks noChangeArrowheads="1"/>
            </p:cNvSpPr>
            <p:nvPr/>
          </p:nvSpPr>
          <p:spPr bwMode="auto">
            <a:xfrm>
              <a:off x="4692" y="1654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82" name="Rectangle 3000"/>
            <p:cNvSpPr>
              <a:spLocks noChangeArrowheads="1"/>
            </p:cNvSpPr>
            <p:nvPr/>
          </p:nvSpPr>
          <p:spPr bwMode="auto">
            <a:xfrm>
              <a:off x="4699" y="1662"/>
              <a:ext cx="863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83" name="Rectangle 3001"/>
            <p:cNvSpPr>
              <a:spLocks noChangeArrowheads="1"/>
            </p:cNvSpPr>
            <p:nvPr/>
          </p:nvSpPr>
          <p:spPr bwMode="auto">
            <a:xfrm>
              <a:off x="4699" y="1662"/>
              <a:ext cx="863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84" name="Rectangle 3002"/>
            <p:cNvSpPr>
              <a:spLocks noChangeArrowheads="1"/>
            </p:cNvSpPr>
            <p:nvPr/>
          </p:nvSpPr>
          <p:spPr bwMode="auto">
            <a:xfrm>
              <a:off x="4929" y="1654"/>
              <a:ext cx="48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200">
                  <a:solidFill>
                    <a:srgbClr val="FF3300"/>
                  </a:solidFill>
                </a:rPr>
                <a:t>Discharge  </a:t>
              </a:r>
            </a:p>
          </p:txBody>
        </p:sp>
        <p:sp>
          <p:nvSpPr>
            <p:cNvPr id="1185" name="Rectangle 3003"/>
            <p:cNvSpPr>
              <a:spLocks noChangeArrowheads="1"/>
            </p:cNvSpPr>
            <p:nvPr/>
          </p:nvSpPr>
          <p:spPr bwMode="auto">
            <a:xfrm>
              <a:off x="3934" y="1662"/>
              <a:ext cx="758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86" name="Rectangle 3004"/>
            <p:cNvSpPr>
              <a:spLocks noChangeArrowheads="1"/>
            </p:cNvSpPr>
            <p:nvPr/>
          </p:nvSpPr>
          <p:spPr bwMode="auto">
            <a:xfrm>
              <a:off x="3934" y="1662"/>
              <a:ext cx="758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87" name="Rectangle 3005"/>
            <p:cNvSpPr>
              <a:spLocks noChangeArrowheads="1"/>
            </p:cNvSpPr>
            <p:nvPr/>
          </p:nvSpPr>
          <p:spPr bwMode="auto">
            <a:xfrm>
              <a:off x="4239" y="1654"/>
              <a:ext cx="15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0.44</a:t>
              </a:r>
              <a:endParaRPr lang="en-US"/>
            </a:p>
          </p:txBody>
        </p:sp>
        <p:sp>
          <p:nvSpPr>
            <p:cNvPr id="1188" name="Rectangle 3006"/>
            <p:cNvSpPr>
              <a:spLocks noChangeArrowheads="1"/>
            </p:cNvSpPr>
            <p:nvPr/>
          </p:nvSpPr>
          <p:spPr bwMode="auto">
            <a:xfrm>
              <a:off x="3537" y="1662"/>
              <a:ext cx="392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89" name="Rectangle 3007"/>
            <p:cNvSpPr>
              <a:spLocks noChangeArrowheads="1"/>
            </p:cNvSpPr>
            <p:nvPr/>
          </p:nvSpPr>
          <p:spPr bwMode="auto">
            <a:xfrm>
              <a:off x="3537" y="1662"/>
              <a:ext cx="392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90" name="Rectangle 3008"/>
            <p:cNvSpPr>
              <a:spLocks noChangeArrowheads="1"/>
            </p:cNvSpPr>
            <p:nvPr/>
          </p:nvSpPr>
          <p:spPr bwMode="auto">
            <a:xfrm>
              <a:off x="3599" y="1654"/>
              <a:ext cx="26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-0.0525</a:t>
              </a:r>
              <a:endParaRPr lang="en-US"/>
            </a:p>
          </p:txBody>
        </p:sp>
        <p:sp>
          <p:nvSpPr>
            <p:cNvPr id="1191" name="Rectangle 3009"/>
            <p:cNvSpPr>
              <a:spLocks noChangeArrowheads="1"/>
            </p:cNvSpPr>
            <p:nvPr/>
          </p:nvSpPr>
          <p:spPr bwMode="auto">
            <a:xfrm>
              <a:off x="3139" y="1662"/>
              <a:ext cx="391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92" name="Rectangle 3010"/>
            <p:cNvSpPr>
              <a:spLocks noChangeArrowheads="1"/>
            </p:cNvSpPr>
            <p:nvPr/>
          </p:nvSpPr>
          <p:spPr bwMode="auto">
            <a:xfrm>
              <a:off x="3139" y="1662"/>
              <a:ext cx="391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93" name="Rectangle 3011"/>
            <p:cNvSpPr>
              <a:spLocks noChangeArrowheads="1"/>
            </p:cNvSpPr>
            <p:nvPr/>
          </p:nvSpPr>
          <p:spPr bwMode="auto">
            <a:xfrm>
              <a:off x="3215" y="1654"/>
              <a:ext cx="242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0.0445</a:t>
              </a:r>
              <a:endParaRPr lang="en-US"/>
            </a:p>
          </p:txBody>
        </p:sp>
        <p:sp>
          <p:nvSpPr>
            <p:cNvPr id="1194" name="Rectangle 3012"/>
            <p:cNvSpPr>
              <a:spLocks noChangeArrowheads="1"/>
            </p:cNvSpPr>
            <p:nvPr/>
          </p:nvSpPr>
          <p:spPr bwMode="auto">
            <a:xfrm>
              <a:off x="2741" y="1662"/>
              <a:ext cx="392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95" name="Rectangle 3013"/>
            <p:cNvSpPr>
              <a:spLocks noChangeArrowheads="1"/>
            </p:cNvSpPr>
            <p:nvPr/>
          </p:nvSpPr>
          <p:spPr bwMode="auto">
            <a:xfrm>
              <a:off x="2741" y="1662"/>
              <a:ext cx="392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96" name="Rectangle 3014"/>
            <p:cNvSpPr>
              <a:spLocks noChangeArrowheads="1"/>
            </p:cNvSpPr>
            <p:nvPr/>
          </p:nvSpPr>
          <p:spPr bwMode="auto">
            <a:xfrm>
              <a:off x="2915" y="1654"/>
              <a:ext cx="4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9</a:t>
              </a:r>
              <a:endParaRPr lang="en-US"/>
            </a:p>
          </p:txBody>
        </p:sp>
        <p:sp>
          <p:nvSpPr>
            <p:cNvPr id="1197" name="Rectangle 3015"/>
            <p:cNvSpPr>
              <a:spLocks noChangeArrowheads="1"/>
            </p:cNvSpPr>
            <p:nvPr/>
          </p:nvSpPr>
          <p:spPr bwMode="auto">
            <a:xfrm>
              <a:off x="2344" y="1662"/>
              <a:ext cx="391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98" name="Rectangle 3016"/>
            <p:cNvSpPr>
              <a:spLocks noChangeArrowheads="1"/>
            </p:cNvSpPr>
            <p:nvPr/>
          </p:nvSpPr>
          <p:spPr bwMode="auto">
            <a:xfrm>
              <a:off x="2344" y="1662"/>
              <a:ext cx="391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99" name="Rectangle 3017"/>
            <p:cNvSpPr>
              <a:spLocks noChangeArrowheads="1"/>
            </p:cNvSpPr>
            <p:nvPr/>
          </p:nvSpPr>
          <p:spPr bwMode="auto">
            <a:xfrm>
              <a:off x="2518" y="1654"/>
              <a:ext cx="4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4</a:t>
              </a:r>
              <a:endParaRPr lang="en-US"/>
            </a:p>
          </p:txBody>
        </p:sp>
        <p:sp>
          <p:nvSpPr>
            <p:cNvPr id="1200" name="Rectangle 3018"/>
            <p:cNvSpPr>
              <a:spLocks noChangeArrowheads="1"/>
            </p:cNvSpPr>
            <p:nvPr/>
          </p:nvSpPr>
          <p:spPr bwMode="auto">
            <a:xfrm>
              <a:off x="629" y="1662"/>
              <a:ext cx="1709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01" name="Rectangle 3019"/>
            <p:cNvSpPr>
              <a:spLocks noChangeArrowheads="1"/>
            </p:cNvSpPr>
            <p:nvPr/>
          </p:nvSpPr>
          <p:spPr bwMode="auto">
            <a:xfrm>
              <a:off x="629" y="1662"/>
              <a:ext cx="1709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02" name="Rectangle 3020"/>
            <p:cNvSpPr>
              <a:spLocks noChangeArrowheads="1"/>
            </p:cNvSpPr>
            <p:nvPr/>
          </p:nvSpPr>
          <p:spPr bwMode="auto">
            <a:xfrm>
              <a:off x="771" y="1654"/>
              <a:ext cx="143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Upper Cranberry Creekat Malakoff Road</a:t>
              </a:r>
              <a:endParaRPr lang="en-US"/>
            </a:p>
          </p:txBody>
        </p:sp>
        <p:sp>
          <p:nvSpPr>
            <p:cNvPr id="1203" name="Rectangle 3021"/>
            <p:cNvSpPr>
              <a:spLocks noChangeArrowheads="1"/>
            </p:cNvSpPr>
            <p:nvPr/>
          </p:nvSpPr>
          <p:spPr bwMode="auto">
            <a:xfrm>
              <a:off x="151" y="1662"/>
              <a:ext cx="472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04" name="Rectangle 3022"/>
            <p:cNvSpPr>
              <a:spLocks noChangeArrowheads="1"/>
            </p:cNvSpPr>
            <p:nvPr/>
          </p:nvSpPr>
          <p:spPr bwMode="auto">
            <a:xfrm>
              <a:off x="151" y="1662"/>
              <a:ext cx="472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05" name="Rectangle 3023"/>
            <p:cNvSpPr>
              <a:spLocks noChangeArrowheads="1"/>
            </p:cNvSpPr>
            <p:nvPr/>
          </p:nvSpPr>
          <p:spPr bwMode="auto">
            <a:xfrm>
              <a:off x="237" y="1654"/>
              <a:ext cx="30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G4-1807</a:t>
              </a:r>
              <a:endParaRPr lang="en-US"/>
            </a:p>
          </p:txBody>
        </p:sp>
        <p:sp>
          <p:nvSpPr>
            <p:cNvPr id="1206" name="Rectangle 3024"/>
            <p:cNvSpPr>
              <a:spLocks noChangeArrowheads="1"/>
            </p:cNvSpPr>
            <p:nvPr/>
          </p:nvSpPr>
          <p:spPr bwMode="auto">
            <a:xfrm>
              <a:off x="623" y="1654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07" name="Rectangle 3025"/>
            <p:cNvSpPr>
              <a:spLocks noChangeArrowheads="1"/>
            </p:cNvSpPr>
            <p:nvPr/>
          </p:nvSpPr>
          <p:spPr bwMode="auto">
            <a:xfrm>
              <a:off x="623" y="166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08" name="Rectangle 3026"/>
            <p:cNvSpPr>
              <a:spLocks noChangeArrowheads="1"/>
            </p:cNvSpPr>
            <p:nvPr/>
          </p:nvSpPr>
          <p:spPr bwMode="auto">
            <a:xfrm>
              <a:off x="623" y="1681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09" name="Rectangle 3027"/>
            <p:cNvSpPr>
              <a:spLocks noChangeArrowheads="1"/>
            </p:cNvSpPr>
            <p:nvPr/>
          </p:nvSpPr>
          <p:spPr bwMode="auto">
            <a:xfrm>
              <a:off x="623" y="169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10" name="Rectangle 3028"/>
            <p:cNvSpPr>
              <a:spLocks noChangeArrowheads="1"/>
            </p:cNvSpPr>
            <p:nvPr/>
          </p:nvSpPr>
          <p:spPr bwMode="auto">
            <a:xfrm>
              <a:off x="623" y="1708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11" name="Rectangle 3029"/>
            <p:cNvSpPr>
              <a:spLocks noChangeArrowheads="1"/>
            </p:cNvSpPr>
            <p:nvPr/>
          </p:nvSpPr>
          <p:spPr bwMode="auto">
            <a:xfrm>
              <a:off x="623" y="1721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12" name="Rectangle 3030"/>
            <p:cNvSpPr>
              <a:spLocks noChangeArrowheads="1"/>
            </p:cNvSpPr>
            <p:nvPr/>
          </p:nvSpPr>
          <p:spPr bwMode="auto">
            <a:xfrm>
              <a:off x="623" y="173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13" name="Rectangle 3031"/>
            <p:cNvSpPr>
              <a:spLocks noChangeArrowheads="1"/>
            </p:cNvSpPr>
            <p:nvPr/>
          </p:nvSpPr>
          <p:spPr bwMode="auto">
            <a:xfrm>
              <a:off x="623" y="174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14" name="Rectangle 3032"/>
            <p:cNvSpPr>
              <a:spLocks noChangeArrowheads="1"/>
            </p:cNvSpPr>
            <p:nvPr/>
          </p:nvSpPr>
          <p:spPr bwMode="auto">
            <a:xfrm>
              <a:off x="623" y="1761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15" name="Rectangle 3033"/>
            <p:cNvSpPr>
              <a:spLocks noChangeArrowheads="1"/>
            </p:cNvSpPr>
            <p:nvPr/>
          </p:nvSpPr>
          <p:spPr bwMode="auto">
            <a:xfrm>
              <a:off x="2338" y="1654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16" name="Rectangle 3034"/>
            <p:cNvSpPr>
              <a:spLocks noChangeArrowheads="1"/>
            </p:cNvSpPr>
            <p:nvPr/>
          </p:nvSpPr>
          <p:spPr bwMode="auto">
            <a:xfrm>
              <a:off x="2338" y="166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17" name="Rectangle 3035"/>
            <p:cNvSpPr>
              <a:spLocks noChangeArrowheads="1"/>
            </p:cNvSpPr>
            <p:nvPr/>
          </p:nvSpPr>
          <p:spPr bwMode="auto">
            <a:xfrm>
              <a:off x="2338" y="1681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18" name="Rectangle 3036"/>
            <p:cNvSpPr>
              <a:spLocks noChangeArrowheads="1"/>
            </p:cNvSpPr>
            <p:nvPr/>
          </p:nvSpPr>
          <p:spPr bwMode="auto">
            <a:xfrm>
              <a:off x="2338" y="169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19" name="Rectangle 3037"/>
            <p:cNvSpPr>
              <a:spLocks noChangeArrowheads="1"/>
            </p:cNvSpPr>
            <p:nvPr/>
          </p:nvSpPr>
          <p:spPr bwMode="auto">
            <a:xfrm>
              <a:off x="2338" y="1708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20" name="Rectangle 3038"/>
            <p:cNvSpPr>
              <a:spLocks noChangeArrowheads="1"/>
            </p:cNvSpPr>
            <p:nvPr/>
          </p:nvSpPr>
          <p:spPr bwMode="auto">
            <a:xfrm>
              <a:off x="2338" y="1721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21" name="Rectangle 3039"/>
            <p:cNvSpPr>
              <a:spLocks noChangeArrowheads="1"/>
            </p:cNvSpPr>
            <p:nvPr/>
          </p:nvSpPr>
          <p:spPr bwMode="auto">
            <a:xfrm>
              <a:off x="2338" y="173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22" name="Rectangle 3040"/>
            <p:cNvSpPr>
              <a:spLocks noChangeArrowheads="1"/>
            </p:cNvSpPr>
            <p:nvPr/>
          </p:nvSpPr>
          <p:spPr bwMode="auto">
            <a:xfrm>
              <a:off x="2338" y="174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23" name="Rectangle 3041"/>
            <p:cNvSpPr>
              <a:spLocks noChangeArrowheads="1"/>
            </p:cNvSpPr>
            <p:nvPr/>
          </p:nvSpPr>
          <p:spPr bwMode="auto">
            <a:xfrm>
              <a:off x="2338" y="1761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24" name="Rectangle 3042"/>
            <p:cNvSpPr>
              <a:spLocks noChangeArrowheads="1"/>
            </p:cNvSpPr>
            <p:nvPr/>
          </p:nvSpPr>
          <p:spPr bwMode="auto">
            <a:xfrm>
              <a:off x="2735" y="1654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25" name="Rectangle 3043"/>
            <p:cNvSpPr>
              <a:spLocks noChangeArrowheads="1"/>
            </p:cNvSpPr>
            <p:nvPr/>
          </p:nvSpPr>
          <p:spPr bwMode="auto">
            <a:xfrm>
              <a:off x="2735" y="166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26" name="Rectangle 3044"/>
            <p:cNvSpPr>
              <a:spLocks noChangeArrowheads="1"/>
            </p:cNvSpPr>
            <p:nvPr/>
          </p:nvSpPr>
          <p:spPr bwMode="auto">
            <a:xfrm>
              <a:off x="2735" y="1681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27" name="Rectangle 3045"/>
            <p:cNvSpPr>
              <a:spLocks noChangeArrowheads="1"/>
            </p:cNvSpPr>
            <p:nvPr/>
          </p:nvSpPr>
          <p:spPr bwMode="auto">
            <a:xfrm>
              <a:off x="2735" y="169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28" name="Rectangle 3046"/>
            <p:cNvSpPr>
              <a:spLocks noChangeArrowheads="1"/>
            </p:cNvSpPr>
            <p:nvPr/>
          </p:nvSpPr>
          <p:spPr bwMode="auto">
            <a:xfrm>
              <a:off x="2735" y="1708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29" name="Rectangle 3047"/>
            <p:cNvSpPr>
              <a:spLocks noChangeArrowheads="1"/>
            </p:cNvSpPr>
            <p:nvPr/>
          </p:nvSpPr>
          <p:spPr bwMode="auto">
            <a:xfrm>
              <a:off x="2735" y="1721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30" name="Rectangle 3048"/>
            <p:cNvSpPr>
              <a:spLocks noChangeArrowheads="1"/>
            </p:cNvSpPr>
            <p:nvPr/>
          </p:nvSpPr>
          <p:spPr bwMode="auto">
            <a:xfrm>
              <a:off x="2735" y="173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31" name="Rectangle 3049"/>
            <p:cNvSpPr>
              <a:spLocks noChangeArrowheads="1"/>
            </p:cNvSpPr>
            <p:nvPr/>
          </p:nvSpPr>
          <p:spPr bwMode="auto">
            <a:xfrm>
              <a:off x="2735" y="174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32" name="Rectangle 3050"/>
            <p:cNvSpPr>
              <a:spLocks noChangeArrowheads="1"/>
            </p:cNvSpPr>
            <p:nvPr/>
          </p:nvSpPr>
          <p:spPr bwMode="auto">
            <a:xfrm>
              <a:off x="2735" y="1761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33" name="Rectangle 3051"/>
            <p:cNvSpPr>
              <a:spLocks noChangeArrowheads="1"/>
            </p:cNvSpPr>
            <p:nvPr/>
          </p:nvSpPr>
          <p:spPr bwMode="auto">
            <a:xfrm>
              <a:off x="3133" y="1654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34" name="Rectangle 3052"/>
            <p:cNvSpPr>
              <a:spLocks noChangeArrowheads="1"/>
            </p:cNvSpPr>
            <p:nvPr/>
          </p:nvSpPr>
          <p:spPr bwMode="auto">
            <a:xfrm>
              <a:off x="3133" y="166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35" name="Rectangle 3053"/>
            <p:cNvSpPr>
              <a:spLocks noChangeArrowheads="1"/>
            </p:cNvSpPr>
            <p:nvPr/>
          </p:nvSpPr>
          <p:spPr bwMode="auto">
            <a:xfrm>
              <a:off x="3133" y="1681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36" name="Rectangle 3054"/>
            <p:cNvSpPr>
              <a:spLocks noChangeArrowheads="1"/>
            </p:cNvSpPr>
            <p:nvPr/>
          </p:nvSpPr>
          <p:spPr bwMode="auto">
            <a:xfrm>
              <a:off x="3133" y="169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37" name="Rectangle 3055"/>
            <p:cNvSpPr>
              <a:spLocks noChangeArrowheads="1"/>
            </p:cNvSpPr>
            <p:nvPr/>
          </p:nvSpPr>
          <p:spPr bwMode="auto">
            <a:xfrm>
              <a:off x="3133" y="1708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38" name="Rectangle 3056"/>
            <p:cNvSpPr>
              <a:spLocks noChangeArrowheads="1"/>
            </p:cNvSpPr>
            <p:nvPr/>
          </p:nvSpPr>
          <p:spPr bwMode="auto">
            <a:xfrm>
              <a:off x="3133" y="1721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39" name="Rectangle 3057"/>
            <p:cNvSpPr>
              <a:spLocks noChangeArrowheads="1"/>
            </p:cNvSpPr>
            <p:nvPr/>
          </p:nvSpPr>
          <p:spPr bwMode="auto">
            <a:xfrm>
              <a:off x="3133" y="173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40" name="Rectangle 3058"/>
            <p:cNvSpPr>
              <a:spLocks noChangeArrowheads="1"/>
            </p:cNvSpPr>
            <p:nvPr/>
          </p:nvSpPr>
          <p:spPr bwMode="auto">
            <a:xfrm>
              <a:off x="3133" y="174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41" name="Rectangle 3059"/>
            <p:cNvSpPr>
              <a:spLocks noChangeArrowheads="1"/>
            </p:cNvSpPr>
            <p:nvPr/>
          </p:nvSpPr>
          <p:spPr bwMode="auto">
            <a:xfrm>
              <a:off x="3133" y="1761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42" name="Rectangle 3060"/>
            <p:cNvSpPr>
              <a:spLocks noChangeArrowheads="1"/>
            </p:cNvSpPr>
            <p:nvPr/>
          </p:nvSpPr>
          <p:spPr bwMode="auto">
            <a:xfrm>
              <a:off x="3530" y="1654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43" name="Rectangle 3061"/>
            <p:cNvSpPr>
              <a:spLocks noChangeArrowheads="1"/>
            </p:cNvSpPr>
            <p:nvPr/>
          </p:nvSpPr>
          <p:spPr bwMode="auto">
            <a:xfrm>
              <a:off x="3530" y="166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44" name="Rectangle 3062"/>
            <p:cNvSpPr>
              <a:spLocks noChangeArrowheads="1"/>
            </p:cNvSpPr>
            <p:nvPr/>
          </p:nvSpPr>
          <p:spPr bwMode="auto">
            <a:xfrm>
              <a:off x="3530" y="1681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45" name="Rectangle 3063"/>
            <p:cNvSpPr>
              <a:spLocks noChangeArrowheads="1"/>
            </p:cNvSpPr>
            <p:nvPr/>
          </p:nvSpPr>
          <p:spPr bwMode="auto">
            <a:xfrm>
              <a:off x="3530" y="1695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46" name="Rectangle 3064"/>
            <p:cNvSpPr>
              <a:spLocks noChangeArrowheads="1"/>
            </p:cNvSpPr>
            <p:nvPr/>
          </p:nvSpPr>
          <p:spPr bwMode="auto">
            <a:xfrm>
              <a:off x="3530" y="1708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47" name="Rectangle 3065"/>
            <p:cNvSpPr>
              <a:spLocks noChangeArrowheads="1"/>
            </p:cNvSpPr>
            <p:nvPr/>
          </p:nvSpPr>
          <p:spPr bwMode="auto">
            <a:xfrm>
              <a:off x="3530" y="1721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48" name="Rectangle 3066"/>
            <p:cNvSpPr>
              <a:spLocks noChangeArrowheads="1"/>
            </p:cNvSpPr>
            <p:nvPr/>
          </p:nvSpPr>
          <p:spPr bwMode="auto">
            <a:xfrm>
              <a:off x="3530" y="1735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49" name="Rectangle 3067"/>
            <p:cNvSpPr>
              <a:spLocks noChangeArrowheads="1"/>
            </p:cNvSpPr>
            <p:nvPr/>
          </p:nvSpPr>
          <p:spPr bwMode="auto">
            <a:xfrm>
              <a:off x="3530" y="174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50" name="Rectangle 3068"/>
            <p:cNvSpPr>
              <a:spLocks noChangeArrowheads="1"/>
            </p:cNvSpPr>
            <p:nvPr/>
          </p:nvSpPr>
          <p:spPr bwMode="auto">
            <a:xfrm>
              <a:off x="3530" y="1761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51" name="Rectangle 3069"/>
            <p:cNvSpPr>
              <a:spLocks noChangeArrowheads="1"/>
            </p:cNvSpPr>
            <p:nvPr/>
          </p:nvSpPr>
          <p:spPr bwMode="auto">
            <a:xfrm>
              <a:off x="3929" y="1654"/>
              <a:ext cx="5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52" name="Rectangle 3070"/>
            <p:cNvSpPr>
              <a:spLocks noChangeArrowheads="1"/>
            </p:cNvSpPr>
            <p:nvPr/>
          </p:nvSpPr>
          <p:spPr bwMode="auto">
            <a:xfrm>
              <a:off x="3929" y="1668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53" name="Rectangle 3071"/>
            <p:cNvSpPr>
              <a:spLocks noChangeArrowheads="1"/>
            </p:cNvSpPr>
            <p:nvPr/>
          </p:nvSpPr>
          <p:spPr bwMode="auto">
            <a:xfrm>
              <a:off x="3929" y="1681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54" name="Rectangle 2048"/>
            <p:cNvSpPr>
              <a:spLocks noChangeArrowheads="1"/>
            </p:cNvSpPr>
            <p:nvPr/>
          </p:nvSpPr>
          <p:spPr bwMode="auto">
            <a:xfrm>
              <a:off x="3929" y="1695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55" name="Rectangle 2049"/>
            <p:cNvSpPr>
              <a:spLocks noChangeArrowheads="1"/>
            </p:cNvSpPr>
            <p:nvPr/>
          </p:nvSpPr>
          <p:spPr bwMode="auto">
            <a:xfrm>
              <a:off x="3929" y="1708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56" name="Rectangle 2050"/>
            <p:cNvSpPr>
              <a:spLocks noChangeArrowheads="1"/>
            </p:cNvSpPr>
            <p:nvPr/>
          </p:nvSpPr>
          <p:spPr bwMode="auto">
            <a:xfrm>
              <a:off x="3929" y="1721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57" name="Rectangle 2051"/>
            <p:cNvSpPr>
              <a:spLocks noChangeArrowheads="1"/>
            </p:cNvSpPr>
            <p:nvPr/>
          </p:nvSpPr>
          <p:spPr bwMode="auto">
            <a:xfrm>
              <a:off x="3929" y="1735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58" name="Rectangle 2052"/>
            <p:cNvSpPr>
              <a:spLocks noChangeArrowheads="1"/>
            </p:cNvSpPr>
            <p:nvPr/>
          </p:nvSpPr>
          <p:spPr bwMode="auto">
            <a:xfrm>
              <a:off x="3929" y="1748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59" name="Rectangle 2053"/>
            <p:cNvSpPr>
              <a:spLocks noChangeArrowheads="1"/>
            </p:cNvSpPr>
            <p:nvPr/>
          </p:nvSpPr>
          <p:spPr bwMode="auto">
            <a:xfrm>
              <a:off x="3929" y="1761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60" name="Rectangle 2054"/>
            <p:cNvSpPr>
              <a:spLocks noChangeArrowheads="1"/>
            </p:cNvSpPr>
            <p:nvPr/>
          </p:nvSpPr>
          <p:spPr bwMode="auto">
            <a:xfrm>
              <a:off x="4692" y="1654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61" name="Rectangle 2055"/>
            <p:cNvSpPr>
              <a:spLocks noChangeArrowheads="1"/>
            </p:cNvSpPr>
            <p:nvPr/>
          </p:nvSpPr>
          <p:spPr bwMode="auto">
            <a:xfrm>
              <a:off x="4692" y="166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62" name="Rectangle 2056"/>
            <p:cNvSpPr>
              <a:spLocks noChangeArrowheads="1"/>
            </p:cNvSpPr>
            <p:nvPr/>
          </p:nvSpPr>
          <p:spPr bwMode="auto">
            <a:xfrm>
              <a:off x="4692" y="1681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63" name="Rectangle 2057"/>
            <p:cNvSpPr>
              <a:spLocks noChangeArrowheads="1"/>
            </p:cNvSpPr>
            <p:nvPr/>
          </p:nvSpPr>
          <p:spPr bwMode="auto">
            <a:xfrm>
              <a:off x="4692" y="1695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64" name="Rectangle 2058"/>
            <p:cNvSpPr>
              <a:spLocks noChangeArrowheads="1"/>
            </p:cNvSpPr>
            <p:nvPr/>
          </p:nvSpPr>
          <p:spPr bwMode="auto">
            <a:xfrm>
              <a:off x="4692" y="1708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65" name="Rectangle 2059"/>
            <p:cNvSpPr>
              <a:spLocks noChangeArrowheads="1"/>
            </p:cNvSpPr>
            <p:nvPr/>
          </p:nvSpPr>
          <p:spPr bwMode="auto">
            <a:xfrm>
              <a:off x="4692" y="1721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66" name="Rectangle 2060"/>
            <p:cNvSpPr>
              <a:spLocks noChangeArrowheads="1"/>
            </p:cNvSpPr>
            <p:nvPr/>
          </p:nvSpPr>
          <p:spPr bwMode="auto">
            <a:xfrm>
              <a:off x="4692" y="1735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67" name="Rectangle 2061"/>
            <p:cNvSpPr>
              <a:spLocks noChangeArrowheads="1"/>
            </p:cNvSpPr>
            <p:nvPr/>
          </p:nvSpPr>
          <p:spPr bwMode="auto">
            <a:xfrm>
              <a:off x="4692" y="174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68" name="Rectangle 2062"/>
            <p:cNvSpPr>
              <a:spLocks noChangeArrowheads="1"/>
            </p:cNvSpPr>
            <p:nvPr/>
          </p:nvSpPr>
          <p:spPr bwMode="auto">
            <a:xfrm>
              <a:off x="4692" y="1761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69" name="Rectangle 2064"/>
            <p:cNvSpPr>
              <a:spLocks noChangeArrowheads="1"/>
            </p:cNvSpPr>
            <p:nvPr/>
          </p:nvSpPr>
          <p:spPr bwMode="auto">
            <a:xfrm>
              <a:off x="4699" y="1768"/>
              <a:ext cx="863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70" name="Rectangle 2065"/>
            <p:cNvSpPr>
              <a:spLocks noChangeArrowheads="1"/>
            </p:cNvSpPr>
            <p:nvPr/>
          </p:nvSpPr>
          <p:spPr bwMode="auto">
            <a:xfrm>
              <a:off x="4699" y="1768"/>
              <a:ext cx="863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71" name="Rectangle 2066"/>
            <p:cNvSpPr>
              <a:spLocks noChangeArrowheads="1"/>
            </p:cNvSpPr>
            <p:nvPr/>
          </p:nvSpPr>
          <p:spPr bwMode="auto">
            <a:xfrm>
              <a:off x="4934" y="1761"/>
              <a:ext cx="38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FF"/>
                  </a:solidFill>
                </a:rPr>
                <a:t>Recharge  </a:t>
              </a:r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1272" name="Rectangle 2067"/>
            <p:cNvSpPr>
              <a:spLocks noChangeArrowheads="1"/>
            </p:cNvSpPr>
            <p:nvPr/>
          </p:nvSpPr>
          <p:spPr bwMode="auto">
            <a:xfrm>
              <a:off x="3934" y="1768"/>
              <a:ext cx="758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73" name="Rectangle 2068"/>
            <p:cNvSpPr>
              <a:spLocks noChangeArrowheads="1"/>
            </p:cNvSpPr>
            <p:nvPr/>
          </p:nvSpPr>
          <p:spPr bwMode="auto">
            <a:xfrm>
              <a:off x="3934" y="1768"/>
              <a:ext cx="758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74" name="Rectangle 2069"/>
            <p:cNvSpPr>
              <a:spLocks noChangeArrowheads="1"/>
            </p:cNvSpPr>
            <p:nvPr/>
          </p:nvSpPr>
          <p:spPr bwMode="auto">
            <a:xfrm>
              <a:off x="4239" y="1761"/>
              <a:ext cx="15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2.80</a:t>
              </a:r>
              <a:endParaRPr lang="en-US"/>
            </a:p>
          </p:txBody>
        </p:sp>
        <p:sp>
          <p:nvSpPr>
            <p:cNvPr id="1275" name="Rectangle 2070"/>
            <p:cNvSpPr>
              <a:spLocks noChangeArrowheads="1"/>
            </p:cNvSpPr>
            <p:nvPr/>
          </p:nvSpPr>
          <p:spPr bwMode="auto">
            <a:xfrm>
              <a:off x="3537" y="1768"/>
              <a:ext cx="39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76" name="Rectangle 2071"/>
            <p:cNvSpPr>
              <a:spLocks noChangeArrowheads="1"/>
            </p:cNvSpPr>
            <p:nvPr/>
          </p:nvSpPr>
          <p:spPr bwMode="auto">
            <a:xfrm>
              <a:off x="3537" y="1768"/>
              <a:ext cx="39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77" name="Rectangle 2072"/>
            <p:cNvSpPr>
              <a:spLocks noChangeArrowheads="1"/>
            </p:cNvSpPr>
            <p:nvPr/>
          </p:nvSpPr>
          <p:spPr bwMode="auto">
            <a:xfrm>
              <a:off x="3599" y="1761"/>
              <a:ext cx="26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-0.1003</a:t>
              </a:r>
              <a:endParaRPr lang="en-US"/>
            </a:p>
          </p:txBody>
        </p:sp>
        <p:sp>
          <p:nvSpPr>
            <p:cNvPr id="1278" name="Rectangle 2073"/>
            <p:cNvSpPr>
              <a:spLocks noChangeArrowheads="1"/>
            </p:cNvSpPr>
            <p:nvPr/>
          </p:nvSpPr>
          <p:spPr bwMode="auto">
            <a:xfrm>
              <a:off x="3139" y="1768"/>
              <a:ext cx="39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79" name="Rectangle 2074"/>
            <p:cNvSpPr>
              <a:spLocks noChangeArrowheads="1"/>
            </p:cNvSpPr>
            <p:nvPr/>
          </p:nvSpPr>
          <p:spPr bwMode="auto">
            <a:xfrm>
              <a:off x="3139" y="1768"/>
              <a:ext cx="39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80" name="Rectangle 2075"/>
            <p:cNvSpPr>
              <a:spLocks noChangeArrowheads="1"/>
            </p:cNvSpPr>
            <p:nvPr/>
          </p:nvSpPr>
          <p:spPr bwMode="auto">
            <a:xfrm>
              <a:off x="3215" y="1761"/>
              <a:ext cx="242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0.0687</a:t>
              </a:r>
              <a:endParaRPr lang="en-US"/>
            </a:p>
          </p:txBody>
        </p:sp>
        <p:sp>
          <p:nvSpPr>
            <p:cNvPr id="1281" name="Rectangle 2076"/>
            <p:cNvSpPr>
              <a:spLocks noChangeArrowheads="1"/>
            </p:cNvSpPr>
            <p:nvPr/>
          </p:nvSpPr>
          <p:spPr bwMode="auto">
            <a:xfrm>
              <a:off x="2741" y="1768"/>
              <a:ext cx="39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82" name="Rectangle 2077"/>
            <p:cNvSpPr>
              <a:spLocks noChangeArrowheads="1"/>
            </p:cNvSpPr>
            <p:nvPr/>
          </p:nvSpPr>
          <p:spPr bwMode="auto">
            <a:xfrm>
              <a:off x="2741" y="1768"/>
              <a:ext cx="39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83" name="Rectangle 2078"/>
            <p:cNvSpPr>
              <a:spLocks noChangeArrowheads="1"/>
            </p:cNvSpPr>
            <p:nvPr/>
          </p:nvSpPr>
          <p:spPr bwMode="auto">
            <a:xfrm>
              <a:off x="2915" y="1761"/>
              <a:ext cx="4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5</a:t>
              </a:r>
              <a:endParaRPr lang="en-US"/>
            </a:p>
          </p:txBody>
        </p:sp>
        <p:sp>
          <p:nvSpPr>
            <p:cNvPr id="1284" name="Rectangle 2079"/>
            <p:cNvSpPr>
              <a:spLocks noChangeArrowheads="1"/>
            </p:cNvSpPr>
            <p:nvPr/>
          </p:nvSpPr>
          <p:spPr bwMode="auto">
            <a:xfrm>
              <a:off x="2344" y="1768"/>
              <a:ext cx="39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85" name="Rectangle 2080"/>
            <p:cNvSpPr>
              <a:spLocks noChangeArrowheads="1"/>
            </p:cNvSpPr>
            <p:nvPr/>
          </p:nvSpPr>
          <p:spPr bwMode="auto">
            <a:xfrm>
              <a:off x="2344" y="1768"/>
              <a:ext cx="39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86" name="Rectangle 2081"/>
            <p:cNvSpPr>
              <a:spLocks noChangeArrowheads="1"/>
            </p:cNvSpPr>
            <p:nvPr/>
          </p:nvSpPr>
          <p:spPr bwMode="auto">
            <a:xfrm>
              <a:off x="2499" y="1761"/>
              <a:ext cx="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14</a:t>
              </a:r>
              <a:endParaRPr lang="en-US"/>
            </a:p>
          </p:txBody>
        </p:sp>
        <p:sp>
          <p:nvSpPr>
            <p:cNvPr id="1287" name="Rectangle 2082"/>
            <p:cNvSpPr>
              <a:spLocks noChangeArrowheads="1"/>
            </p:cNvSpPr>
            <p:nvPr/>
          </p:nvSpPr>
          <p:spPr bwMode="auto">
            <a:xfrm>
              <a:off x="629" y="1768"/>
              <a:ext cx="1709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88" name="Rectangle 2083"/>
            <p:cNvSpPr>
              <a:spLocks noChangeArrowheads="1"/>
            </p:cNvSpPr>
            <p:nvPr/>
          </p:nvSpPr>
          <p:spPr bwMode="auto">
            <a:xfrm>
              <a:off x="629" y="1768"/>
              <a:ext cx="1709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89" name="Rectangle 2084"/>
            <p:cNvSpPr>
              <a:spLocks noChangeArrowheads="1"/>
            </p:cNvSpPr>
            <p:nvPr/>
          </p:nvSpPr>
          <p:spPr bwMode="auto">
            <a:xfrm>
              <a:off x="1076" y="1761"/>
              <a:ext cx="82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Lower Cranberry Creek</a:t>
              </a:r>
              <a:endParaRPr lang="en-US"/>
            </a:p>
          </p:txBody>
        </p:sp>
        <p:sp>
          <p:nvSpPr>
            <p:cNvPr id="1290" name="Rectangle 2085"/>
            <p:cNvSpPr>
              <a:spLocks noChangeArrowheads="1"/>
            </p:cNvSpPr>
            <p:nvPr/>
          </p:nvSpPr>
          <p:spPr bwMode="auto">
            <a:xfrm>
              <a:off x="151" y="1768"/>
              <a:ext cx="47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1" name="Rectangle 2086"/>
            <p:cNvSpPr>
              <a:spLocks noChangeArrowheads="1"/>
            </p:cNvSpPr>
            <p:nvPr/>
          </p:nvSpPr>
          <p:spPr bwMode="auto">
            <a:xfrm>
              <a:off x="151" y="1768"/>
              <a:ext cx="47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2" name="Rectangle 2087"/>
            <p:cNvSpPr>
              <a:spLocks noChangeArrowheads="1"/>
            </p:cNvSpPr>
            <p:nvPr/>
          </p:nvSpPr>
          <p:spPr bwMode="auto">
            <a:xfrm>
              <a:off x="237" y="1761"/>
              <a:ext cx="30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G4-1414</a:t>
              </a:r>
              <a:endParaRPr lang="en-US"/>
            </a:p>
          </p:txBody>
        </p:sp>
        <p:sp>
          <p:nvSpPr>
            <p:cNvPr id="1293" name="Rectangle 2088"/>
            <p:cNvSpPr>
              <a:spLocks noChangeArrowheads="1"/>
            </p:cNvSpPr>
            <p:nvPr/>
          </p:nvSpPr>
          <p:spPr bwMode="auto">
            <a:xfrm>
              <a:off x="623" y="1761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4" name="Rectangle 2089"/>
            <p:cNvSpPr>
              <a:spLocks noChangeArrowheads="1"/>
            </p:cNvSpPr>
            <p:nvPr/>
          </p:nvSpPr>
          <p:spPr bwMode="auto">
            <a:xfrm>
              <a:off x="623" y="177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5" name="Rectangle 2090"/>
            <p:cNvSpPr>
              <a:spLocks noChangeArrowheads="1"/>
            </p:cNvSpPr>
            <p:nvPr/>
          </p:nvSpPr>
          <p:spPr bwMode="auto">
            <a:xfrm>
              <a:off x="623" y="178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6" name="Rectangle 2091"/>
            <p:cNvSpPr>
              <a:spLocks noChangeArrowheads="1"/>
            </p:cNvSpPr>
            <p:nvPr/>
          </p:nvSpPr>
          <p:spPr bwMode="auto">
            <a:xfrm>
              <a:off x="623" y="1801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7" name="Rectangle 2092"/>
            <p:cNvSpPr>
              <a:spLocks noChangeArrowheads="1"/>
            </p:cNvSpPr>
            <p:nvPr/>
          </p:nvSpPr>
          <p:spPr bwMode="auto">
            <a:xfrm>
              <a:off x="623" y="181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8" name="Rectangle 2093"/>
            <p:cNvSpPr>
              <a:spLocks noChangeArrowheads="1"/>
            </p:cNvSpPr>
            <p:nvPr/>
          </p:nvSpPr>
          <p:spPr bwMode="auto">
            <a:xfrm>
              <a:off x="623" y="1828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299" name="Rectangle 2094"/>
            <p:cNvSpPr>
              <a:spLocks noChangeArrowheads="1"/>
            </p:cNvSpPr>
            <p:nvPr/>
          </p:nvSpPr>
          <p:spPr bwMode="auto">
            <a:xfrm>
              <a:off x="623" y="1841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00" name="Rectangle 2095"/>
            <p:cNvSpPr>
              <a:spLocks noChangeArrowheads="1"/>
            </p:cNvSpPr>
            <p:nvPr/>
          </p:nvSpPr>
          <p:spPr bwMode="auto">
            <a:xfrm>
              <a:off x="623" y="1854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01" name="Rectangle 2096"/>
            <p:cNvSpPr>
              <a:spLocks noChangeArrowheads="1"/>
            </p:cNvSpPr>
            <p:nvPr/>
          </p:nvSpPr>
          <p:spPr bwMode="auto">
            <a:xfrm>
              <a:off x="623" y="1868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02" name="Rectangle 2097"/>
            <p:cNvSpPr>
              <a:spLocks noChangeArrowheads="1"/>
            </p:cNvSpPr>
            <p:nvPr/>
          </p:nvSpPr>
          <p:spPr bwMode="auto">
            <a:xfrm>
              <a:off x="2338" y="1761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03" name="Rectangle 2099"/>
            <p:cNvSpPr>
              <a:spLocks noChangeArrowheads="1"/>
            </p:cNvSpPr>
            <p:nvPr/>
          </p:nvSpPr>
          <p:spPr bwMode="auto">
            <a:xfrm>
              <a:off x="2338" y="1776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04" name="Rectangle 2100"/>
            <p:cNvSpPr>
              <a:spLocks noChangeArrowheads="1"/>
            </p:cNvSpPr>
            <p:nvPr/>
          </p:nvSpPr>
          <p:spPr bwMode="auto">
            <a:xfrm>
              <a:off x="2338" y="178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05" name="Rectangle 2101"/>
            <p:cNvSpPr>
              <a:spLocks noChangeArrowheads="1"/>
            </p:cNvSpPr>
            <p:nvPr/>
          </p:nvSpPr>
          <p:spPr bwMode="auto">
            <a:xfrm>
              <a:off x="2338" y="1801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06" name="Rectangle 2102"/>
            <p:cNvSpPr>
              <a:spLocks noChangeArrowheads="1"/>
            </p:cNvSpPr>
            <p:nvPr/>
          </p:nvSpPr>
          <p:spPr bwMode="auto">
            <a:xfrm>
              <a:off x="2338" y="181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07" name="Rectangle 2103"/>
            <p:cNvSpPr>
              <a:spLocks noChangeArrowheads="1"/>
            </p:cNvSpPr>
            <p:nvPr/>
          </p:nvSpPr>
          <p:spPr bwMode="auto">
            <a:xfrm>
              <a:off x="2338" y="182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08" name="Rectangle 2104"/>
            <p:cNvSpPr>
              <a:spLocks noChangeArrowheads="1"/>
            </p:cNvSpPr>
            <p:nvPr/>
          </p:nvSpPr>
          <p:spPr bwMode="auto">
            <a:xfrm>
              <a:off x="2338" y="184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09" name="Rectangle 2105"/>
            <p:cNvSpPr>
              <a:spLocks noChangeArrowheads="1"/>
            </p:cNvSpPr>
            <p:nvPr/>
          </p:nvSpPr>
          <p:spPr bwMode="auto">
            <a:xfrm>
              <a:off x="2338" y="1854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10" name="Rectangle 2106"/>
            <p:cNvSpPr>
              <a:spLocks noChangeArrowheads="1"/>
            </p:cNvSpPr>
            <p:nvPr/>
          </p:nvSpPr>
          <p:spPr bwMode="auto">
            <a:xfrm>
              <a:off x="2338" y="186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11" name="Rectangle 2107"/>
            <p:cNvSpPr>
              <a:spLocks noChangeArrowheads="1"/>
            </p:cNvSpPr>
            <p:nvPr/>
          </p:nvSpPr>
          <p:spPr bwMode="auto">
            <a:xfrm>
              <a:off x="2735" y="1761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12" name="Rectangle 2108"/>
            <p:cNvSpPr>
              <a:spLocks noChangeArrowheads="1"/>
            </p:cNvSpPr>
            <p:nvPr/>
          </p:nvSpPr>
          <p:spPr bwMode="auto">
            <a:xfrm>
              <a:off x="2735" y="1776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13" name="Rectangle 2109"/>
            <p:cNvSpPr>
              <a:spLocks noChangeArrowheads="1"/>
            </p:cNvSpPr>
            <p:nvPr/>
          </p:nvSpPr>
          <p:spPr bwMode="auto">
            <a:xfrm>
              <a:off x="2735" y="178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14" name="Rectangle 2110"/>
            <p:cNvSpPr>
              <a:spLocks noChangeArrowheads="1"/>
            </p:cNvSpPr>
            <p:nvPr/>
          </p:nvSpPr>
          <p:spPr bwMode="auto">
            <a:xfrm>
              <a:off x="2735" y="1801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15" name="Rectangle 2111"/>
            <p:cNvSpPr>
              <a:spLocks noChangeArrowheads="1"/>
            </p:cNvSpPr>
            <p:nvPr/>
          </p:nvSpPr>
          <p:spPr bwMode="auto">
            <a:xfrm>
              <a:off x="2735" y="181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16" name="Rectangle 2112"/>
            <p:cNvSpPr>
              <a:spLocks noChangeArrowheads="1"/>
            </p:cNvSpPr>
            <p:nvPr/>
          </p:nvSpPr>
          <p:spPr bwMode="auto">
            <a:xfrm>
              <a:off x="2735" y="182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17" name="Rectangle 2113"/>
            <p:cNvSpPr>
              <a:spLocks noChangeArrowheads="1"/>
            </p:cNvSpPr>
            <p:nvPr/>
          </p:nvSpPr>
          <p:spPr bwMode="auto">
            <a:xfrm>
              <a:off x="2735" y="184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18" name="Rectangle 2114"/>
            <p:cNvSpPr>
              <a:spLocks noChangeArrowheads="1"/>
            </p:cNvSpPr>
            <p:nvPr/>
          </p:nvSpPr>
          <p:spPr bwMode="auto">
            <a:xfrm>
              <a:off x="2735" y="1854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19" name="Rectangle 2115"/>
            <p:cNvSpPr>
              <a:spLocks noChangeArrowheads="1"/>
            </p:cNvSpPr>
            <p:nvPr/>
          </p:nvSpPr>
          <p:spPr bwMode="auto">
            <a:xfrm>
              <a:off x="2735" y="186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20" name="Rectangle 2116"/>
            <p:cNvSpPr>
              <a:spLocks noChangeArrowheads="1"/>
            </p:cNvSpPr>
            <p:nvPr/>
          </p:nvSpPr>
          <p:spPr bwMode="auto">
            <a:xfrm>
              <a:off x="3133" y="1761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21" name="Rectangle 2117"/>
            <p:cNvSpPr>
              <a:spLocks noChangeArrowheads="1"/>
            </p:cNvSpPr>
            <p:nvPr/>
          </p:nvSpPr>
          <p:spPr bwMode="auto">
            <a:xfrm>
              <a:off x="3133" y="1776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22" name="Rectangle 2118"/>
            <p:cNvSpPr>
              <a:spLocks noChangeArrowheads="1"/>
            </p:cNvSpPr>
            <p:nvPr/>
          </p:nvSpPr>
          <p:spPr bwMode="auto">
            <a:xfrm>
              <a:off x="3133" y="178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23" name="Rectangle 2119"/>
            <p:cNvSpPr>
              <a:spLocks noChangeArrowheads="1"/>
            </p:cNvSpPr>
            <p:nvPr/>
          </p:nvSpPr>
          <p:spPr bwMode="auto">
            <a:xfrm>
              <a:off x="3133" y="1801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24" name="Rectangle 2120"/>
            <p:cNvSpPr>
              <a:spLocks noChangeArrowheads="1"/>
            </p:cNvSpPr>
            <p:nvPr/>
          </p:nvSpPr>
          <p:spPr bwMode="auto">
            <a:xfrm>
              <a:off x="3133" y="181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25" name="Rectangle 2121"/>
            <p:cNvSpPr>
              <a:spLocks noChangeArrowheads="1"/>
            </p:cNvSpPr>
            <p:nvPr/>
          </p:nvSpPr>
          <p:spPr bwMode="auto">
            <a:xfrm>
              <a:off x="3133" y="182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26" name="Rectangle 2122"/>
            <p:cNvSpPr>
              <a:spLocks noChangeArrowheads="1"/>
            </p:cNvSpPr>
            <p:nvPr/>
          </p:nvSpPr>
          <p:spPr bwMode="auto">
            <a:xfrm>
              <a:off x="3133" y="184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27" name="Rectangle 2123"/>
            <p:cNvSpPr>
              <a:spLocks noChangeArrowheads="1"/>
            </p:cNvSpPr>
            <p:nvPr/>
          </p:nvSpPr>
          <p:spPr bwMode="auto">
            <a:xfrm>
              <a:off x="3133" y="1854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28" name="Rectangle 2124"/>
            <p:cNvSpPr>
              <a:spLocks noChangeArrowheads="1"/>
            </p:cNvSpPr>
            <p:nvPr/>
          </p:nvSpPr>
          <p:spPr bwMode="auto">
            <a:xfrm>
              <a:off x="3133" y="186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29" name="Rectangle 2125"/>
            <p:cNvSpPr>
              <a:spLocks noChangeArrowheads="1"/>
            </p:cNvSpPr>
            <p:nvPr/>
          </p:nvSpPr>
          <p:spPr bwMode="auto">
            <a:xfrm>
              <a:off x="3530" y="1761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30" name="Rectangle 2126"/>
            <p:cNvSpPr>
              <a:spLocks noChangeArrowheads="1"/>
            </p:cNvSpPr>
            <p:nvPr/>
          </p:nvSpPr>
          <p:spPr bwMode="auto">
            <a:xfrm>
              <a:off x="3530" y="1776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31" name="Rectangle 2127"/>
            <p:cNvSpPr>
              <a:spLocks noChangeArrowheads="1"/>
            </p:cNvSpPr>
            <p:nvPr/>
          </p:nvSpPr>
          <p:spPr bwMode="auto">
            <a:xfrm>
              <a:off x="3530" y="178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32" name="Rectangle 2128"/>
            <p:cNvSpPr>
              <a:spLocks noChangeArrowheads="1"/>
            </p:cNvSpPr>
            <p:nvPr/>
          </p:nvSpPr>
          <p:spPr bwMode="auto">
            <a:xfrm>
              <a:off x="3530" y="1801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33" name="Rectangle 2129"/>
            <p:cNvSpPr>
              <a:spLocks noChangeArrowheads="1"/>
            </p:cNvSpPr>
            <p:nvPr/>
          </p:nvSpPr>
          <p:spPr bwMode="auto">
            <a:xfrm>
              <a:off x="3530" y="1815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34" name="Rectangle 2130"/>
            <p:cNvSpPr>
              <a:spLocks noChangeArrowheads="1"/>
            </p:cNvSpPr>
            <p:nvPr/>
          </p:nvSpPr>
          <p:spPr bwMode="auto">
            <a:xfrm>
              <a:off x="3530" y="182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35" name="Rectangle 2131"/>
            <p:cNvSpPr>
              <a:spLocks noChangeArrowheads="1"/>
            </p:cNvSpPr>
            <p:nvPr/>
          </p:nvSpPr>
          <p:spPr bwMode="auto">
            <a:xfrm>
              <a:off x="3530" y="184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36" name="Rectangle 2132"/>
            <p:cNvSpPr>
              <a:spLocks noChangeArrowheads="1"/>
            </p:cNvSpPr>
            <p:nvPr/>
          </p:nvSpPr>
          <p:spPr bwMode="auto">
            <a:xfrm>
              <a:off x="3530" y="1854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37" name="Rectangle 2133"/>
            <p:cNvSpPr>
              <a:spLocks noChangeArrowheads="1"/>
            </p:cNvSpPr>
            <p:nvPr/>
          </p:nvSpPr>
          <p:spPr bwMode="auto">
            <a:xfrm>
              <a:off x="3530" y="1869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38" name="Rectangle 2134"/>
            <p:cNvSpPr>
              <a:spLocks noChangeArrowheads="1"/>
            </p:cNvSpPr>
            <p:nvPr/>
          </p:nvSpPr>
          <p:spPr bwMode="auto">
            <a:xfrm>
              <a:off x="3929" y="1761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39" name="Rectangle 2135"/>
            <p:cNvSpPr>
              <a:spLocks noChangeArrowheads="1"/>
            </p:cNvSpPr>
            <p:nvPr/>
          </p:nvSpPr>
          <p:spPr bwMode="auto">
            <a:xfrm>
              <a:off x="3929" y="1776"/>
              <a:ext cx="5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40" name="Rectangle 2136"/>
            <p:cNvSpPr>
              <a:spLocks noChangeArrowheads="1"/>
            </p:cNvSpPr>
            <p:nvPr/>
          </p:nvSpPr>
          <p:spPr bwMode="auto">
            <a:xfrm>
              <a:off x="3929" y="1788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41" name="Rectangle 2137"/>
            <p:cNvSpPr>
              <a:spLocks noChangeArrowheads="1"/>
            </p:cNvSpPr>
            <p:nvPr/>
          </p:nvSpPr>
          <p:spPr bwMode="auto">
            <a:xfrm>
              <a:off x="3929" y="1801"/>
              <a:ext cx="5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42" name="Rectangle 2138"/>
            <p:cNvSpPr>
              <a:spLocks noChangeArrowheads="1"/>
            </p:cNvSpPr>
            <p:nvPr/>
          </p:nvSpPr>
          <p:spPr bwMode="auto">
            <a:xfrm>
              <a:off x="3929" y="1815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43" name="Rectangle 2139"/>
            <p:cNvSpPr>
              <a:spLocks noChangeArrowheads="1"/>
            </p:cNvSpPr>
            <p:nvPr/>
          </p:nvSpPr>
          <p:spPr bwMode="auto">
            <a:xfrm>
              <a:off x="3929" y="1828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44" name="Rectangle 2140"/>
            <p:cNvSpPr>
              <a:spLocks noChangeArrowheads="1"/>
            </p:cNvSpPr>
            <p:nvPr/>
          </p:nvSpPr>
          <p:spPr bwMode="auto">
            <a:xfrm>
              <a:off x="3929" y="1842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45" name="Rectangle 2141"/>
            <p:cNvSpPr>
              <a:spLocks noChangeArrowheads="1"/>
            </p:cNvSpPr>
            <p:nvPr/>
          </p:nvSpPr>
          <p:spPr bwMode="auto">
            <a:xfrm>
              <a:off x="3929" y="1854"/>
              <a:ext cx="5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46" name="Rectangle 2142"/>
            <p:cNvSpPr>
              <a:spLocks noChangeArrowheads="1"/>
            </p:cNvSpPr>
            <p:nvPr/>
          </p:nvSpPr>
          <p:spPr bwMode="auto">
            <a:xfrm>
              <a:off x="3929" y="1869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47" name="Rectangle 2143"/>
            <p:cNvSpPr>
              <a:spLocks noChangeArrowheads="1"/>
            </p:cNvSpPr>
            <p:nvPr/>
          </p:nvSpPr>
          <p:spPr bwMode="auto">
            <a:xfrm>
              <a:off x="4692" y="1761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48" name="Rectangle 2144"/>
            <p:cNvSpPr>
              <a:spLocks noChangeArrowheads="1"/>
            </p:cNvSpPr>
            <p:nvPr/>
          </p:nvSpPr>
          <p:spPr bwMode="auto">
            <a:xfrm>
              <a:off x="4692" y="1776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49" name="Rectangle 2145"/>
            <p:cNvSpPr>
              <a:spLocks noChangeArrowheads="1"/>
            </p:cNvSpPr>
            <p:nvPr/>
          </p:nvSpPr>
          <p:spPr bwMode="auto">
            <a:xfrm>
              <a:off x="4692" y="178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50" name="Rectangle 2146"/>
            <p:cNvSpPr>
              <a:spLocks noChangeArrowheads="1"/>
            </p:cNvSpPr>
            <p:nvPr/>
          </p:nvSpPr>
          <p:spPr bwMode="auto">
            <a:xfrm>
              <a:off x="4692" y="1801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51" name="Rectangle 2147"/>
            <p:cNvSpPr>
              <a:spLocks noChangeArrowheads="1"/>
            </p:cNvSpPr>
            <p:nvPr/>
          </p:nvSpPr>
          <p:spPr bwMode="auto">
            <a:xfrm>
              <a:off x="4692" y="1815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52" name="Rectangle 2148"/>
            <p:cNvSpPr>
              <a:spLocks noChangeArrowheads="1"/>
            </p:cNvSpPr>
            <p:nvPr/>
          </p:nvSpPr>
          <p:spPr bwMode="auto">
            <a:xfrm>
              <a:off x="4692" y="182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53" name="Rectangle 2149"/>
            <p:cNvSpPr>
              <a:spLocks noChangeArrowheads="1"/>
            </p:cNvSpPr>
            <p:nvPr/>
          </p:nvSpPr>
          <p:spPr bwMode="auto">
            <a:xfrm>
              <a:off x="4692" y="184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54" name="Rectangle 2150"/>
            <p:cNvSpPr>
              <a:spLocks noChangeArrowheads="1"/>
            </p:cNvSpPr>
            <p:nvPr/>
          </p:nvSpPr>
          <p:spPr bwMode="auto">
            <a:xfrm>
              <a:off x="4692" y="1854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55" name="Rectangle 2151"/>
            <p:cNvSpPr>
              <a:spLocks noChangeArrowheads="1"/>
            </p:cNvSpPr>
            <p:nvPr/>
          </p:nvSpPr>
          <p:spPr bwMode="auto">
            <a:xfrm>
              <a:off x="4692" y="1869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56" name="Rectangle 2153"/>
            <p:cNvSpPr>
              <a:spLocks noChangeArrowheads="1"/>
            </p:cNvSpPr>
            <p:nvPr/>
          </p:nvSpPr>
          <p:spPr bwMode="auto">
            <a:xfrm>
              <a:off x="4699" y="1875"/>
              <a:ext cx="863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57" name="Rectangle 2155"/>
            <p:cNvSpPr>
              <a:spLocks noChangeArrowheads="1"/>
            </p:cNvSpPr>
            <p:nvPr/>
          </p:nvSpPr>
          <p:spPr bwMode="auto">
            <a:xfrm>
              <a:off x="4934" y="1869"/>
              <a:ext cx="38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FF"/>
                  </a:solidFill>
                </a:rPr>
                <a:t>Recharge  </a:t>
              </a:r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1358" name="Rectangle 2156"/>
            <p:cNvSpPr>
              <a:spLocks noChangeArrowheads="1"/>
            </p:cNvSpPr>
            <p:nvPr/>
          </p:nvSpPr>
          <p:spPr bwMode="auto">
            <a:xfrm>
              <a:off x="3934" y="1875"/>
              <a:ext cx="758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59" name="Rectangle 2157"/>
            <p:cNvSpPr>
              <a:spLocks noChangeArrowheads="1"/>
            </p:cNvSpPr>
            <p:nvPr/>
          </p:nvSpPr>
          <p:spPr bwMode="auto">
            <a:xfrm>
              <a:off x="3934" y="1875"/>
              <a:ext cx="758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60" name="Rectangle 2158"/>
            <p:cNvSpPr>
              <a:spLocks noChangeArrowheads="1"/>
            </p:cNvSpPr>
            <p:nvPr/>
          </p:nvSpPr>
          <p:spPr bwMode="auto">
            <a:xfrm>
              <a:off x="4239" y="1869"/>
              <a:ext cx="15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9.75</a:t>
              </a:r>
              <a:endParaRPr lang="en-US"/>
            </a:p>
          </p:txBody>
        </p:sp>
        <p:sp>
          <p:nvSpPr>
            <p:cNvPr id="1361" name="Rectangle 2159"/>
            <p:cNvSpPr>
              <a:spLocks noChangeArrowheads="1"/>
            </p:cNvSpPr>
            <p:nvPr/>
          </p:nvSpPr>
          <p:spPr bwMode="auto">
            <a:xfrm>
              <a:off x="3537" y="1875"/>
              <a:ext cx="392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62" name="Rectangle 2160"/>
            <p:cNvSpPr>
              <a:spLocks noChangeArrowheads="1"/>
            </p:cNvSpPr>
            <p:nvPr/>
          </p:nvSpPr>
          <p:spPr bwMode="auto">
            <a:xfrm>
              <a:off x="3537" y="1875"/>
              <a:ext cx="392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63" name="Rectangle 2161"/>
            <p:cNvSpPr>
              <a:spLocks noChangeArrowheads="1"/>
            </p:cNvSpPr>
            <p:nvPr/>
          </p:nvSpPr>
          <p:spPr bwMode="auto">
            <a:xfrm>
              <a:off x="3599" y="1869"/>
              <a:ext cx="26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-0.0561</a:t>
              </a:r>
              <a:endParaRPr lang="en-US"/>
            </a:p>
          </p:txBody>
        </p:sp>
        <p:sp>
          <p:nvSpPr>
            <p:cNvPr id="1364" name="Rectangle 2162"/>
            <p:cNvSpPr>
              <a:spLocks noChangeArrowheads="1"/>
            </p:cNvSpPr>
            <p:nvPr/>
          </p:nvSpPr>
          <p:spPr bwMode="auto">
            <a:xfrm>
              <a:off x="3139" y="1875"/>
              <a:ext cx="391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65" name="Rectangle 2163"/>
            <p:cNvSpPr>
              <a:spLocks noChangeArrowheads="1"/>
            </p:cNvSpPr>
            <p:nvPr/>
          </p:nvSpPr>
          <p:spPr bwMode="auto">
            <a:xfrm>
              <a:off x="3139" y="1875"/>
              <a:ext cx="391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66" name="Rectangle 2164"/>
            <p:cNvSpPr>
              <a:spLocks noChangeArrowheads="1"/>
            </p:cNvSpPr>
            <p:nvPr/>
          </p:nvSpPr>
          <p:spPr bwMode="auto">
            <a:xfrm>
              <a:off x="3215" y="1869"/>
              <a:ext cx="242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0.0363</a:t>
              </a:r>
              <a:endParaRPr lang="en-US"/>
            </a:p>
          </p:txBody>
        </p:sp>
        <p:sp>
          <p:nvSpPr>
            <p:cNvPr id="1367" name="Rectangle 2165"/>
            <p:cNvSpPr>
              <a:spLocks noChangeArrowheads="1"/>
            </p:cNvSpPr>
            <p:nvPr/>
          </p:nvSpPr>
          <p:spPr bwMode="auto">
            <a:xfrm>
              <a:off x="2741" y="1875"/>
              <a:ext cx="392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68" name="Rectangle 2166"/>
            <p:cNvSpPr>
              <a:spLocks noChangeArrowheads="1"/>
            </p:cNvSpPr>
            <p:nvPr/>
          </p:nvSpPr>
          <p:spPr bwMode="auto">
            <a:xfrm>
              <a:off x="2741" y="1875"/>
              <a:ext cx="392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69" name="Rectangle 2167"/>
            <p:cNvSpPr>
              <a:spLocks noChangeArrowheads="1"/>
            </p:cNvSpPr>
            <p:nvPr/>
          </p:nvSpPr>
          <p:spPr bwMode="auto">
            <a:xfrm>
              <a:off x="2915" y="1869"/>
              <a:ext cx="4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4</a:t>
              </a:r>
              <a:endParaRPr lang="en-US"/>
            </a:p>
          </p:txBody>
        </p:sp>
        <p:sp>
          <p:nvSpPr>
            <p:cNvPr id="1370" name="Rectangle 2168"/>
            <p:cNvSpPr>
              <a:spLocks noChangeArrowheads="1"/>
            </p:cNvSpPr>
            <p:nvPr/>
          </p:nvSpPr>
          <p:spPr bwMode="auto">
            <a:xfrm>
              <a:off x="2344" y="1875"/>
              <a:ext cx="391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71" name="Rectangle 2169"/>
            <p:cNvSpPr>
              <a:spLocks noChangeArrowheads="1"/>
            </p:cNvSpPr>
            <p:nvPr/>
          </p:nvSpPr>
          <p:spPr bwMode="auto">
            <a:xfrm>
              <a:off x="2344" y="1875"/>
              <a:ext cx="391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72" name="Rectangle 2170"/>
            <p:cNvSpPr>
              <a:spLocks noChangeArrowheads="1"/>
            </p:cNvSpPr>
            <p:nvPr/>
          </p:nvSpPr>
          <p:spPr bwMode="auto">
            <a:xfrm>
              <a:off x="2499" y="1869"/>
              <a:ext cx="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39</a:t>
              </a:r>
              <a:endParaRPr lang="en-US"/>
            </a:p>
          </p:txBody>
        </p:sp>
        <p:sp>
          <p:nvSpPr>
            <p:cNvPr id="1373" name="Rectangle 2171"/>
            <p:cNvSpPr>
              <a:spLocks noChangeArrowheads="1"/>
            </p:cNvSpPr>
            <p:nvPr/>
          </p:nvSpPr>
          <p:spPr bwMode="auto">
            <a:xfrm>
              <a:off x="629" y="1875"/>
              <a:ext cx="1709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74" name="Rectangle 2172"/>
            <p:cNvSpPr>
              <a:spLocks noChangeArrowheads="1"/>
            </p:cNvSpPr>
            <p:nvPr/>
          </p:nvSpPr>
          <p:spPr bwMode="auto">
            <a:xfrm>
              <a:off x="629" y="1875"/>
              <a:ext cx="1709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75" name="Rectangle 2173"/>
            <p:cNvSpPr>
              <a:spLocks noChangeArrowheads="1"/>
            </p:cNvSpPr>
            <p:nvPr/>
          </p:nvSpPr>
          <p:spPr bwMode="auto">
            <a:xfrm>
              <a:off x="1114" y="1869"/>
              <a:ext cx="743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Lower Steven  Creek</a:t>
              </a:r>
              <a:endParaRPr lang="en-US"/>
            </a:p>
          </p:txBody>
        </p:sp>
        <p:sp>
          <p:nvSpPr>
            <p:cNvPr id="1376" name="Rectangle 2174"/>
            <p:cNvSpPr>
              <a:spLocks noChangeArrowheads="1"/>
            </p:cNvSpPr>
            <p:nvPr/>
          </p:nvSpPr>
          <p:spPr bwMode="auto">
            <a:xfrm>
              <a:off x="151" y="1875"/>
              <a:ext cx="472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77" name="Rectangle 2175"/>
            <p:cNvSpPr>
              <a:spLocks noChangeArrowheads="1"/>
            </p:cNvSpPr>
            <p:nvPr/>
          </p:nvSpPr>
          <p:spPr bwMode="auto">
            <a:xfrm>
              <a:off x="151" y="1875"/>
              <a:ext cx="472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78" name="Rectangle 2176"/>
            <p:cNvSpPr>
              <a:spLocks noChangeArrowheads="1"/>
            </p:cNvSpPr>
            <p:nvPr/>
          </p:nvSpPr>
          <p:spPr bwMode="auto">
            <a:xfrm>
              <a:off x="237" y="1869"/>
              <a:ext cx="30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G4-1518</a:t>
              </a:r>
              <a:endParaRPr lang="en-US"/>
            </a:p>
          </p:txBody>
        </p:sp>
        <p:sp>
          <p:nvSpPr>
            <p:cNvPr id="1379" name="Rectangle 2177"/>
            <p:cNvSpPr>
              <a:spLocks noChangeArrowheads="1"/>
            </p:cNvSpPr>
            <p:nvPr/>
          </p:nvSpPr>
          <p:spPr bwMode="auto">
            <a:xfrm>
              <a:off x="623" y="186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80" name="Rectangle 2178"/>
            <p:cNvSpPr>
              <a:spLocks noChangeArrowheads="1"/>
            </p:cNvSpPr>
            <p:nvPr/>
          </p:nvSpPr>
          <p:spPr bwMode="auto">
            <a:xfrm>
              <a:off x="623" y="1881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81" name="Rectangle 2179"/>
            <p:cNvSpPr>
              <a:spLocks noChangeArrowheads="1"/>
            </p:cNvSpPr>
            <p:nvPr/>
          </p:nvSpPr>
          <p:spPr bwMode="auto">
            <a:xfrm>
              <a:off x="623" y="189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82" name="Rectangle 2180"/>
            <p:cNvSpPr>
              <a:spLocks noChangeArrowheads="1"/>
            </p:cNvSpPr>
            <p:nvPr/>
          </p:nvSpPr>
          <p:spPr bwMode="auto">
            <a:xfrm>
              <a:off x="623" y="1909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83" name="Rectangle 2181"/>
            <p:cNvSpPr>
              <a:spLocks noChangeArrowheads="1"/>
            </p:cNvSpPr>
            <p:nvPr/>
          </p:nvSpPr>
          <p:spPr bwMode="auto">
            <a:xfrm>
              <a:off x="623" y="192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84" name="Rectangle 2182"/>
            <p:cNvSpPr>
              <a:spLocks noChangeArrowheads="1"/>
            </p:cNvSpPr>
            <p:nvPr/>
          </p:nvSpPr>
          <p:spPr bwMode="auto">
            <a:xfrm>
              <a:off x="623" y="193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85" name="Rectangle 2183"/>
            <p:cNvSpPr>
              <a:spLocks noChangeArrowheads="1"/>
            </p:cNvSpPr>
            <p:nvPr/>
          </p:nvSpPr>
          <p:spPr bwMode="auto">
            <a:xfrm>
              <a:off x="623" y="194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86" name="Rectangle 2184"/>
            <p:cNvSpPr>
              <a:spLocks noChangeArrowheads="1"/>
            </p:cNvSpPr>
            <p:nvPr/>
          </p:nvSpPr>
          <p:spPr bwMode="auto">
            <a:xfrm>
              <a:off x="623" y="196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87" name="Rectangle 2185"/>
            <p:cNvSpPr>
              <a:spLocks noChangeArrowheads="1"/>
            </p:cNvSpPr>
            <p:nvPr/>
          </p:nvSpPr>
          <p:spPr bwMode="auto">
            <a:xfrm>
              <a:off x="623" y="1974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88" name="Rectangle 2186"/>
            <p:cNvSpPr>
              <a:spLocks noChangeArrowheads="1"/>
            </p:cNvSpPr>
            <p:nvPr/>
          </p:nvSpPr>
          <p:spPr bwMode="auto">
            <a:xfrm>
              <a:off x="2338" y="186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89" name="Rectangle 2187"/>
            <p:cNvSpPr>
              <a:spLocks noChangeArrowheads="1"/>
            </p:cNvSpPr>
            <p:nvPr/>
          </p:nvSpPr>
          <p:spPr bwMode="auto">
            <a:xfrm>
              <a:off x="2338" y="1881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90" name="Rectangle 2188"/>
            <p:cNvSpPr>
              <a:spLocks noChangeArrowheads="1"/>
            </p:cNvSpPr>
            <p:nvPr/>
          </p:nvSpPr>
          <p:spPr bwMode="auto">
            <a:xfrm>
              <a:off x="2338" y="189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91" name="Rectangle 2189"/>
            <p:cNvSpPr>
              <a:spLocks noChangeArrowheads="1"/>
            </p:cNvSpPr>
            <p:nvPr/>
          </p:nvSpPr>
          <p:spPr bwMode="auto">
            <a:xfrm>
              <a:off x="2338" y="1909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92" name="Rectangle 2190"/>
            <p:cNvSpPr>
              <a:spLocks noChangeArrowheads="1"/>
            </p:cNvSpPr>
            <p:nvPr/>
          </p:nvSpPr>
          <p:spPr bwMode="auto">
            <a:xfrm>
              <a:off x="2338" y="192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93" name="Rectangle 2191"/>
            <p:cNvSpPr>
              <a:spLocks noChangeArrowheads="1"/>
            </p:cNvSpPr>
            <p:nvPr/>
          </p:nvSpPr>
          <p:spPr bwMode="auto">
            <a:xfrm>
              <a:off x="2338" y="193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94" name="Rectangle 2192"/>
            <p:cNvSpPr>
              <a:spLocks noChangeArrowheads="1"/>
            </p:cNvSpPr>
            <p:nvPr/>
          </p:nvSpPr>
          <p:spPr bwMode="auto">
            <a:xfrm>
              <a:off x="2338" y="194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95" name="Rectangle 2193"/>
            <p:cNvSpPr>
              <a:spLocks noChangeArrowheads="1"/>
            </p:cNvSpPr>
            <p:nvPr/>
          </p:nvSpPr>
          <p:spPr bwMode="auto">
            <a:xfrm>
              <a:off x="2338" y="196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96" name="Rectangle 2194"/>
            <p:cNvSpPr>
              <a:spLocks noChangeArrowheads="1"/>
            </p:cNvSpPr>
            <p:nvPr/>
          </p:nvSpPr>
          <p:spPr bwMode="auto">
            <a:xfrm>
              <a:off x="2338" y="1974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97" name="Rectangle 2195"/>
            <p:cNvSpPr>
              <a:spLocks noChangeArrowheads="1"/>
            </p:cNvSpPr>
            <p:nvPr/>
          </p:nvSpPr>
          <p:spPr bwMode="auto">
            <a:xfrm>
              <a:off x="2735" y="186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98" name="Rectangle 2196"/>
            <p:cNvSpPr>
              <a:spLocks noChangeArrowheads="1"/>
            </p:cNvSpPr>
            <p:nvPr/>
          </p:nvSpPr>
          <p:spPr bwMode="auto">
            <a:xfrm>
              <a:off x="2735" y="1881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99" name="Rectangle 2197"/>
            <p:cNvSpPr>
              <a:spLocks noChangeArrowheads="1"/>
            </p:cNvSpPr>
            <p:nvPr/>
          </p:nvSpPr>
          <p:spPr bwMode="auto">
            <a:xfrm>
              <a:off x="2735" y="189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00" name="Rectangle 2198"/>
            <p:cNvSpPr>
              <a:spLocks noChangeArrowheads="1"/>
            </p:cNvSpPr>
            <p:nvPr/>
          </p:nvSpPr>
          <p:spPr bwMode="auto">
            <a:xfrm>
              <a:off x="2735" y="1909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01" name="Rectangle 2199"/>
            <p:cNvSpPr>
              <a:spLocks noChangeArrowheads="1"/>
            </p:cNvSpPr>
            <p:nvPr/>
          </p:nvSpPr>
          <p:spPr bwMode="auto">
            <a:xfrm>
              <a:off x="2735" y="192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02" name="Rectangle 2200"/>
            <p:cNvSpPr>
              <a:spLocks noChangeArrowheads="1"/>
            </p:cNvSpPr>
            <p:nvPr/>
          </p:nvSpPr>
          <p:spPr bwMode="auto">
            <a:xfrm>
              <a:off x="2735" y="193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03" name="Rectangle 2201"/>
            <p:cNvSpPr>
              <a:spLocks noChangeArrowheads="1"/>
            </p:cNvSpPr>
            <p:nvPr/>
          </p:nvSpPr>
          <p:spPr bwMode="auto">
            <a:xfrm>
              <a:off x="2735" y="194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04" name="Rectangle 2202"/>
            <p:cNvSpPr>
              <a:spLocks noChangeArrowheads="1"/>
            </p:cNvSpPr>
            <p:nvPr/>
          </p:nvSpPr>
          <p:spPr bwMode="auto">
            <a:xfrm>
              <a:off x="2735" y="196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05" name="Rectangle 2203"/>
            <p:cNvSpPr>
              <a:spLocks noChangeArrowheads="1"/>
            </p:cNvSpPr>
            <p:nvPr/>
          </p:nvSpPr>
          <p:spPr bwMode="auto">
            <a:xfrm>
              <a:off x="2735" y="1974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06" name="Rectangle 2204"/>
            <p:cNvSpPr>
              <a:spLocks noChangeArrowheads="1"/>
            </p:cNvSpPr>
            <p:nvPr/>
          </p:nvSpPr>
          <p:spPr bwMode="auto">
            <a:xfrm>
              <a:off x="3133" y="186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07" name="Rectangle 2205"/>
            <p:cNvSpPr>
              <a:spLocks noChangeArrowheads="1"/>
            </p:cNvSpPr>
            <p:nvPr/>
          </p:nvSpPr>
          <p:spPr bwMode="auto">
            <a:xfrm>
              <a:off x="3133" y="1881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08" name="Rectangle 2206"/>
            <p:cNvSpPr>
              <a:spLocks noChangeArrowheads="1"/>
            </p:cNvSpPr>
            <p:nvPr/>
          </p:nvSpPr>
          <p:spPr bwMode="auto">
            <a:xfrm>
              <a:off x="3133" y="189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09" name="Rectangle 2207"/>
            <p:cNvSpPr>
              <a:spLocks noChangeArrowheads="1"/>
            </p:cNvSpPr>
            <p:nvPr/>
          </p:nvSpPr>
          <p:spPr bwMode="auto">
            <a:xfrm>
              <a:off x="3133" y="1909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10" name="Rectangle 2208"/>
            <p:cNvSpPr>
              <a:spLocks noChangeArrowheads="1"/>
            </p:cNvSpPr>
            <p:nvPr/>
          </p:nvSpPr>
          <p:spPr bwMode="auto">
            <a:xfrm>
              <a:off x="3133" y="192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11" name="Rectangle 2209"/>
            <p:cNvSpPr>
              <a:spLocks noChangeArrowheads="1"/>
            </p:cNvSpPr>
            <p:nvPr/>
          </p:nvSpPr>
          <p:spPr bwMode="auto">
            <a:xfrm>
              <a:off x="3133" y="193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12" name="Rectangle 2210"/>
            <p:cNvSpPr>
              <a:spLocks noChangeArrowheads="1"/>
            </p:cNvSpPr>
            <p:nvPr/>
          </p:nvSpPr>
          <p:spPr bwMode="auto">
            <a:xfrm>
              <a:off x="3133" y="194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13" name="Rectangle 2211"/>
            <p:cNvSpPr>
              <a:spLocks noChangeArrowheads="1"/>
            </p:cNvSpPr>
            <p:nvPr/>
          </p:nvSpPr>
          <p:spPr bwMode="auto">
            <a:xfrm>
              <a:off x="3133" y="196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14" name="Rectangle 2212"/>
            <p:cNvSpPr>
              <a:spLocks noChangeArrowheads="1"/>
            </p:cNvSpPr>
            <p:nvPr/>
          </p:nvSpPr>
          <p:spPr bwMode="auto">
            <a:xfrm>
              <a:off x="3133" y="1974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15" name="Rectangle 2213"/>
            <p:cNvSpPr>
              <a:spLocks noChangeArrowheads="1"/>
            </p:cNvSpPr>
            <p:nvPr/>
          </p:nvSpPr>
          <p:spPr bwMode="auto">
            <a:xfrm>
              <a:off x="3530" y="1869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16" name="Rectangle 2214"/>
            <p:cNvSpPr>
              <a:spLocks noChangeArrowheads="1"/>
            </p:cNvSpPr>
            <p:nvPr/>
          </p:nvSpPr>
          <p:spPr bwMode="auto">
            <a:xfrm>
              <a:off x="3530" y="1881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17" name="Rectangle 2215"/>
            <p:cNvSpPr>
              <a:spLocks noChangeArrowheads="1"/>
            </p:cNvSpPr>
            <p:nvPr/>
          </p:nvSpPr>
          <p:spPr bwMode="auto">
            <a:xfrm>
              <a:off x="3530" y="189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18" name="Rectangle 2216"/>
            <p:cNvSpPr>
              <a:spLocks noChangeArrowheads="1"/>
            </p:cNvSpPr>
            <p:nvPr/>
          </p:nvSpPr>
          <p:spPr bwMode="auto">
            <a:xfrm>
              <a:off x="3530" y="1909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19" name="Rectangle 2217"/>
            <p:cNvSpPr>
              <a:spLocks noChangeArrowheads="1"/>
            </p:cNvSpPr>
            <p:nvPr/>
          </p:nvSpPr>
          <p:spPr bwMode="auto">
            <a:xfrm>
              <a:off x="3530" y="192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20" name="Rectangle 2218"/>
            <p:cNvSpPr>
              <a:spLocks noChangeArrowheads="1"/>
            </p:cNvSpPr>
            <p:nvPr/>
          </p:nvSpPr>
          <p:spPr bwMode="auto">
            <a:xfrm>
              <a:off x="3530" y="1935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21" name="Rectangle 2219"/>
            <p:cNvSpPr>
              <a:spLocks noChangeArrowheads="1"/>
            </p:cNvSpPr>
            <p:nvPr/>
          </p:nvSpPr>
          <p:spPr bwMode="auto">
            <a:xfrm>
              <a:off x="3530" y="1949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22" name="Rectangle 2220"/>
            <p:cNvSpPr>
              <a:spLocks noChangeArrowheads="1"/>
            </p:cNvSpPr>
            <p:nvPr/>
          </p:nvSpPr>
          <p:spPr bwMode="auto">
            <a:xfrm>
              <a:off x="3530" y="196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23" name="Rectangle 2221"/>
            <p:cNvSpPr>
              <a:spLocks noChangeArrowheads="1"/>
            </p:cNvSpPr>
            <p:nvPr/>
          </p:nvSpPr>
          <p:spPr bwMode="auto">
            <a:xfrm>
              <a:off x="3530" y="1974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24" name="Rectangle 2222"/>
            <p:cNvSpPr>
              <a:spLocks noChangeArrowheads="1"/>
            </p:cNvSpPr>
            <p:nvPr/>
          </p:nvSpPr>
          <p:spPr bwMode="auto">
            <a:xfrm>
              <a:off x="3929" y="1869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25" name="Rectangle 2223"/>
            <p:cNvSpPr>
              <a:spLocks noChangeArrowheads="1"/>
            </p:cNvSpPr>
            <p:nvPr/>
          </p:nvSpPr>
          <p:spPr bwMode="auto">
            <a:xfrm>
              <a:off x="3929" y="1881"/>
              <a:ext cx="5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26" name="Rectangle 2224"/>
            <p:cNvSpPr>
              <a:spLocks noChangeArrowheads="1"/>
            </p:cNvSpPr>
            <p:nvPr/>
          </p:nvSpPr>
          <p:spPr bwMode="auto">
            <a:xfrm>
              <a:off x="3929" y="1895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27" name="Rectangle 2225"/>
            <p:cNvSpPr>
              <a:spLocks noChangeArrowheads="1"/>
            </p:cNvSpPr>
            <p:nvPr/>
          </p:nvSpPr>
          <p:spPr bwMode="auto">
            <a:xfrm>
              <a:off x="3929" y="1909"/>
              <a:ext cx="5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28" name="Rectangle 2226"/>
            <p:cNvSpPr>
              <a:spLocks noChangeArrowheads="1"/>
            </p:cNvSpPr>
            <p:nvPr/>
          </p:nvSpPr>
          <p:spPr bwMode="auto">
            <a:xfrm>
              <a:off x="3929" y="1922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29" name="Rectangle 2227"/>
            <p:cNvSpPr>
              <a:spLocks noChangeArrowheads="1"/>
            </p:cNvSpPr>
            <p:nvPr/>
          </p:nvSpPr>
          <p:spPr bwMode="auto">
            <a:xfrm>
              <a:off x="3929" y="1935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30" name="Rectangle 2228"/>
            <p:cNvSpPr>
              <a:spLocks noChangeArrowheads="1"/>
            </p:cNvSpPr>
            <p:nvPr/>
          </p:nvSpPr>
          <p:spPr bwMode="auto">
            <a:xfrm>
              <a:off x="3929" y="1949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31" name="Rectangle 2229"/>
            <p:cNvSpPr>
              <a:spLocks noChangeArrowheads="1"/>
            </p:cNvSpPr>
            <p:nvPr/>
          </p:nvSpPr>
          <p:spPr bwMode="auto">
            <a:xfrm>
              <a:off x="3929" y="1962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32" name="Rectangle 2230"/>
            <p:cNvSpPr>
              <a:spLocks noChangeArrowheads="1"/>
            </p:cNvSpPr>
            <p:nvPr/>
          </p:nvSpPr>
          <p:spPr bwMode="auto">
            <a:xfrm>
              <a:off x="3929" y="1974"/>
              <a:ext cx="5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33" name="Rectangle 2231"/>
            <p:cNvSpPr>
              <a:spLocks noChangeArrowheads="1"/>
            </p:cNvSpPr>
            <p:nvPr/>
          </p:nvSpPr>
          <p:spPr bwMode="auto">
            <a:xfrm>
              <a:off x="4692" y="1869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34" name="Rectangle 2232"/>
            <p:cNvSpPr>
              <a:spLocks noChangeArrowheads="1"/>
            </p:cNvSpPr>
            <p:nvPr/>
          </p:nvSpPr>
          <p:spPr bwMode="auto">
            <a:xfrm>
              <a:off x="4692" y="1881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35" name="Rectangle 2233"/>
            <p:cNvSpPr>
              <a:spLocks noChangeArrowheads="1"/>
            </p:cNvSpPr>
            <p:nvPr/>
          </p:nvSpPr>
          <p:spPr bwMode="auto">
            <a:xfrm>
              <a:off x="4692" y="189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36" name="Rectangle 2234"/>
            <p:cNvSpPr>
              <a:spLocks noChangeArrowheads="1"/>
            </p:cNvSpPr>
            <p:nvPr/>
          </p:nvSpPr>
          <p:spPr bwMode="auto">
            <a:xfrm>
              <a:off x="4692" y="1909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37" name="Rectangle 2235"/>
            <p:cNvSpPr>
              <a:spLocks noChangeArrowheads="1"/>
            </p:cNvSpPr>
            <p:nvPr/>
          </p:nvSpPr>
          <p:spPr bwMode="auto">
            <a:xfrm>
              <a:off x="4692" y="192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38" name="Rectangle 2236"/>
            <p:cNvSpPr>
              <a:spLocks noChangeArrowheads="1"/>
            </p:cNvSpPr>
            <p:nvPr/>
          </p:nvSpPr>
          <p:spPr bwMode="auto">
            <a:xfrm>
              <a:off x="4692" y="1935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39" name="Rectangle 2237"/>
            <p:cNvSpPr>
              <a:spLocks noChangeArrowheads="1"/>
            </p:cNvSpPr>
            <p:nvPr/>
          </p:nvSpPr>
          <p:spPr bwMode="auto">
            <a:xfrm>
              <a:off x="4692" y="1949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40" name="Rectangle 2238"/>
            <p:cNvSpPr>
              <a:spLocks noChangeArrowheads="1"/>
            </p:cNvSpPr>
            <p:nvPr/>
          </p:nvSpPr>
          <p:spPr bwMode="auto">
            <a:xfrm>
              <a:off x="4692" y="196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41" name="Rectangle 2239"/>
            <p:cNvSpPr>
              <a:spLocks noChangeArrowheads="1"/>
            </p:cNvSpPr>
            <p:nvPr/>
          </p:nvSpPr>
          <p:spPr bwMode="auto">
            <a:xfrm>
              <a:off x="4692" y="1974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42" name="Rectangle 2241"/>
            <p:cNvSpPr>
              <a:spLocks noChangeArrowheads="1"/>
            </p:cNvSpPr>
            <p:nvPr/>
          </p:nvSpPr>
          <p:spPr bwMode="auto">
            <a:xfrm>
              <a:off x="4699" y="1982"/>
              <a:ext cx="863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43" name="Rectangle 2242"/>
            <p:cNvSpPr>
              <a:spLocks noChangeArrowheads="1"/>
            </p:cNvSpPr>
            <p:nvPr/>
          </p:nvSpPr>
          <p:spPr bwMode="auto">
            <a:xfrm>
              <a:off x="4699" y="1982"/>
              <a:ext cx="863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44" name="Rectangle 2243"/>
            <p:cNvSpPr>
              <a:spLocks noChangeArrowheads="1"/>
            </p:cNvSpPr>
            <p:nvPr/>
          </p:nvSpPr>
          <p:spPr bwMode="auto">
            <a:xfrm>
              <a:off x="4934" y="1974"/>
              <a:ext cx="38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FF"/>
                  </a:solidFill>
                </a:rPr>
                <a:t>Recharge  </a:t>
              </a:r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1445" name="Rectangle 2244"/>
            <p:cNvSpPr>
              <a:spLocks noChangeArrowheads="1"/>
            </p:cNvSpPr>
            <p:nvPr/>
          </p:nvSpPr>
          <p:spPr bwMode="auto">
            <a:xfrm>
              <a:off x="3934" y="1982"/>
              <a:ext cx="758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46" name="Rectangle 2245"/>
            <p:cNvSpPr>
              <a:spLocks noChangeArrowheads="1"/>
            </p:cNvSpPr>
            <p:nvPr/>
          </p:nvSpPr>
          <p:spPr bwMode="auto">
            <a:xfrm>
              <a:off x="3934" y="1982"/>
              <a:ext cx="758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47" name="Rectangle 2246"/>
            <p:cNvSpPr>
              <a:spLocks noChangeArrowheads="1"/>
            </p:cNvSpPr>
            <p:nvPr/>
          </p:nvSpPr>
          <p:spPr bwMode="auto">
            <a:xfrm>
              <a:off x="4239" y="1974"/>
              <a:ext cx="15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7.50</a:t>
              </a:r>
              <a:endParaRPr lang="en-US"/>
            </a:p>
          </p:txBody>
        </p:sp>
        <p:sp>
          <p:nvSpPr>
            <p:cNvPr id="1448" name="Rectangle 2247"/>
            <p:cNvSpPr>
              <a:spLocks noChangeArrowheads="1"/>
            </p:cNvSpPr>
            <p:nvPr/>
          </p:nvSpPr>
          <p:spPr bwMode="auto">
            <a:xfrm>
              <a:off x="3537" y="1982"/>
              <a:ext cx="39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49" name="Rectangle 2248"/>
            <p:cNvSpPr>
              <a:spLocks noChangeArrowheads="1"/>
            </p:cNvSpPr>
            <p:nvPr/>
          </p:nvSpPr>
          <p:spPr bwMode="auto">
            <a:xfrm>
              <a:off x="3537" y="1982"/>
              <a:ext cx="39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50" name="Rectangle 2249"/>
            <p:cNvSpPr>
              <a:spLocks noChangeArrowheads="1"/>
            </p:cNvSpPr>
            <p:nvPr/>
          </p:nvSpPr>
          <p:spPr bwMode="auto">
            <a:xfrm>
              <a:off x="3599" y="1974"/>
              <a:ext cx="26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-0.0613</a:t>
              </a:r>
              <a:endParaRPr lang="en-US"/>
            </a:p>
          </p:txBody>
        </p:sp>
        <p:sp>
          <p:nvSpPr>
            <p:cNvPr id="1451" name="Rectangle 2250"/>
            <p:cNvSpPr>
              <a:spLocks noChangeArrowheads="1"/>
            </p:cNvSpPr>
            <p:nvPr/>
          </p:nvSpPr>
          <p:spPr bwMode="auto">
            <a:xfrm>
              <a:off x="3139" y="1982"/>
              <a:ext cx="39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52" name="Rectangle 2251"/>
            <p:cNvSpPr>
              <a:spLocks noChangeArrowheads="1"/>
            </p:cNvSpPr>
            <p:nvPr/>
          </p:nvSpPr>
          <p:spPr bwMode="auto">
            <a:xfrm>
              <a:off x="3139" y="1982"/>
              <a:ext cx="39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53" name="Rectangle 2252"/>
            <p:cNvSpPr>
              <a:spLocks noChangeArrowheads="1"/>
            </p:cNvSpPr>
            <p:nvPr/>
          </p:nvSpPr>
          <p:spPr bwMode="auto">
            <a:xfrm>
              <a:off x="3215" y="1974"/>
              <a:ext cx="242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0.0420</a:t>
              </a:r>
              <a:endParaRPr lang="en-US"/>
            </a:p>
          </p:txBody>
        </p:sp>
        <p:sp>
          <p:nvSpPr>
            <p:cNvPr id="1454" name="Rectangle 2253"/>
            <p:cNvSpPr>
              <a:spLocks noChangeArrowheads="1"/>
            </p:cNvSpPr>
            <p:nvPr/>
          </p:nvSpPr>
          <p:spPr bwMode="auto">
            <a:xfrm>
              <a:off x="2741" y="1982"/>
              <a:ext cx="39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55" name="Rectangle 2254"/>
            <p:cNvSpPr>
              <a:spLocks noChangeArrowheads="1"/>
            </p:cNvSpPr>
            <p:nvPr/>
          </p:nvSpPr>
          <p:spPr bwMode="auto">
            <a:xfrm>
              <a:off x="2741" y="1982"/>
              <a:ext cx="39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56" name="Rectangle 2255"/>
            <p:cNvSpPr>
              <a:spLocks noChangeArrowheads="1"/>
            </p:cNvSpPr>
            <p:nvPr/>
          </p:nvSpPr>
          <p:spPr bwMode="auto">
            <a:xfrm>
              <a:off x="2915" y="1974"/>
              <a:ext cx="4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2</a:t>
              </a:r>
              <a:endParaRPr lang="en-US"/>
            </a:p>
          </p:txBody>
        </p:sp>
        <p:sp>
          <p:nvSpPr>
            <p:cNvPr id="1457" name="Rectangle 2256"/>
            <p:cNvSpPr>
              <a:spLocks noChangeArrowheads="1"/>
            </p:cNvSpPr>
            <p:nvPr/>
          </p:nvSpPr>
          <p:spPr bwMode="auto">
            <a:xfrm>
              <a:off x="2344" y="1982"/>
              <a:ext cx="39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58" name="Rectangle 2257"/>
            <p:cNvSpPr>
              <a:spLocks noChangeArrowheads="1"/>
            </p:cNvSpPr>
            <p:nvPr/>
          </p:nvSpPr>
          <p:spPr bwMode="auto">
            <a:xfrm>
              <a:off x="2344" y="1982"/>
              <a:ext cx="39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59" name="Rectangle 2258"/>
            <p:cNvSpPr>
              <a:spLocks noChangeArrowheads="1"/>
            </p:cNvSpPr>
            <p:nvPr/>
          </p:nvSpPr>
          <p:spPr bwMode="auto">
            <a:xfrm>
              <a:off x="2499" y="1974"/>
              <a:ext cx="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15</a:t>
              </a:r>
              <a:endParaRPr lang="en-US"/>
            </a:p>
          </p:txBody>
        </p:sp>
        <p:sp>
          <p:nvSpPr>
            <p:cNvPr id="1460" name="Rectangle 2259"/>
            <p:cNvSpPr>
              <a:spLocks noChangeArrowheads="1"/>
            </p:cNvSpPr>
            <p:nvPr/>
          </p:nvSpPr>
          <p:spPr bwMode="auto">
            <a:xfrm>
              <a:off x="629" y="1982"/>
              <a:ext cx="1709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61" name="Rectangle 2260"/>
            <p:cNvSpPr>
              <a:spLocks noChangeArrowheads="1"/>
            </p:cNvSpPr>
            <p:nvPr/>
          </p:nvSpPr>
          <p:spPr bwMode="auto">
            <a:xfrm>
              <a:off x="629" y="1982"/>
              <a:ext cx="1709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62" name="Rectangle 2261"/>
            <p:cNvSpPr>
              <a:spLocks noChangeArrowheads="1"/>
            </p:cNvSpPr>
            <p:nvPr/>
          </p:nvSpPr>
          <p:spPr bwMode="auto">
            <a:xfrm>
              <a:off x="1169" y="1974"/>
              <a:ext cx="62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Upper Mud Creek</a:t>
              </a:r>
              <a:endParaRPr lang="en-US"/>
            </a:p>
          </p:txBody>
        </p:sp>
        <p:sp>
          <p:nvSpPr>
            <p:cNvPr id="1463" name="Rectangle 2262"/>
            <p:cNvSpPr>
              <a:spLocks noChangeArrowheads="1"/>
            </p:cNvSpPr>
            <p:nvPr/>
          </p:nvSpPr>
          <p:spPr bwMode="auto">
            <a:xfrm>
              <a:off x="151" y="1982"/>
              <a:ext cx="47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64" name="Rectangle 2263"/>
            <p:cNvSpPr>
              <a:spLocks noChangeArrowheads="1"/>
            </p:cNvSpPr>
            <p:nvPr/>
          </p:nvSpPr>
          <p:spPr bwMode="auto">
            <a:xfrm>
              <a:off x="151" y="1982"/>
              <a:ext cx="47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65" name="Rectangle 2264"/>
            <p:cNvSpPr>
              <a:spLocks noChangeArrowheads="1"/>
            </p:cNvSpPr>
            <p:nvPr/>
          </p:nvSpPr>
          <p:spPr bwMode="auto">
            <a:xfrm>
              <a:off x="237" y="1974"/>
              <a:ext cx="30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G4-2020</a:t>
              </a:r>
              <a:endParaRPr lang="en-US"/>
            </a:p>
          </p:txBody>
        </p:sp>
        <p:sp>
          <p:nvSpPr>
            <p:cNvPr id="1466" name="Rectangle 2265"/>
            <p:cNvSpPr>
              <a:spLocks noChangeArrowheads="1"/>
            </p:cNvSpPr>
            <p:nvPr/>
          </p:nvSpPr>
          <p:spPr bwMode="auto">
            <a:xfrm>
              <a:off x="623" y="1974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67" name="Rectangle 2266"/>
            <p:cNvSpPr>
              <a:spLocks noChangeArrowheads="1"/>
            </p:cNvSpPr>
            <p:nvPr/>
          </p:nvSpPr>
          <p:spPr bwMode="auto">
            <a:xfrm>
              <a:off x="623" y="198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68" name="Rectangle 2267"/>
            <p:cNvSpPr>
              <a:spLocks noChangeArrowheads="1"/>
            </p:cNvSpPr>
            <p:nvPr/>
          </p:nvSpPr>
          <p:spPr bwMode="auto">
            <a:xfrm>
              <a:off x="623" y="2003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69" name="Rectangle 2268"/>
            <p:cNvSpPr>
              <a:spLocks noChangeArrowheads="1"/>
            </p:cNvSpPr>
            <p:nvPr/>
          </p:nvSpPr>
          <p:spPr bwMode="auto">
            <a:xfrm>
              <a:off x="623" y="201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70" name="Rectangle 2269"/>
            <p:cNvSpPr>
              <a:spLocks noChangeArrowheads="1"/>
            </p:cNvSpPr>
            <p:nvPr/>
          </p:nvSpPr>
          <p:spPr bwMode="auto">
            <a:xfrm>
              <a:off x="623" y="2028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71" name="Rectangle 2270"/>
            <p:cNvSpPr>
              <a:spLocks noChangeArrowheads="1"/>
            </p:cNvSpPr>
            <p:nvPr/>
          </p:nvSpPr>
          <p:spPr bwMode="auto">
            <a:xfrm>
              <a:off x="623" y="204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72" name="Rectangle 2271"/>
            <p:cNvSpPr>
              <a:spLocks noChangeArrowheads="1"/>
            </p:cNvSpPr>
            <p:nvPr/>
          </p:nvSpPr>
          <p:spPr bwMode="auto">
            <a:xfrm>
              <a:off x="623" y="2055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73" name="Rectangle 2272"/>
            <p:cNvSpPr>
              <a:spLocks noChangeArrowheads="1"/>
            </p:cNvSpPr>
            <p:nvPr/>
          </p:nvSpPr>
          <p:spPr bwMode="auto">
            <a:xfrm>
              <a:off x="623" y="206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74" name="Rectangle 2273"/>
            <p:cNvSpPr>
              <a:spLocks noChangeArrowheads="1"/>
            </p:cNvSpPr>
            <p:nvPr/>
          </p:nvSpPr>
          <p:spPr bwMode="auto">
            <a:xfrm>
              <a:off x="623" y="208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75" name="Rectangle 2274"/>
            <p:cNvSpPr>
              <a:spLocks noChangeArrowheads="1"/>
            </p:cNvSpPr>
            <p:nvPr/>
          </p:nvSpPr>
          <p:spPr bwMode="auto">
            <a:xfrm>
              <a:off x="2338" y="1974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76" name="Rectangle 2275"/>
            <p:cNvSpPr>
              <a:spLocks noChangeArrowheads="1"/>
            </p:cNvSpPr>
            <p:nvPr/>
          </p:nvSpPr>
          <p:spPr bwMode="auto">
            <a:xfrm>
              <a:off x="2338" y="198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77" name="Rectangle 2276"/>
            <p:cNvSpPr>
              <a:spLocks noChangeArrowheads="1"/>
            </p:cNvSpPr>
            <p:nvPr/>
          </p:nvSpPr>
          <p:spPr bwMode="auto">
            <a:xfrm>
              <a:off x="2338" y="2003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78" name="Rectangle 2277"/>
            <p:cNvSpPr>
              <a:spLocks noChangeArrowheads="1"/>
            </p:cNvSpPr>
            <p:nvPr/>
          </p:nvSpPr>
          <p:spPr bwMode="auto">
            <a:xfrm>
              <a:off x="2338" y="201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79" name="Rectangle 2278"/>
            <p:cNvSpPr>
              <a:spLocks noChangeArrowheads="1"/>
            </p:cNvSpPr>
            <p:nvPr/>
          </p:nvSpPr>
          <p:spPr bwMode="auto">
            <a:xfrm>
              <a:off x="2338" y="2028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80" name="Rectangle 2279"/>
            <p:cNvSpPr>
              <a:spLocks noChangeArrowheads="1"/>
            </p:cNvSpPr>
            <p:nvPr/>
          </p:nvSpPr>
          <p:spPr bwMode="auto">
            <a:xfrm>
              <a:off x="2338" y="204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81" name="Rectangle 2280"/>
            <p:cNvSpPr>
              <a:spLocks noChangeArrowheads="1"/>
            </p:cNvSpPr>
            <p:nvPr/>
          </p:nvSpPr>
          <p:spPr bwMode="auto">
            <a:xfrm>
              <a:off x="2338" y="2055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82" name="Rectangle 2281"/>
            <p:cNvSpPr>
              <a:spLocks noChangeArrowheads="1"/>
            </p:cNvSpPr>
            <p:nvPr/>
          </p:nvSpPr>
          <p:spPr bwMode="auto">
            <a:xfrm>
              <a:off x="2338" y="206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83" name="Rectangle 2282"/>
            <p:cNvSpPr>
              <a:spLocks noChangeArrowheads="1"/>
            </p:cNvSpPr>
            <p:nvPr/>
          </p:nvSpPr>
          <p:spPr bwMode="auto">
            <a:xfrm>
              <a:off x="2338" y="208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84" name="Rectangle 2283"/>
            <p:cNvSpPr>
              <a:spLocks noChangeArrowheads="1"/>
            </p:cNvSpPr>
            <p:nvPr/>
          </p:nvSpPr>
          <p:spPr bwMode="auto">
            <a:xfrm>
              <a:off x="2735" y="1974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85" name="Rectangle 2284"/>
            <p:cNvSpPr>
              <a:spLocks noChangeArrowheads="1"/>
            </p:cNvSpPr>
            <p:nvPr/>
          </p:nvSpPr>
          <p:spPr bwMode="auto">
            <a:xfrm>
              <a:off x="2735" y="198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86" name="Rectangle 2285"/>
            <p:cNvSpPr>
              <a:spLocks noChangeArrowheads="1"/>
            </p:cNvSpPr>
            <p:nvPr/>
          </p:nvSpPr>
          <p:spPr bwMode="auto">
            <a:xfrm>
              <a:off x="2735" y="2003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87" name="Rectangle 2286"/>
            <p:cNvSpPr>
              <a:spLocks noChangeArrowheads="1"/>
            </p:cNvSpPr>
            <p:nvPr/>
          </p:nvSpPr>
          <p:spPr bwMode="auto">
            <a:xfrm>
              <a:off x="2735" y="201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88" name="Rectangle 2287"/>
            <p:cNvSpPr>
              <a:spLocks noChangeArrowheads="1"/>
            </p:cNvSpPr>
            <p:nvPr/>
          </p:nvSpPr>
          <p:spPr bwMode="auto">
            <a:xfrm>
              <a:off x="2735" y="2028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89" name="Rectangle 2288"/>
            <p:cNvSpPr>
              <a:spLocks noChangeArrowheads="1"/>
            </p:cNvSpPr>
            <p:nvPr/>
          </p:nvSpPr>
          <p:spPr bwMode="auto">
            <a:xfrm>
              <a:off x="2735" y="204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90" name="Rectangle 2289"/>
            <p:cNvSpPr>
              <a:spLocks noChangeArrowheads="1"/>
            </p:cNvSpPr>
            <p:nvPr/>
          </p:nvSpPr>
          <p:spPr bwMode="auto">
            <a:xfrm>
              <a:off x="2735" y="2055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91" name="Rectangle 2290"/>
            <p:cNvSpPr>
              <a:spLocks noChangeArrowheads="1"/>
            </p:cNvSpPr>
            <p:nvPr/>
          </p:nvSpPr>
          <p:spPr bwMode="auto">
            <a:xfrm>
              <a:off x="2735" y="206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92" name="Rectangle 2291"/>
            <p:cNvSpPr>
              <a:spLocks noChangeArrowheads="1"/>
            </p:cNvSpPr>
            <p:nvPr/>
          </p:nvSpPr>
          <p:spPr bwMode="auto">
            <a:xfrm>
              <a:off x="2735" y="208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93" name="Rectangle 2292"/>
            <p:cNvSpPr>
              <a:spLocks noChangeArrowheads="1"/>
            </p:cNvSpPr>
            <p:nvPr/>
          </p:nvSpPr>
          <p:spPr bwMode="auto">
            <a:xfrm>
              <a:off x="3133" y="1974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94" name="Rectangle 2293"/>
            <p:cNvSpPr>
              <a:spLocks noChangeArrowheads="1"/>
            </p:cNvSpPr>
            <p:nvPr/>
          </p:nvSpPr>
          <p:spPr bwMode="auto">
            <a:xfrm>
              <a:off x="3133" y="198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95" name="Rectangle 2294"/>
            <p:cNvSpPr>
              <a:spLocks noChangeArrowheads="1"/>
            </p:cNvSpPr>
            <p:nvPr/>
          </p:nvSpPr>
          <p:spPr bwMode="auto">
            <a:xfrm>
              <a:off x="3133" y="2003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96" name="Rectangle 2295"/>
            <p:cNvSpPr>
              <a:spLocks noChangeArrowheads="1"/>
            </p:cNvSpPr>
            <p:nvPr/>
          </p:nvSpPr>
          <p:spPr bwMode="auto">
            <a:xfrm>
              <a:off x="3133" y="201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97" name="Rectangle 2296"/>
            <p:cNvSpPr>
              <a:spLocks noChangeArrowheads="1"/>
            </p:cNvSpPr>
            <p:nvPr/>
          </p:nvSpPr>
          <p:spPr bwMode="auto">
            <a:xfrm>
              <a:off x="3133" y="2028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98" name="Rectangle 2297"/>
            <p:cNvSpPr>
              <a:spLocks noChangeArrowheads="1"/>
            </p:cNvSpPr>
            <p:nvPr/>
          </p:nvSpPr>
          <p:spPr bwMode="auto">
            <a:xfrm>
              <a:off x="3133" y="204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99" name="Rectangle 2298"/>
            <p:cNvSpPr>
              <a:spLocks noChangeArrowheads="1"/>
            </p:cNvSpPr>
            <p:nvPr/>
          </p:nvSpPr>
          <p:spPr bwMode="auto">
            <a:xfrm>
              <a:off x="3133" y="2055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00" name="Rectangle 2300"/>
            <p:cNvSpPr>
              <a:spLocks noChangeArrowheads="1"/>
            </p:cNvSpPr>
            <p:nvPr/>
          </p:nvSpPr>
          <p:spPr bwMode="auto">
            <a:xfrm>
              <a:off x="3133" y="206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01" name="Rectangle 2301"/>
            <p:cNvSpPr>
              <a:spLocks noChangeArrowheads="1"/>
            </p:cNvSpPr>
            <p:nvPr/>
          </p:nvSpPr>
          <p:spPr bwMode="auto">
            <a:xfrm>
              <a:off x="3133" y="208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02" name="Rectangle 2302"/>
            <p:cNvSpPr>
              <a:spLocks noChangeArrowheads="1"/>
            </p:cNvSpPr>
            <p:nvPr/>
          </p:nvSpPr>
          <p:spPr bwMode="auto">
            <a:xfrm>
              <a:off x="3530" y="1974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03" name="Rectangle 2303"/>
            <p:cNvSpPr>
              <a:spLocks noChangeArrowheads="1"/>
            </p:cNvSpPr>
            <p:nvPr/>
          </p:nvSpPr>
          <p:spPr bwMode="auto">
            <a:xfrm>
              <a:off x="3530" y="1988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04" name="Rectangle 2304"/>
            <p:cNvSpPr>
              <a:spLocks noChangeArrowheads="1"/>
            </p:cNvSpPr>
            <p:nvPr/>
          </p:nvSpPr>
          <p:spPr bwMode="auto">
            <a:xfrm>
              <a:off x="3530" y="200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05" name="Rectangle 2305"/>
            <p:cNvSpPr>
              <a:spLocks noChangeArrowheads="1"/>
            </p:cNvSpPr>
            <p:nvPr/>
          </p:nvSpPr>
          <p:spPr bwMode="auto">
            <a:xfrm>
              <a:off x="3530" y="201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06" name="Rectangle 2306"/>
            <p:cNvSpPr>
              <a:spLocks noChangeArrowheads="1"/>
            </p:cNvSpPr>
            <p:nvPr/>
          </p:nvSpPr>
          <p:spPr bwMode="auto">
            <a:xfrm>
              <a:off x="3530" y="2027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07" name="Rectangle 2307"/>
            <p:cNvSpPr>
              <a:spLocks noChangeArrowheads="1"/>
            </p:cNvSpPr>
            <p:nvPr/>
          </p:nvSpPr>
          <p:spPr bwMode="auto">
            <a:xfrm>
              <a:off x="3530" y="204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08" name="Rectangle 2308"/>
            <p:cNvSpPr>
              <a:spLocks noChangeArrowheads="1"/>
            </p:cNvSpPr>
            <p:nvPr/>
          </p:nvSpPr>
          <p:spPr bwMode="auto">
            <a:xfrm>
              <a:off x="3530" y="2054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09" name="Rectangle 2309"/>
            <p:cNvSpPr>
              <a:spLocks noChangeArrowheads="1"/>
            </p:cNvSpPr>
            <p:nvPr/>
          </p:nvSpPr>
          <p:spPr bwMode="auto">
            <a:xfrm>
              <a:off x="3530" y="206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10" name="Rectangle 2310"/>
            <p:cNvSpPr>
              <a:spLocks noChangeArrowheads="1"/>
            </p:cNvSpPr>
            <p:nvPr/>
          </p:nvSpPr>
          <p:spPr bwMode="auto">
            <a:xfrm>
              <a:off x="3530" y="208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11" name="Rectangle 2311"/>
            <p:cNvSpPr>
              <a:spLocks noChangeArrowheads="1"/>
            </p:cNvSpPr>
            <p:nvPr/>
          </p:nvSpPr>
          <p:spPr bwMode="auto">
            <a:xfrm>
              <a:off x="3929" y="1974"/>
              <a:ext cx="5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12" name="Rectangle 2312"/>
            <p:cNvSpPr>
              <a:spLocks noChangeArrowheads="1"/>
            </p:cNvSpPr>
            <p:nvPr/>
          </p:nvSpPr>
          <p:spPr bwMode="auto">
            <a:xfrm>
              <a:off x="3929" y="1988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13" name="Rectangle 2313"/>
            <p:cNvSpPr>
              <a:spLocks noChangeArrowheads="1"/>
            </p:cNvSpPr>
            <p:nvPr/>
          </p:nvSpPr>
          <p:spPr bwMode="auto">
            <a:xfrm>
              <a:off x="3929" y="2002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14" name="Rectangle 2314"/>
            <p:cNvSpPr>
              <a:spLocks noChangeArrowheads="1"/>
            </p:cNvSpPr>
            <p:nvPr/>
          </p:nvSpPr>
          <p:spPr bwMode="auto">
            <a:xfrm>
              <a:off x="3929" y="2015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15" name="Rectangle 2315"/>
            <p:cNvSpPr>
              <a:spLocks noChangeArrowheads="1"/>
            </p:cNvSpPr>
            <p:nvPr/>
          </p:nvSpPr>
          <p:spPr bwMode="auto">
            <a:xfrm>
              <a:off x="3929" y="2027"/>
              <a:ext cx="5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16" name="Rectangle 2316"/>
            <p:cNvSpPr>
              <a:spLocks noChangeArrowheads="1"/>
            </p:cNvSpPr>
            <p:nvPr/>
          </p:nvSpPr>
          <p:spPr bwMode="auto">
            <a:xfrm>
              <a:off x="3929" y="2042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17" name="Rectangle 2317"/>
            <p:cNvSpPr>
              <a:spLocks noChangeArrowheads="1"/>
            </p:cNvSpPr>
            <p:nvPr/>
          </p:nvSpPr>
          <p:spPr bwMode="auto">
            <a:xfrm>
              <a:off x="3929" y="2054"/>
              <a:ext cx="5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18" name="Rectangle 2318"/>
            <p:cNvSpPr>
              <a:spLocks noChangeArrowheads="1"/>
            </p:cNvSpPr>
            <p:nvPr/>
          </p:nvSpPr>
          <p:spPr bwMode="auto">
            <a:xfrm>
              <a:off x="3929" y="2068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19" name="Rectangle 2319"/>
            <p:cNvSpPr>
              <a:spLocks noChangeArrowheads="1"/>
            </p:cNvSpPr>
            <p:nvPr/>
          </p:nvSpPr>
          <p:spPr bwMode="auto">
            <a:xfrm>
              <a:off x="3929" y="2082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20" name="Rectangle 2320"/>
            <p:cNvSpPr>
              <a:spLocks noChangeArrowheads="1"/>
            </p:cNvSpPr>
            <p:nvPr/>
          </p:nvSpPr>
          <p:spPr bwMode="auto">
            <a:xfrm>
              <a:off x="4692" y="1974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21" name="Rectangle 2321"/>
            <p:cNvSpPr>
              <a:spLocks noChangeArrowheads="1"/>
            </p:cNvSpPr>
            <p:nvPr/>
          </p:nvSpPr>
          <p:spPr bwMode="auto">
            <a:xfrm>
              <a:off x="4692" y="1988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22" name="Rectangle 2322"/>
            <p:cNvSpPr>
              <a:spLocks noChangeArrowheads="1"/>
            </p:cNvSpPr>
            <p:nvPr/>
          </p:nvSpPr>
          <p:spPr bwMode="auto">
            <a:xfrm>
              <a:off x="4692" y="200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23" name="Rectangle 2323"/>
            <p:cNvSpPr>
              <a:spLocks noChangeArrowheads="1"/>
            </p:cNvSpPr>
            <p:nvPr/>
          </p:nvSpPr>
          <p:spPr bwMode="auto">
            <a:xfrm>
              <a:off x="4692" y="201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24" name="Rectangle 2324"/>
            <p:cNvSpPr>
              <a:spLocks noChangeArrowheads="1"/>
            </p:cNvSpPr>
            <p:nvPr/>
          </p:nvSpPr>
          <p:spPr bwMode="auto">
            <a:xfrm>
              <a:off x="4692" y="2027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25" name="Rectangle 2325"/>
            <p:cNvSpPr>
              <a:spLocks noChangeArrowheads="1"/>
            </p:cNvSpPr>
            <p:nvPr/>
          </p:nvSpPr>
          <p:spPr bwMode="auto">
            <a:xfrm>
              <a:off x="4692" y="204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26" name="Rectangle 2326"/>
            <p:cNvSpPr>
              <a:spLocks noChangeArrowheads="1"/>
            </p:cNvSpPr>
            <p:nvPr/>
          </p:nvSpPr>
          <p:spPr bwMode="auto">
            <a:xfrm>
              <a:off x="4692" y="2054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27" name="Rectangle 2327"/>
            <p:cNvSpPr>
              <a:spLocks noChangeArrowheads="1"/>
            </p:cNvSpPr>
            <p:nvPr/>
          </p:nvSpPr>
          <p:spPr bwMode="auto">
            <a:xfrm>
              <a:off x="4692" y="206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28" name="Rectangle 2328"/>
            <p:cNvSpPr>
              <a:spLocks noChangeArrowheads="1"/>
            </p:cNvSpPr>
            <p:nvPr/>
          </p:nvSpPr>
          <p:spPr bwMode="auto">
            <a:xfrm>
              <a:off x="4692" y="208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29" name="Rectangle 2330"/>
            <p:cNvSpPr>
              <a:spLocks noChangeArrowheads="1"/>
            </p:cNvSpPr>
            <p:nvPr/>
          </p:nvSpPr>
          <p:spPr bwMode="auto">
            <a:xfrm>
              <a:off x="4699" y="2088"/>
              <a:ext cx="863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30" name="Rectangle 2331"/>
            <p:cNvSpPr>
              <a:spLocks noChangeArrowheads="1"/>
            </p:cNvSpPr>
            <p:nvPr/>
          </p:nvSpPr>
          <p:spPr bwMode="auto">
            <a:xfrm>
              <a:off x="4699" y="2088"/>
              <a:ext cx="863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31" name="Rectangle 2332"/>
            <p:cNvSpPr>
              <a:spLocks noChangeArrowheads="1"/>
            </p:cNvSpPr>
            <p:nvPr/>
          </p:nvSpPr>
          <p:spPr bwMode="auto">
            <a:xfrm>
              <a:off x="4929" y="2082"/>
              <a:ext cx="48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200">
                  <a:solidFill>
                    <a:srgbClr val="FF3300"/>
                  </a:solidFill>
                </a:rPr>
                <a:t>Discharge  </a:t>
              </a:r>
            </a:p>
          </p:txBody>
        </p:sp>
        <p:sp>
          <p:nvSpPr>
            <p:cNvPr id="1532" name="Rectangle 2333"/>
            <p:cNvSpPr>
              <a:spLocks noChangeArrowheads="1"/>
            </p:cNvSpPr>
            <p:nvPr/>
          </p:nvSpPr>
          <p:spPr bwMode="auto">
            <a:xfrm>
              <a:off x="3934" y="2088"/>
              <a:ext cx="758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33" name="Rectangle 2334"/>
            <p:cNvSpPr>
              <a:spLocks noChangeArrowheads="1"/>
            </p:cNvSpPr>
            <p:nvPr/>
          </p:nvSpPr>
          <p:spPr bwMode="auto">
            <a:xfrm>
              <a:off x="3934" y="2088"/>
              <a:ext cx="758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34" name="Rectangle 2335"/>
            <p:cNvSpPr>
              <a:spLocks noChangeArrowheads="1"/>
            </p:cNvSpPr>
            <p:nvPr/>
          </p:nvSpPr>
          <p:spPr bwMode="auto">
            <a:xfrm>
              <a:off x="4239" y="2082"/>
              <a:ext cx="15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0.11</a:t>
              </a:r>
              <a:endParaRPr lang="en-US"/>
            </a:p>
          </p:txBody>
        </p:sp>
        <p:sp>
          <p:nvSpPr>
            <p:cNvPr id="1535" name="Rectangle 2336"/>
            <p:cNvSpPr>
              <a:spLocks noChangeArrowheads="1"/>
            </p:cNvSpPr>
            <p:nvPr/>
          </p:nvSpPr>
          <p:spPr bwMode="auto">
            <a:xfrm>
              <a:off x="3537" y="2088"/>
              <a:ext cx="39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36" name="Rectangle 2337"/>
            <p:cNvSpPr>
              <a:spLocks noChangeArrowheads="1"/>
            </p:cNvSpPr>
            <p:nvPr/>
          </p:nvSpPr>
          <p:spPr bwMode="auto">
            <a:xfrm>
              <a:off x="3537" y="2088"/>
              <a:ext cx="39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37" name="Rectangle 2338"/>
            <p:cNvSpPr>
              <a:spLocks noChangeArrowheads="1"/>
            </p:cNvSpPr>
            <p:nvPr/>
          </p:nvSpPr>
          <p:spPr bwMode="auto">
            <a:xfrm>
              <a:off x="3599" y="2082"/>
              <a:ext cx="26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-0.2137</a:t>
              </a:r>
              <a:endParaRPr lang="en-US"/>
            </a:p>
          </p:txBody>
        </p:sp>
        <p:sp>
          <p:nvSpPr>
            <p:cNvPr id="1538" name="Rectangle 2339"/>
            <p:cNvSpPr>
              <a:spLocks noChangeArrowheads="1"/>
            </p:cNvSpPr>
            <p:nvPr/>
          </p:nvSpPr>
          <p:spPr bwMode="auto">
            <a:xfrm>
              <a:off x="3139" y="2088"/>
              <a:ext cx="39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39" name="Rectangle 2340"/>
            <p:cNvSpPr>
              <a:spLocks noChangeArrowheads="1"/>
            </p:cNvSpPr>
            <p:nvPr/>
          </p:nvSpPr>
          <p:spPr bwMode="auto">
            <a:xfrm>
              <a:off x="3139" y="2088"/>
              <a:ext cx="39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40" name="Rectangle 2341"/>
            <p:cNvSpPr>
              <a:spLocks noChangeArrowheads="1"/>
            </p:cNvSpPr>
            <p:nvPr/>
          </p:nvSpPr>
          <p:spPr bwMode="auto">
            <a:xfrm>
              <a:off x="3215" y="2082"/>
              <a:ext cx="242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0.0037</a:t>
              </a:r>
              <a:endParaRPr lang="en-US"/>
            </a:p>
          </p:txBody>
        </p:sp>
        <p:sp>
          <p:nvSpPr>
            <p:cNvPr id="1541" name="Rectangle 2342"/>
            <p:cNvSpPr>
              <a:spLocks noChangeArrowheads="1"/>
            </p:cNvSpPr>
            <p:nvPr/>
          </p:nvSpPr>
          <p:spPr bwMode="auto">
            <a:xfrm>
              <a:off x="2741" y="2088"/>
              <a:ext cx="39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42" name="Rectangle 2343"/>
            <p:cNvSpPr>
              <a:spLocks noChangeArrowheads="1"/>
            </p:cNvSpPr>
            <p:nvPr/>
          </p:nvSpPr>
          <p:spPr bwMode="auto">
            <a:xfrm>
              <a:off x="2741" y="2088"/>
              <a:ext cx="39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43" name="Rectangle 2344"/>
            <p:cNvSpPr>
              <a:spLocks noChangeArrowheads="1"/>
            </p:cNvSpPr>
            <p:nvPr/>
          </p:nvSpPr>
          <p:spPr bwMode="auto">
            <a:xfrm>
              <a:off x="2915" y="2082"/>
              <a:ext cx="4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9</a:t>
              </a:r>
              <a:endParaRPr lang="en-US"/>
            </a:p>
          </p:txBody>
        </p:sp>
        <p:sp>
          <p:nvSpPr>
            <p:cNvPr id="1544" name="Rectangle 2345"/>
            <p:cNvSpPr>
              <a:spLocks noChangeArrowheads="1"/>
            </p:cNvSpPr>
            <p:nvPr/>
          </p:nvSpPr>
          <p:spPr bwMode="auto">
            <a:xfrm>
              <a:off x="2344" y="2088"/>
              <a:ext cx="39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45" name="Rectangle 2346"/>
            <p:cNvSpPr>
              <a:spLocks noChangeArrowheads="1"/>
            </p:cNvSpPr>
            <p:nvPr/>
          </p:nvSpPr>
          <p:spPr bwMode="auto">
            <a:xfrm>
              <a:off x="2344" y="2088"/>
              <a:ext cx="39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46" name="Rectangle 2347"/>
            <p:cNvSpPr>
              <a:spLocks noChangeArrowheads="1"/>
            </p:cNvSpPr>
            <p:nvPr/>
          </p:nvSpPr>
          <p:spPr bwMode="auto">
            <a:xfrm>
              <a:off x="2518" y="2082"/>
              <a:ext cx="4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1</a:t>
              </a:r>
              <a:endParaRPr lang="en-US"/>
            </a:p>
          </p:txBody>
        </p:sp>
        <p:sp>
          <p:nvSpPr>
            <p:cNvPr id="1547" name="Rectangle 2348"/>
            <p:cNvSpPr>
              <a:spLocks noChangeArrowheads="1"/>
            </p:cNvSpPr>
            <p:nvPr/>
          </p:nvSpPr>
          <p:spPr bwMode="auto">
            <a:xfrm>
              <a:off x="629" y="2088"/>
              <a:ext cx="1709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48" name="Rectangle 2349"/>
            <p:cNvSpPr>
              <a:spLocks noChangeArrowheads="1"/>
            </p:cNvSpPr>
            <p:nvPr/>
          </p:nvSpPr>
          <p:spPr bwMode="auto">
            <a:xfrm>
              <a:off x="629" y="2088"/>
              <a:ext cx="1709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49" name="Rectangle 2350"/>
            <p:cNvSpPr>
              <a:spLocks noChangeArrowheads="1"/>
            </p:cNvSpPr>
            <p:nvPr/>
          </p:nvSpPr>
          <p:spPr bwMode="auto">
            <a:xfrm>
              <a:off x="859" y="2082"/>
              <a:ext cx="1226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Middle Mud Creek, 1st line century</a:t>
              </a:r>
              <a:endParaRPr lang="en-US"/>
            </a:p>
          </p:txBody>
        </p:sp>
        <p:sp>
          <p:nvSpPr>
            <p:cNvPr id="1550" name="Rectangle 2351"/>
            <p:cNvSpPr>
              <a:spLocks noChangeArrowheads="1"/>
            </p:cNvSpPr>
            <p:nvPr/>
          </p:nvSpPr>
          <p:spPr bwMode="auto">
            <a:xfrm>
              <a:off x="151" y="2088"/>
              <a:ext cx="47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51" name="Rectangle 2352"/>
            <p:cNvSpPr>
              <a:spLocks noChangeArrowheads="1"/>
            </p:cNvSpPr>
            <p:nvPr/>
          </p:nvSpPr>
          <p:spPr bwMode="auto">
            <a:xfrm>
              <a:off x="151" y="2088"/>
              <a:ext cx="47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52" name="Rectangle 2353"/>
            <p:cNvSpPr>
              <a:spLocks noChangeArrowheads="1"/>
            </p:cNvSpPr>
            <p:nvPr/>
          </p:nvSpPr>
          <p:spPr bwMode="auto">
            <a:xfrm>
              <a:off x="237" y="2082"/>
              <a:ext cx="30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G4-1724</a:t>
              </a:r>
              <a:endParaRPr lang="en-US"/>
            </a:p>
          </p:txBody>
        </p:sp>
        <p:sp>
          <p:nvSpPr>
            <p:cNvPr id="1553" name="Rectangle 2354"/>
            <p:cNvSpPr>
              <a:spLocks noChangeArrowheads="1"/>
            </p:cNvSpPr>
            <p:nvPr/>
          </p:nvSpPr>
          <p:spPr bwMode="auto">
            <a:xfrm>
              <a:off x="623" y="208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54" name="Rectangle 2355"/>
            <p:cNvSpPr>
              <a:spLocks noChangeArrowheads="1"/>
            </p:cNvSpPr>
            <p:nvPr/>
          </p:nvSpPr>
          <p:spPr bwMode="auto">
            <a:xfrm>
              <a:off x="623" y="209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55" name="Rectangle 2356"/>
            <p:cNvSpPr>
              <a:spLocks noChangeArrowheads="1"/>
            </p:cNvSpPr>
            <p:nvPr/>
          </p:nvSpPr>
          <p:spPr bwMode="auto">
            <a:xfrm>
              <a:off x="623" y="2108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56" name="Rectangle 2357"/>
            <p:cNvSpPr>
              <a:spLocks noChangeArrowheads="1"/>
            </p:cNvSpPr>
            <p:nvPr/>
          </p:nvSpPr>
          <p:spPr bwMode="auto">
            <a:xfrm>
              <a:off x="623" y="2123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57" name="Rectangle 2358"/>
            <p:cNvSpPr>
              <a:spLocks noChangeArrowheads="1"/>
            </p:cNvSpPr>
            <p:nvPr/>
          </p:nvSpPr>
          <p:spPr bwMode="auto">
            <a:xfrm>
              <a:off x="623" y="213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58" name="Rectangle 2359"/>
            <p:cNvSpPr>
              <a:spLocks noChangeArrowheads="1"/>
            </p:cNvSpPr>
            <p:nvPr/>
          </p:nvSpPr>
          <p:spPr bwMode="auto">
            <a:xfrm>
              <a:off x="623" y="214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59" name="Rectangle 2360"/>
            <p:cNvSpPr>
              <a:spLocks noChangeArrowheads="1"/>
            </p:cNvSpPr>
            <p:nvPr/>
          </p:nvSpPr>
          <p:spPr bwMode="auto">
            <a:xfrm>
              <a:off x="623" y="2161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60" name="Rectangle 2361"/>
            <p:cNvSpPr>
              <a:spLocks noChangeArrowheads="1"/>
            </p:cNvSpPr>
            <p:nvPr/>
          </p:nvSpPr>
          <p:spPr bwMode="auto">
            <a:xfrm>
              <a:off x="623" y="217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61" name="Rectangle 2362"/>
            <p:cNvSpPr>
              <a:spLocks noChangeArrowheads="1"/>
            </p:cNvSpPr>
            <p:nvPr/>
          </p:nvSpPr>
          <p:spPr bwMode="auto">
            <a:xfrm>
              <a:off x="623" y="218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62" name="Rectangle 2363"/>
            <p:cNvSpPr>
              <a:spLocks noChangeArrowheads="1"/>
            </p:cNvSpPr>
            <p:nvPr/>
          </p:nvSpPr>
          <p:spPr bwMode="auto">
            <a:xfrm>
              <a:off x="2338" y="208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63" name="Rectangle 2364"/>
            <p:cNvSpPr>
              <a:spLocks noChangeArrowheads="1"/>
            </p:cNvSpPr>
            <p:nvPr/>
          </p:nvSpPr>
          <p:spPr bwMode="auto">
            <a:xfrm>
              <a:off x="2338" y="209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64" name="Rectangle 2365"/>
            <p:cNvSpPr>
              <a:spLocks noChangeArrowheads="1"/>
            </p:cNvSpPr>
            <p:nvPr/>
          </p:nvSpPr>
          <p:spPr bwMode="auto">
            <a:xfrm>
              <a:off x="2338" y="2108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65" name="Rectangle 2366"/>
            <p:cNvSpPr>
              <a:spLocks noChangeArrowheads="1"/>
            </p:cNvSpPr>
            <p:nvPr/>
          </p:nvSpPr>
          <p:spPr bwMode="auto">
            <a:xfrm>
              <a:off x="2338" y="2123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66" name="Rectangle 2367"/>
            <p:cNvSpPr>
              <a:spLocks noChangeArrowheads="1"/>
            </p:cNvSpPr>
            <p:nvPr/>
          </p:nvSpPr>
          <p:spPr bwMode="auto">
            <a:xfrm>
              <a:off x="2338" y="213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67" name="Rectangle 2368"/>
            <p:cNvSpPr>
              <a:spLocks noChangeArrowheads="1"/>
            </p:cNvSpPr>
            <p:nvPr/>
          </p:nvSpPr>
          <p:spPr bwMode="auto">
            <a:xfrm>
              <a:off x="2338" y="214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68" name="Rectangle 2369"/>
            <p:cNvSpPr>
              <a:spLocks noChangeArrowheads="1"/>
            </p:cNvSpPr>
            <p:nvPr/>
          </p:nvSpPr>
          <p:spPr bwMode="auto">
            <a:xfrm>
              <a:off x="2338" y="2161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69" name="Rectangle 2370"/>
            <p:cNvSpPr>
              <a:spLocks noChangeArrowheads="1"/>
            </p:cNvSpPr>
            <p:nvPr/>
          </p:nvSpPr>
          <p:spPr bwMode="auto">
            <a:xfrm>
              <a:off x="2338" y="217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70" name="Rectangle 2371"/>
            <p:cNvSpPr>
              <a:spLocks noChangeArrowheads="1"/>
            </p:cNvSpPr>
            <p:nvPr/>
          </p:nvSpPr>
          <p:spPr bwMode="auto">
            <a:xfrm>
              <a:off x="2338" y="218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71" name="Rectangle 2372"/>
            <p:cNvSpPr>
              <a:spLocks noChangeArrowheads="1"/>
            </p:cNvSpPr>
            <p:nvPr/>
          </p:nvSpPr>
          <p:spPr bwMode="auto">
            <a:xfrm>
              <a:off x="2735" y="208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72" name="Rectangle 2373"/>
            <p:cNvSpPr>
              <a:spLocks noChangeArrowheads="1"/>
            </p:cNvSpPr>
            <p:nvPr/>
          </p:nvSpPr>
          <p:spPr bwMode="auto">
            <a:xfrm>
              <a:off x="2735" y="209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73" name="Rectangle 2374"/>
            <p:cNvSpPr>
              <a:spLocks noChangeArrowheads="1"/>
            </p:cNvSpPr>
            <p:nvPr/>
          </p:nvSpPr>
          <p:spPr bwMode="auto">
            <a:xfrm>
              <a:off x="2735" y="2108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74" name="Rectangle 2375"/>
            <p:cNvSpPr>
              <a:spLocks noChangeArrowheads="1"/>
            </p:cNvSpPr>
            <p:nvPr/>
          </p:nvSpPr>
          <p:spPr bwMode="auto">
            <a:xfrm>
              <a:off x="2735" y="2123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75" name="Rectangle 2376"/>
            <p:cNvSpPr>
              <a:spLocks noChangeArrowheads="1"/>
            </p:cNvSpPr>
            <p:nvPr/>
          </p:nvSpPr>
          <p:spPr bwMode="auto">
            <a:xfrm>
              <a:off x="2735" y="213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76" name="Rectangle 2377"/>
            <p:cNvSpPr>
              <a:spLocks noChangeArrowheads="1"/>
            </p:cNvSpPr>
            <p:nvPr/>
          </p:nvSpPr>
          <p:spPr bwMode="auto">
            <a:xfrm>
              <a:off x="2735" y="214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77" name="Rectangle 2378"/>
            <p:cNvSpPr>
              <a:spLocks noChangeArrowheads="1"/>
            </p:cNvSpPr>
            <p:nvPr/>
          </p:nvSpPr>
          <p:spPr bwMode="auto">
            <a:xfrm>
              <a:off x="2735" y="2161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78" name="Rectangle 2379"/>
            <p:cNvSpPr>
              <a:spLocks noChangeArrowheads="1"/>
            </p:cNvSpPr>
            <p:nvPr/>
          </p:nvSpPr>
          <p:spPr bwMode="auto">
            <a:xfrm>
              <a:off x="2735" y="217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79" name="Rectangle 2380"/>
            <p:cNvSpPr>
              <a:spLocks noChangeArrowheads="1"/>
            </p:cNvSpPr>
            <p:nvPr/>
          </p:nvSpPr>
          <p:spPr bwMode="auto">
            <a:xfrm>
              <a:off x="2735" y="218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80" name="Rectangle 2381"/>
            <p:cNvSpPr>
              <a:spLocks noChangeArrowheads="1"/>
            </p:cNvSpPr>
            <p:nvPr/>
          </p:nvSpPr>
          <p:spPr bwMode="auto">
            <a:xfrm>
              <a:off x="3133" y="208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81" name="Rectangle 2382"/>
            <p:cNvSpPr>
              <a:spLocks noChangeArrowheads="1"/>
            </p:cNvSpPr>
            <p:nvPr/>
          </p:nvSpPr>
          <p:spPr bwMode="auto">
            <a:xfrm>
              <a:off x="3133" y="209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82" name="Rectangle 2383"/>
            <p:cNvSpPr>
              <a:spLocks noChangeArrowheads="1"/>
            </p:cNvSpPr>
            <p:nvPr/>
          </p:nvSpPr>
          <p:spPr bwMode="auto">
            <a:xfrm>
              <a:off x="3133" y="2108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83" name="Rectangle 2384"/>
            <p:cNvSpPr>
              <a:spLocks noChangeArrowheads="1"/>
            </p:cNvSpPr>
            <p:nvPr/>
          </p:nvSpPr>
          <p:spPr bwMode="auto">
            <a:xfrm>
              <a:off x="3133" y="2123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84" name="Rectangle 2385"/>
            <p:cNvSpPr>
              <a:spLocks noChangeArrowheads="1"/>
            </p:cNvSpPr>
            <p:nvPr/>
          </p:nvSpPr>
          <p:spPr bwMode="auto">
            <a:xfrm>
              <a:off x="3133" y="213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85" name="Rectangle 2386"/>
            <p:cNvSpPr>
              <a:spLocks noChangeArrowheads="1"/>
            </p:cNvSpPr>
            <p:nvPr/>
          </p:nvSpPr>
          <p:spPr bwMode="auto">
            <a:xfrm>
              <a:off x="3133" y="214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86" name="Rectangle 2387"/>
            <p:cNvSpPr>
              <a:spLocks noChangeArrowheads="1"/>
            </p:cNvSpPr>
            <p:nvPr/>
          </p:nvSpPr>
          <p:spPr bwMode="auto">
            <a:xfrm>
              <a:off x="3133" y="2161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87" name="Rectangle 2388"/>
            <p:cNvSpPr>
              <a:spLocks noChangeArrowheads="1"/>
            </p:cNvSpPr>
            <p:nvPr/>
          </p:nvSpPr>
          <p:spPr bwMode="auto">
            <a:xfrm>
              <a:off x="3133" y="217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88" name="Rectangle 2389"/>
            <p:cNvSpPr>
              <a:spLocks noChangeArrowheads="1"/>
            </p:cNvSpPr>
            <p:nvPr/>
          </p:nvSpPr>
          <p:spPr bwMode="auto">
            <a:xfrm>
              <a:off x="3133" y="218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89" name="Rectangle 2390"/>
            <p:cNvSpPr>
              <a:spLocks noChangeArrowheads="1"/>
            </p:cNvSpPr>
            <p:nvPr/>
          </p:nvSpPr>
          <p:spPr bwMode="auto">
            <a:xfrm>
              <a:off x="3530" y="208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90" name="Rectangle 2391"/>
            <p:cNvSpPr>
              <a:spLocks noChangeArrowheads="1"/>
            </p:cNvSpPr>
            <p:nvPr/>
          </p:nvSpPr>
          <p:spPr bwMode="auto">
            <a:xfrm>
              <a:off x="3530" y="209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91" name="Rectangle 2392"/>
            <p:cNvSpPr>
              <a:spLocks noChangeArrowheads="1"/>
            </p:cNvSpPr>
            <p:nvPr/>
          </p:nvSpPr>
          <p:spPr bwMode="auto">
            <a:xfrm>
              <a:off x="3530" y="2108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92" name="Rectangle 2393"/>
            <p:cNvSpPr>
              <a:spLocks noChangeArrowheads="1"/>
            </p:cNvSpPr>
            <p:nvPr/>
          </p:nvSpPr>
          <p:spPr bwMode="auto">
            <a:xfrm>
              <a:off x="3530" y="2123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93" name="Rectangle 2394"/>
            <p:cNvSpPr>
              <a:spLocks noChangeArrowheads="1"/>
            </p:cNvSpPr>
            <p:nvPr/>
          </p:nvSpPr>
          <p:spPr bwMode="auto">
            <a:xfrm>
              <a:off x="3530" y="213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94" name="Rectangle 2395"/>
            <p:cNvSpPr>
              <a:spLocks noChangeArrowheads="1"/>
            </p:cNvSpPr>
            <p:nvPr/>
          </p:nvSpPr>
          <p:spPr bwMode="auto">
            <a:xfrm>
              <a:off x="3530" y="214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95" name="Rectangle 2396"/>
            <p:cNvSpPr>
              <a:spLocks noChangeArrowheads="1"/>
            </p:cNvSpPr>
            <p:nvPr/>
          </p:nvSpPr>
          <p:spPr bwMode="auto">
            <a:xfrm>
              <a:off x="3530" y="2161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96" name="Rectangle 2397"/>
            <p:cNvSpPr>
              <a:spLocks noChangeArrowheads="1"/>
            </p:cNvSpPr>
            <p:nvPr/>
          </p:nvSpPr>
          <p:spPr bwMode="auto">
            <a:xfrm>
              <a:off x="3530" y="2176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97" name="Rectangle 2398"/>
            <p:cNvSpPr>
              <a:spLocks noChangeArrowheads="1"/>
            </p:cNvSpPr>
            <p:nvPr/>
          </p:nvSpPr>
          <p:spPr bwMode="auto">
            <a:xfrm>
              <a:off x="3530" y="218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98" name="Rectangle 2399"/>
            <p:cNvSpPr>
              <a:spLocks noChangeArrowheads="1"/>
            </p:cNvSpPr>
            <p:nvPr/>
          </p:nvSpPr>
          <p:spPr bwMode="auto">
            <a:xfrm>
              <a:off x="3929" y="2082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99" name="Rectangle 2400"/>
            <p:cNvSpPr>
              <a:spLocks noChangeArrowheads="1"/>
            </p:cNvSpPr>
            <p:nvPr/>
          </p:nvSpPr>
          <p:spPr bwMode="auto">
            <a:xfrm>
              <a:off x="3929" y="2095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00" name="Rectangle 2401"/>
            <p:cNvSpPr>
              <a:spLocks noChangeArrowheads="1"/>
            </p:cNvSpPr>
            <p:nvPr/>
          </p:nvSpPr>
          <p:spPr bwMode="auto">
            <a:xfrm>
              <a:off x="3929" y="2108"/>
              <a:ext cx="5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01" name="Rectangle 2402"/>
            <p:cNvSpPr>
              <a:spLocks noChangeArrowheads="1"/>
            </p:cNvSpPr>
            <p:nvPr/>
          </p:nvSpPr>
          <p:spPr bwMode="auto">
            <a:xfrm>
              <a:off x="3929" y="2123"/>
              <a:ext cx="5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02" name="Rectangle 2403"/>
            <p:cNvSpPr>
              <a:spLocks noChangeArrowheads="1"/>
            </p:cNvSpPr>
            <p:nvPr/>
          </p:nvSpPr>
          <p:spPr bwMode="auto">
            <a:xfrm>
              <a:off x="3929" y="2135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03" name="Rectangle 2404"/>
            <p:cNvSpPr>
              <a:spLocks noChangeArrowheads="1"/>
            </p:cNvSpPr>
            <p:nvPr/>
          </p:nvSpPr>
          <p:spPr bwMode="auto">
            <a:xfrm>
              <a:off x="3929" y="2148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04" name="Rectangle 2405"/>
            <p:cNvSpPr>
              <a:spLocks noChangeArrowheads="1"/>
            </p:cNvSpPr>
            <p:nvPr/>
          </p:nvSpPr>
          <p:spPr bwMode="auto">
            <a:xfrm>
              <a:off x="3929" y="2161"/>
              <a:ext cx="5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05" name="Rectangle 2406"/>
            <p:cNvSpPr>
              <a:spLocks noChangeArrowheads="1"/>
            </p:cNvSpPr>
            <p:nvPr/>
          </p:nvSpPr>
          <p:spPr bwMode="auto">
            <a:xfrm>
              <a:off x="3929" y="2176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06" name="Rectangle 2407"/>
            <p:cNvSpPr>
              <a:spLocks noChangeArrowheads="1"/>
            </p:cNvSpPr>
            <p:nvPr/>
          </p:nvSpPr>
          <p:spPr bwMode="auto">
            <a:xfrm>
              <a:off x="3929" y="2188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07" name="Rectangle 2408"/>
            <p:cNvSpPr>
              <a:spLocks noChangeArrowheads="1"/>
            </p:cNvSpPr>
            <p:nvPr/>
          </p:nvSpPr>
          <p:spPr bwMode="auto">
            <a:xfrm>
              <a:off x="4692" y="208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08" name="Rectangle 2409"/>
            <p:cNvSpPr>
              <a:spLocks noChangeArrowheads="1"/>
            </p:cNvSpPr>
            <p:nvPr/>
          </p:nvSpPr>
          <p:spPr bwMode="auto">
            <a:xfrm>
              <a:off x="4692" y="209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09" name="Rectangle 2410"/>
            <p:cNvSpPr>
              <a:spLocks noChangeArrowheads="1"/>
            </p:cNvSpPr>
            <p:nvPr/>
          </p:nvSpPr>
          <p:spPr bwMode="auto">
            <a:xfrm>
              <a:off x="4692" y="2108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10" name="Rectangle 2411"/>
            <p:cNvSpPr>
              <a:spLocks noChangeArrowheads="1"/>
            </p:cNvSpPr>
            <p:nvPr/>
          </p:nvSpPr>
          <p:spPr bwMode="auto">
            <a:xfrm>
              <a:off x="4692" y="2123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11" name="Rectangle 2412"/>
            <p:cNvSpPr>
              <a:spLocks noChangeArrowheads="1"/>
            </p:cNvSpPr>
            <p:nvPr/>
          </p:nvSpPr>
          <p:spPr bwMode="auto">
            <a:xfrm>
              <a:off x="4692" y="213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12" name="Rectangle 2413"/>
            <p:cNvSpPr>
              <a:spLocks noChangeArrowheads="1"/>
            </p:cNvSpPr>
            <p:nvPr/>
          </p:nvSpPr>
          <p:spPr bwMode="auto">
            <a:xfrm>
              <a:off x="4692" y="214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13" name="Rectangle 2414"/>
            <p:cNvSpPr>
              <a:spLocks noChangeArrowheads="1"/>
            </p:cNvSpPr>
            <p:nvPr/>
          </p:nvSpPr>
          <p:spPr bwMode="auto">
            <a:xfrm>
              <a:off x="4692" y="2161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14" name="Rectangle 2415"/>
            <p:cNvSpPr>
              <a:spLocks noChangeArrowheads="1"/>
            </p:cNvSpPr>
            <p:nvPr/>
          </p:nvSpPr>
          <p:spPr bwMode="auto">
            <a:xfrm>
              <a:off x="4692" y="2176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15" name="Rectangle 2416"/>
            <p:cNvSpPr>
              <a:spLocks noChangeArrowheads="1"/>
            </p:cNvSpPr>
            <p:nvPr/>
          </p:nvSpPr>
          <p:spPr bwMode="auto">
            <a:xfrm>
              <a:off x="4692" y="218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16" name="Rectangle 2418"/>
            <p:cNvSpPr>
              <a:spLocks noChangeArrowheads="1"/>
            </p:cNvSpPr>
            <p:nvPr/>
          </p:nvSpPr>
          <p:spPr bwMode="auto">
            <a:xfrm>
              <a:off x="4699" y="2195"/>
              <a:ext cx="863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17" name="Rectangle 2419"/>
            <p:cNvSpPr>
              <a:spLocks noChangeArrowheads="1"/>
            </p:cNvSpPr>
            <p:nvPr/>
          </p:nvSpPr>
          <p:spPr bwMode="auto">
            <a:xfrm>
              <a:off x="4699" y="2195"/>
              <a:ext cx="863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18" name="Rectangle 2420"/>
            <p:cNvSpPr>
              <a:spLocks noChangeArrowheads="1"/>
            </p:cNvSpPr>
            <p:nvPr/>
          </p:nvSpPr>
          <p:spPr bwMode="auto">
            <a:xfrm>
              <a:off x="4934" y="2188"/>
              <a:ext cx="38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FF"/>
                  </a:solidFill>
                </a:rPr>
                <a:t>Rechar</a:t>
              </a:r>
              <a:r>
                <a:rPr lang="en-US" sz="1000">
                  <a:solidFill>
                    <a:srgbClr val="000000"/>
                  </a:solidFill>
                </a:rPr>
                <a:t>ge  </a:t>
              </a:r>
              <a:endParaRPr lang="en-US"/>
            </a:p>
          </p:txBody>
        </p:sp>
        <p:sp>
          <p:nvSpPr>
            <p:cNvPr id="1619" name="Rectangle 2421"/>
            <p:cNvSpPr>
              <a:spLocks noChangeArrowheads="1"/>
            </p:cNvSpPr>
            <p:nvPr/>
          </p:nvSpPr>
          <p:spPr bwMode="auto">
            <a:xfrm>
              <a:off x="3934" y="2195"/>
              <a:ext cx="758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20" name="Rectangle 2422"/>
            <p:cNvSpPr>
              <a:spLocks noChangeArrowheads="1"/>
            </p:cNvSpPr>
            <p:nvPr/>
          </p:nvSpPr>
          <p:spPr bwMode="auto">
            <a:xfrm>
              <a:off x="3934" y="2195"/>
              <a:ext cx="758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21" name="Rectangle 2423"/>
            <p:cNvSpPr>
              <a:spLocks noChangeArrowheads="1"/>
            </p:cNvSpPr>
            <p:nvPr/>
          </p:nvSpPr>
          <p:spPr bwMode="auto">
            <a:xfrm>
              <a:off x="4257" y="2188"/>
              <a:ext cx="116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 dirty="0">
                  <a:solidFill>
                    <a:srgbClr val="000000"/>
                  </a:solidFill>
                </a:rPr>
                <a:t>ND</a:t>
              </a:r>
              <a:endParaRPr lang="en-US" dirty="0"/>
            </a:p>
          </p:txBody>
        </p:sp>
        <p:sp>
          <p:nvSpPr>
            <p:cNvPr id="1622" name="Rectangle 2424"/>
            <p:cNvSpPr>
              <a:spLocks noChangeArrowheads="1"/>
            </p:cNvSpPr>
            <p:nvPr/>
          </p:nvSpPr>
          <p:spPr bwMode="auto">
            <a:xfrm>
              <a:off x="3537" y="2195"/>
              <a:ext cx="392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23" name="Rectangle 2425"/>
            <p:cNvSpPr>
              <a:spLocks noChangeArrowheads="1"/>
            </p:cNvSpPr>
            <p:nvPr/>
          </p:nvSpPr>
          <p:spPr bwMode="auto">
            <a:xfrm>
              <a:off x="3537" y="2195"/>
              <a:ext cx="392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24" name="Rectangle 2426"/>
            <p:cNvSpPr>
              <a:spLocks noChangeArrowheads="1"/>
            </p:cNvSpPr>
            <p:nvPr/>
          </p:nvSpPr>
          <p:spPr bwMode="auto">
            <a:xfrm>
              <a:off x="3680" y="2188"/>
              <a:ext cx="111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NA</a:t>
              </a:r>
              <a:endParaRPr lang="en-US"/>
            </a:p>
          </p:txBody>
        </p:sp>
        <p:sp>
          <p:nvSpPr>
            <p:cNvPr id="1625" name="Rectangle 2427"/>
            <p:cNvSpPr>
              <a:spLocks noChangeArrowheads="1"/>
            </p:cNvSpPr>
            <p:nvPr/>
          </p:nvSpPr>
          <p:spPr bwMode="auto">
            <a:xfrm>
              <a:off x="3139" y="2195"/>
              <a:ext cx="391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26" name="Rectangle 2428"/>
            <p:cNvSpPr>
              <a:spLocks noChangeArrowheads="1"/>
            </p:cNvSpPr>
            <p:nvPr/>
          </p:nvSpPr>
          <p:spPr bwMode="auto">
            <a:xfrm>
              <a:off x="3139" y="2195"/>
              <a:ext cx="391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27" name="Rectangle 2429"/>
            <p:cNvSpPr>
              <a:spLocks noChangeArrowheads="1"/>
            </p:cNvSpPr>
            <p:nvPr/>
          </p:nvSpPr>
          <p:spPr bwMode="auto">
            <a:xfrm>
              <a:off x="3215" y="2188"/>
              <a:ext cx="242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0.0654</a:t>
              </a:r>
              <a:endParaRPr lang="en-US"/>
            </a:p>
          </p:txBody>
        </p:sp>
        <p:sp>
          <p:nvSpPr>
            <p:cNvPr id="1628" name="Rectangle 2430"/>
            <p:cNvSpPr>
              <a:spLocks noChangeArrowheads="1"/>
            </p:cNvSpPr>
            <p:nvPr/>
          </p:nvSpPr>
          <p:spPr bwMode="auto">
            <a:xfrm>
              <a:off x="2741" y="2195"/>
              <a:ext cx="392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29" name="Rectangle 2431"/>
            <p:cNvSpPr>
              <a:spLocks noChangeArrowheads="1"/>
            </p:cNvSpPr>
            <p:nvPr/>
          </p:nvSpPr>
          <p:spPr bwMode="auto">
            <a:xfrm>
              <a:off x="2741" y="2195"/>
              <a:ext cx="392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30" name="Rectangle 2432"/>
            <p:cNvSpPr>
              <a:spLocks noChangeArrowheads="1"/>
            </p:cNvSpPr>
            <p:nvPr/>
          </p:nvSpPr>
          <p:spPr bwMode="auto">
            <a:xfrm>
              <a:off x="2915" y="2188"/>
              <a:ext cx="4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0</a:t>
              </a:r>
              <a:endParaRPr lang="en-US"/>
            </a:p>
          </p:txBody>
        </p:sp>
        <p:sp>
          <p:nvSpPr>
            <p:cNvPr id="1631" name="Rectangle 2433"/>
            <p:cNvSpPr>
              <a:spLocks noChangeArrowheads="1"/>
            </p:cNvSpPr>
            <p:nvPr/>
          </p:nvSpPr>
          <p:spPr bwMode="auto">
            <a:xfrm>
              <a:off x="2344" y="2195"/>
              <a:ext cx="391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32" name="Rectangle 2434"/>
            <p:cNvSpPr>
              <a:spLocks noChangeArrowheads="1"/>
            </p:cNvSpPr>
            <p:nvPr/>
          </p:nvSpPr>
          <p:spPr bwMode="auto">
            <a:xfrm>
              <a:off x="2344" y="2195"/>
              <a:ext cx="391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33" name="Rectangle 2435"/>
            <p:cNvSpPr>
              <a:spLocks noChangeArrowheads="1"/>
            </p:cNvSpPr>
            <p:nvPr/>
          </p:nvSpPr>
          <p:spPr bwMode="auto">
            <a:xfrm>
              <a:off x="2499" y="2188"/>
              <a:ext cx="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11</a:t>
              </a:r>
              <a:endParaRPr lang="en-US"/>
            </a:p>
          </p:txBody>
        </p:sp>
        <p:sp>
          <p:nvSpPr>
            <p:cNvPr id="1634" name="Rectangle 2436"/>
            <p:cNvSpPr>
              <a:spLocks noChangeArrowheads="1"/>
            </p:cNvSpPr>
            <p:nvPr/>
          </p:nvSpPr>
          <p:spPr bwMode="auto">
            <a:xfrm>
              <a:off x="629" y="2195"/>
              <a:ext cx="1709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35" name="Rectangle 2437"/>
            <p:cNvSpPr>
              <a:spLocks noChangeArrowheads="1"/>
            </p:cNvSpPr>
            <p:nvPr/>
          </p:nvSpPr>
          <p:spPr bwMode="auto">
            <a:xfrm>
              <a:off x="629" y="2195"/>
              <a:ext cx="1709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36" name="Rectangle 2438"/>
            <p:cNvSpPr>
              <a:spLocks noChangeArrowheads="1"/>
            </p:cNvSpPr>
            <p:nvPr/>
          </p:nvSpPr>
          <p:spPr bwMode="auto">
            <a:xfrm>
              <a:off x="995" y="2188"/>
              <a:ext cx="97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Lower Mud Creek Bankfield</a:t>
              </a:r>
              <a:endParaRPr lang="en-US"/>
            </a:p>
          </p:txBody>
        </p:sp>
        <p:sp>
          <p:nvSpPr>
            <p:cNvPr id="1637" name="Rectangle 2439"/>
            <p:cNvSpPr>
              <a:spLocks noChangeArrowheads="1"/>
            </p:cNvSpPr>
            <p:nvPr/>
          </p:nvSpPr>
          <p:spPr bwMode="auto">
            <a:xfrm>
              <a:off x="151" y="2195"/>
              <a:ext cx="472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38" name="Rectangle 2440"/>
            <p:cNvSpPr>
              <a:spLocks noChangeArrowheads="1"/>
            </p:cNvSpPr>
            <p:nvPr/>
          </p:nvSpPr>
          <p:spPr bwMode="auto">
            <a:xfrm>
              <a:off x="151" y="2195"/>
              <a:ext cx="472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39" name="Rectangle 2441"/>
            <p:cNvSpPr>
              <a:spLocks noChangeArrowheads="1"/>
            </p:cNvSpPr>
            <p:nvPr/>
          </p:nvSpPr>
          <p:spPr bwMode="auto">
            <a:xfrm>
              <a:off x="237" y="2188"/>
              <a:ext cx="30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G4-1725</a:t>
              </a:r>
              <a:endParaRPr lang="en-US"/>
            </a:p>
          </p:txBody>
        </p:sp>
        <p:sp>
          <p:nvSpPr>
            <p:cNvPr id="1640" name="Rectangle 2442"/>
            <p:cNvSpPr>
              <a:spLocks noChangeArrowheads="1"/>
            </p:cNvSpPr>
            <p:nvPr/>
          </p:nvSpPr>
          <p:spPr bwMode="auto">
            <a:xfrm>
              <a:off x="623" y="218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41" name="Rectangle 2443"/>
            <p:cNvSpPr>
              <a:spLocks noChangeArrowheads="1"/>
            </p:cNvSpPr>
            <p:nvPr/>
          </p:nvSpPr>
          <p:spPr bwMode="auto">
            <a:xfrm>
              <a:off x="623" y="2201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42" name="Rectangle 2444"/>
            <p:cNvSpPr>
              <a:spLocks noChangeArrowheads="1"/>
            </p:cNvSpPr>
            <p:nvPr/>
          </p:nvSpPr>
          <p:spPr bwMode="auto">
            <a:xfrm>
              <a:off x="623" y="2216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43" name="Rectangle 2445"/>
            <p:cNvSpPr>
              <a:spLocks noChangeArrowheads="1"/>
            </p:cNvSpPr>
            <p:nvPr/>
          </p:nvSpPr>
          <p:spPr bwMode="auto">
            <a:xfrm>
              <a:off x="623" y="2229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44" name="Rectangle 2446"/>
            <p:cNvSpPr>
              <a:spLocks noChangeArrowheads="1"/>
            </p:cNvSpPr>
            <p:nvPr/>
          </p:nvSpPr>
          <p:spPr bwMode="auto">
            <a:xfrm>
              <a:off x="623" y="224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45" name="Rectangle 2447"/>
            <p:cNvSpPr>
              <a:spLocks noChangeArrowheads="1"/>
            </p:cNvSpPr>
            <p:nvPr/>
          </p:nvSpPr>
          <p:spPr bwMode="auto">
            <a:xfrm>
              <a:off x="623" y="225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46" name="Rectangle 2448"/>
            <p:cNvSpPr>
              <a:spLocks noChangeArrowheads="1"/>
            </p:cNvSpPr>
            <p:nvPr/>
          </p:nvSpPr>
          <p:spPr bwMode="auto">
            <a:xfrm>
              <a:off x="623" y="2269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47" name="Rectangle 2449"/>
            <p:cNvSpPr>
              <a:spLocks noChangeArrowheads="1"/>
            </p:cNvSpPr>
            <p:nvPr/>
          </p:nvSpPr>
          <p:spPr bwMode="auto">
            <a:xfrm>
              <a:off x="623" y="2283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48" name="Rectangle 2450"/>
            <p:cNvSpPr>
              <a:spLocks noChangeArrowheads="1"/>
            </p:cNvSpPr>
            <p:nvPr/>
          </p:nvSpPr>
          <p:spPr bwMode="auto">
            <a:xfrm>
              <a:off x="623" y="229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49" name="Rectangle 2451"/>
            <p:cNvSpPr>
              <a:spLocks noChangeArrowheads="1"/>
            </p:cNvSpPr>
            <p:nvPr/>
          </p:nvSpPr>
          <p:spPr bwMode="auto">
            <a:xfrm>
              <a:off x="2338" y="218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50" name="Rectangle 2452"/>
            <p:cNvSpPr>
              <a:spLocks noChangeArrowheads="1"/>
            </p:cNvSpPr>
            <p:nvPr/>
          </p:nvSpPr>
          <p:spPr bwMode="auto">
            <a:xfrm>
              <a:off x="2338" y="2201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51" name="Rectangle 2453"/>
            <p:cNvSpPr>
              <a:spLocks noChangeArrowheads="1"/>
            </p:cNvSpPr>
            <p:nvPr/>
          </p:nvSpPr>
          <p:spPr bwMode="auto">
            <a:xfrm>
              <a:off x="2338" y="2216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52" name="Rectangle 2454"/>
            <p:cNvSpPr>
              <a:spLocks noChangeArrowheads="1"/>
            </p:cNvSpPr>
            <p:nvPr/>
          </p:nvSpPr>
          <p:spPr bwMode="auto">
            <a:xfrm>
              <a:off x="2338" y="2229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53" name="Rectangle 2455"/>
            <p:cNvSpPr>
              <a:spLocks noChangeArrowheads="1"/>
            </p:cNvSpPr>
            <p:nvPr/>
          </p:nvSpPr>
          <p:spPr bwMode="auto">
            <a:xfrm>
              <a:off x="2338" y="224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54" name="Rectangle 2456"/>
            <p:cNvSpPr>
              <a:spLocks noChangeArrowheads="1"/>
            </p:cNvSpPr>
            <p:nvPr/>
          </p:nvSpPr>
          <p:spPr bwMode="auto">
            <a:xfrm>
              <a:off x="2338" y="225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55" name="Rectangle 2457"/>
            <p:cNvSpPr>
              <a:spLocks noChangeArrowheads="1"/>
            </p:cNvSpPr>
            <p:nvPr/>
          </p:nvSpPr>
          <p:spPr bwMode="auto">
            <a:xfrm>
              <a:off x="2338" y="2269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56" name="Rectangle 2458"/>
            <p:cNvSpPr>
              <a:spLocks noChangeArrowheads="1"/>
            </p:cNvSpPr>
            <p:nvPr/>
          </p:nvSpPr>
          <p:spPr bwMode="auto">
            <a:xfrm>
              <a:off x="2338" y="2283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57" name="Rectangle 2459"/>
            <p:cNvSpPr>
              <a:spLocks noChangeArrowheads="1"/>
            </p:cNvSpPr>
            <p:nvPr/>
          </p:nvSpPr>
          <p:spPr bwMode="auto">
            <a:xfrm>
              <a:off x="2338" y="229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58" name="Rectangle 2460"/>
            <p:cNvSpPr>
              <a:spLocks noChangeArrowheads="1"/>
            </p:cNvSpPr>
            <p:nvPr/>
          </p:nvSpPr>
          <p:spPr bwMode="auto">
            <a:xfrm>
              <a:off x="2735" y="218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59" name="Rectangle 2461"/>
            <p:cNvSpPr>
              <a:spLocks noChangeArrowheads="1"/>
            </p:cNvSpPr>
            <p:nvPr/>
          </p:nvSpPr>
          <p:spPr bwMode="auto">
            <a:xfrm>
              <a:off x="2735" y="2201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60" name="Rectangle 2462"/>
            <p:cNvSpPr>
              <a:spLocks noChangeArrowheads="1"/>
            </p:cNvSpPr>
            <p:nvPr/>
          </p:nvSpPr>
          <p:spPr bwMode="auto">
            <a:xfrm>
              <a:off x="2735" y="2216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61" name="Rectangle 2463"/>
            <p:cNvSpPr>
              <a:spLocks noChangeArrowheads="1"/>
            </p:cNvSpPr>
            <p:nvPr/>
          </p:nvSpPr>
          <p:spPr bwMode="auto">
            <a:xfrm>
              <a:off x="2735" y="2229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62" name="Rectangle 2464"/>
            <p:cNvSpPr>
              <a:spLocks noChangeArrowheads="1"/>
            </p:cNvSpPr>
            <p:nvPr/>
          </p:nvSpPr>
          <p:spPr bwMode="auto">
            <a:xfrm>
              <a:off x="2735" y="224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63" name="Rectangle 2465"/>
            <p:cNvSpPr>
              <a:spLocks noChangeArrowheads="1"/>
            </p:cNvSpPr>
            <p:nvPr/>
          </p:nvSpPr>
          <p:spPr bwMode="auto">
            <a:xfrm>
              <a:off x="2735" y="225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64" name="Rectangle 2466"/>
            <p:cNvSpPr>
              <a:spLocks noChangeArrowheads="1"/>
            </p:cNvSpPr>
            <p:nvPr/>
          </p:nvSpPr>
          <p:spPr bwMode="auto">
            <a:xfrm>
              <a:off x="2735" y="2269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65" name="Rectangle 2467"/>
            <p:cNvSpPr>
              <a:spLocks noChangeArrowheads="1"/>
            </p:cNvSpPr>
            <p:nvPr/>
          </p:nvSpPr>
          <p:spPr bwMode="auto">
            <a:xfrm>
              <a:off x="2735" y="2283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66" name="Rectangle 2468"/>
            <p:cNvSpPr>
              <a:spLocks noChangeArrowheads="1"/>
            </p:cNvSpPr>
            <p:nvPr/>
          </p:nvSpPr>
          <p:spPr bwMode="auto">
            <a:xfrm>
              <a:off x="2735" y="229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67" name="Rectangle 2469"/>
            <p:cNvSpPr>
              <a:spLocks noChangeArrowheads="1"/>
            </p:cNvSpPr>
            <p:nvPr/>
          </p:nvSpPr>
          <p:spPr bwMode="auto">
            <a:xfrm>
              <a:off x="3133" y="218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68" name="Rectangle 2470"/>
            <p:cNvSpPr>
              <a:spLocks noChangeArrowheads="1"/>
            </p:cNvSpPr>
            <p:nvPr/>
          </p:nvSpPr>
          <p:spPr bwMode="auto">
            <a:xfrm>
              <a:off x="3133" y="2201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69" name="Rectangle 2471"/>
            <p:cNvSpPr>
              <a:spLocks noChangeArrowheads="1"/>
            </p:cNvSpPr>
            <p:nvPr/>
          </p:nvSpPr>
          <p:spPr bwMode="auto">
            <a:xfrm>
              <a:off x="3133" y="2216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70" name="Rectangle 2472"/>
            <p:cNvSpPr>
              <a:spLocks noChangeArrowheads="1"/>
            </p:cNvSpPr>
            <p:nvPr/>
          </p:nvSpPr>
          <p:spPr bwMode="auto">
            <a:xfrm>
              <a:off x="3133" y="2229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71" name="Rectangle 2473"/>
            <p:cNvSpPr>
              <a:spLocks noChangeArrowheads="1"/>
            </p:cNvSpPr>
            <p:nvPr/>
          </p:nvSpPr>
          <p:spPr bwMode="auto">
            <a:xfrm>
              <a:off x="3133" y="224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72" name="Rectangle 2474"/>
            <p:cNvSpPr>
              <a:spLocks noChangeArrowheads="1"/>
            </p:cNvSpPr>
            <p:nvPr/>
          </p:nvSpPr>
          <p:spPr bwMode="auto">
            <a:xfrm>
              <a:off x="3133" y="225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73" name="Rectangle 2475"/>
            <p:cNvSpPr>
              <a:spLocks noChangeArrowheads="1"/>
            </p:cNvSpPr>
            <p:nvPr/>
          </p:nvSpPr>
          <p:spPr bwMode="auto">
            <a:xfrm>
              <a:off x="3133" y="2269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74" name="Rectangle 2476"/>
            <p:cNvSpPr>
              <a:spLocks noChangeArrowheads="1"/>
            </p:cNvSpPr>
            <p:nvPr/>
          </p:nvSpPr>
          <p:spPr bwMode="auto">
            <a:xfrm>
              <a:off x="3133" y="2283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75" name="Rectangle 2477"/>
            <p:cNvSpPr>
              <a:spLocks noChangeArrowheads="1"/>
            </p:cNvSpPr>
            <p:nvPr/>
          </p:nvSpPr>
          <p:spPr bwMode="auto">
            <a:xfrm>
              <a:off x="3133" y="229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76" name="Rectangle 2478"/>
            <p:cNvSpPr>
              <a:spLocks noChangeArrowheads="1"/>
            </p:cNvSpPr>
            <p:nvPr/>
          </p:nvSpPr>
          <p:spPr bwMode="auto">
            <a:xfrm>
              <a:off x="3530" y="218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77" name="Rectangle 2479"/>
            <p:cNvSpPr>
              <a:spLocks noChangeArrowheads="1"/>
            </p:cNvSpPr>
            <p:nvPr/>
          </p:nvSpPr>
          <p:spPr bwMode="auto">
            <a:xfrm>
              <a:off x="3530" y="2201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78" name="Rectangle 2480"/>
            <p:cNvSpPr>
              <a:spLocks noChangeArrowheads="1"/>
            </p:cNvSpPr>
            <p:nvPr/>
          </p:nvSpPr>
          <p:spPr bwMode="auto">
            <a:xfrm>
              <a:off x="3530" y="2216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79" name="Rectangle 2481"/>
            <p:cNvSpPr>
              <a:spLocks noChangeArrowheads="1"/>
            </p:cNvSpPr>
            <p:nvPr/>
          </p:nvSpPr>
          <p:spPr bwMode="auto">
            <a:xfrm>
              <a:off x="3530" y="2229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80" name="Rectangle 2482"/>
            <p:cNvSpPr>
              <a:spLocks noChangeArrowheads="1"/>
            </p:cNvSpPr>
            <p:nvPr/>
          </p:nvSpPr>
          <p:spPr bwMode="auto">
            <a:xfrm>
              <a:off x="3530" y="224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81" name="Rectangle 2483"/>
            <p:cNvSpPr>
              <a:spLocks noChangeArrowheads="1"/>
            </p:cNvSpPr>
            <p:nvPr/>
          </p:nvSpPr>
          <p:spPr bwMode="auto">
            <a:xfrm>
              <a:off x="3530" y="2255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82" name="Rectangle 2484"/>
            <p:cNvSpPr>
              <a:spLocks noChangeArrowheads="1"/>
            </p:cNvSpPr>
            <p:nvPr/>
          </p:nvSpPr>
          <p:spPr bwMode="auto">
            <a:xfrm>
              <a:off x="3530" y="2269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83" name="Rectangle 2485"/>
            <p:cNvSpPr>
              <a:spLocks noChangeArrowheads="1"/>
            </p:cNvSpPr>
            <p:nvPr/>
          </p:nvSpPr>
          <p:spPr bwMode="auto">
            <a:xfrm>
              <a:off x="3530" y="2283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84" name="Rectangle 2486"/>
            <p:cNvSpPr>
              <a:spLocks noChangeArrowheads="1"/>
            </p:cNvSpPr>
            <p:nvPr/>
          </p:nvSpPr>
          <p:spPr bwMode="auto">
            <a:xfrm>
              <a:off x="3530" y="2296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85" name="Rectangle 2487"/>
            <p:cNvSpPr>
              <a:spLocks noChangeArrowheads="1"/>
            </p:cNvSpPr>
            <p:nvPr/>
          </p:nvSpPr>
          <p:spPr bwMode="auto">
            <a:xfrm>
              <a:off x="3929" y="2188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86" name="Rectangle 2488"/>
            <p:cNvSpPr>
              <a:spLocks noChangeArrowheads="1"/>
            </p:cNvSpPr>
            <p:nvPr/>
          </p:nvSpPr>
          <p:spPr bwMode="auto">
            <a:xfrm>
              <a:off x="3929" y="2201"/>
              <a:ext cx="5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87" name="Rectangle 2489"/>
            <p:cNvSpPr>
              <a:spLocks noChangeArrowheads="1"/>
            </p:cNvSpPr>
            <p:nvPr/>
          </p:nvSpPr>
          <p:spPr bwMode="auto">
            <a:xfrm>
              <a:off x="3929" y="2216"/>
              <a:ext cx="5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88" name="Rectangle 2490"/>
            <p:cNvSpPr>
              <a:spLocks noChangeArrowheads="1"/>
            </p:cNvSpPr>
            <p:nvPr/>
          </p:nvSpPr>
          <p:spPr bwMode="auto">
            <a:xfrm>
              <a:off x="3929" y="2229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89" name="Rectangle 2491"/>
            <p:cNvSpPr>
              <a:spLocks noChangeArrowheads="1"/>
            </p:cNvSpPr>
            <p:nvPr/>
          </p:nvSpPr>
          <p:spPr bwMode="auto">
            <a:xfrm>
              <a:off x="3929" y="2242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90" name="Rectangle 2492"/>
            <p:cNvSpPr>
              <a:spLocks noChangeArrowheads="1"/>
            </p:cNvSpPr>
            <p:nvPr/>
          </p:nvSpPr>
          <p:spPr bwMode="auto">
            <a:xfrm>
              <a:off x="3929" y="2255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91" name="Rectangle 2493"/>
            <p:cNvSpPr>
              <a:spLocks noChangeArrowheads="1"/>
            </p:cNvSpPr>
            <p:nvPr/>
          </p:nvSpPr>
          <p:spPr bwMode="auto">
            <a:xfrm>
              <a:off x="3929" y="2269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92" name="Rectangle 2494"/>
            <p:cNvSpPr>
              <a:spLocks noChangeArrowheads="1"/>
            </p:cNvSpPr>
            <p:nvPr/>
          </p:nvSpPr>
          <p:spPr bwMode="auto">
            <a:xfrm>
              <a:off x="3929" y="2283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93" name="Rectangle 2495"/>
            <p:cNvSpPr>
              <a:spLocks noChangeArrowheads="1"/>
            </p:cNvSpPr>
            <p:nvPr/>
          </p:nvSpPr>
          <p:spPr bwMode="auto">
            <a:xfrm>
              <a:off x="3929" y="2296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94" name="Rectangle 2496"/>
            <p:cNvSpPr>
              <a:spLocks noChangeArrowheads="1"/>
            </p:cNvSpPr>
            <p:nvPr/>
          </p:nvSpPr>
          <p:spPr bwMode="auto">
            <a:xfrm>
              <a:off x="4692" y="218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95" name="Rectangle 2497"/>
            <p:cNvSpPr>
              <a:spLocks noChangeArrowheads="1"/>
            </p:cNvSpPr>
            <p:nvPr/>
          </p:nvSpPr>
          <p:spPr bwMode="auto">
            <a:xfrm>
              <a:off x="4692" y="2201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96" name="Rectangle 2498"/>
            <p:cNvSpPr>
              <a:spLocks noChangeArrowheads="1"/>
            </p:cNvSpPr>
            <p:nvPr/>
          </p:nvSpPr>
          <p:spPr bwMode="auto">
            <a:xfrm>
              <a:off x="4692" y="2216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97" name="Rectangle 2499"/>
            <p:cNvSpPr>
              <a:spLocks noChangeArrowheads="1"/>
            </p:cNvSpPr>
            <p:nvPr/>
          </p:nvSpPr>
          <p:spPr bwMode="auto">
            <a:xfrm>
              <a:off x="4692" y="2229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98" name="Rectangle 2501"/>
            <p:cNvSpPr>
              <a:spLocks noChangeArrowheads="1"/>
            </p:cNvSpPr>
            <p:nvPr/>
          </p:nvSpPr>
          <p:spPr bwMode="auto">
            <a:xfrm>
              <a:off x="4692" y="224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699" name="Rectangle 2502"/>
            <p:cNvSpPr>
              <a:spLocks noChangeArrowheads="1"/>
            </p:cNvSpPr>
            <p:nvPr/>
          </p:nvSpPr>
          <p:spPr bwMode="auto">
            <a:xfrm>
              <a:off x="4692" y="2256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00" name="Rectangle 2503"/>
            <p:cNvSpPr>
              <a:spLocks noChangeArrowheads="1"/>
            </p:cNvSpPr>
            <p:nvPr/>
          </p:nvSpPr>
          <p:spPr bwMode="auto">
            <a:xfrm>
              <a:off x="4692" y="2269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01" name="Rectangle 2504"/>
            <p:cNvSpPr>
              <a:spLocks noChangeArrowheads="1"/>
            </p:cNvSpPr>
            <p:nvPr/>
          </p:nvSpPr>
          <p:spPr bwMode="auto">
            <a:xfrm>
              <a:off x="4692" y="2283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02" name="Rectangle 2505"/>
            <p:cNvSpPr>
              <a:spLocks noChangeArrowheads="1"/>
            </p:cNvSpPr>
            <p:nvPr/>
          </p:nvSpPr>
          <p:spPr bwMode="auto">
            <a:xfrm>
              <a:off x="4692" y="2296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03" name="Rectangle 2507"/>
            <p:cNvSpPr>
              <a:spLocks noChangeArrowheads="1"/>
            </p:cNvSpPr>
            <p:nvPr/>
          </p:nvSpPr>
          <p:spPr bwMode="auto">
            <a:xfrm>
              <a:off x="4699" y="2302"/>
              <a:ext cx="863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04" name="Rectangle 2508"/>
            <p:cNvSpPr>
              <a:spLocks noChangeArrowheads="1"/>
            </p:cNvSpPr>
            <p:nvPr/>
          </p:nvSpPr>
          <p:spPr bwMode="auto">
            <a:xfrm>
              <a:off x="4699" y="2302"/>
              <a:ext cx="863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05" name="Rectangle 2509"/>
            <p:cNvSpPr>
              <a:spLocks noChangeArrowheads="1"/>
            </p:cNvSpPr>
            <p:nvPr/>
          </p:nvSpPr>
          <p:spPr bwMode="auto">
            <a:xfrm>
              <a:off x="4934" y="2296"/>
              <a:ext cx="38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CC00FF"/>
                  </a:solidFill>
                </a:rPr>
                <a:t>Recharge  </a:t>
              </a:r>
              <a:endParaRPr lang="en-US">
                <a:solidFill>
                  <a:srgbClr val="CC00FF"/>
                </a:solidFill>
              </a:endParaRPr>
            </a:p>
          </p:txBody>
        </p:sp>
        <p:sp>
          <p:nvSpPr>
            <p:cNvPr id="1706" name="Rectangle 2510"/>
            <p:cNvSpPr>
              <a:spLocks noChangeArrowheads="1"/>
            </p:cNvSpPr>
            <p:nvPr/>
          </p:nvSpPr>
          <p:spPr bwMode="auto">
            <a:xfrm>
              <a:off x="3934" y="2302"/>
              <a:ext cx="758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07" name="Rectangle 2511"/>
            <p:cNvSpPr>
              <a:spLocks noChangeArrowheads="1"/>
            </p:cNvSpPr>
            <p:nvPr/>
          </p:nvSpPr>
          <p:spPr bwMode="auto">
            <a:xfrm>
              <a:off x="3934" y="2302"/>
              <a:ext cx="758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08" name="Rectangle 2512"/>
            <p:cNvSpPr>
              <a:spLocks noChangeArrowheads="1"/>
            </p:cNvSpPr>
            <p:nvPr/>
          </p:nvSpPr>
          <p:spPr bwMode="auto">
            <a:xfrm>
              <a:off x="4239" y="2296"/>
              <a:ext cx="15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6.50</a:t>
              </a:r>
              <a:endParaRPr lang="en-US"/>
            </a:p>
          </p:txBody>
        </p:sp>
        <p:sp>
          <p:nvSpPr>
            <p:cNvPr id="1709" name="Rectangle 2513"/>
            <p:cNvSpPr>
              <a:spLocks noChangeArrowheads="1"/>
            </p:cNvSpPr>
            <p:nvPr/>
          </p:nvSpPr>
          <p:spPr bwMode="auto">
            <a:xfrm>
              <a:off x="3537" y="2302"/>
              <a:ext cx="39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10" name="Rectangle 2514"/>
            <p:cNvSpPr>
              <a:spLocks noChangeArrowheads="1"/>
            </p:cNvSpPr>
            <p:nvPr/>
          </p:nvSpPr>
          <p:spPr bwMode="auto">
            <a:xfrm>
              <a:off x="3537" y="2302"/>
              <a:ext cx="39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11" name="Rectangle 2515"/>
            <p:cNvSpPr>
              <a:spLocks noChangeArrowheads="1"/>
            </p:cNvSpPr>
            <p:nvPr/>
          </p:nvSpPr>
          <p:spPr bwMode="auto">
            <a:xfrm>
              <a:off x="3599" y="2296"/>
              <a:ext cx="26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-0.0296</a:t>
              </a:r>
              <a:endParaRPr lang="en-US"/>
            </a:p>
          </p:txBody>
        </p:sp>
        <p:sp>
          <p:nvSpPr>
            <p:cNvPr id="1712" name="Rectangle 2516"/>
            <p:cNvSpPr>
              <a:spLocks noChangeArrowheads="1"/>
            </p:cNvSpPr>
            <p:nvPr/>
          </p:nvSpPr>
          <p:spPr bwMode="auto">
            <a:xfrm>
              <a:off x="3139" y="2302"/>
              <a:ext cx="39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13" name="Rectangle 2517"/>
            <p:cNvSpPr>
              <a:spLocks noChangeArrowheads="1"/>
            </p:cNvSpPr>
            <p:nvPr/>
          </p:nvSpPr>
          <p:spPr bwMode="auto">
            <a:xfrm>
              <a:off x="3139" y="2302"/>
              <a:ext cx="39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14" name="Rectangle 2518"/>
            <p:cNvSpPr>
              <a:spLocks noChangeArrowheads="1"/>
            </p:cNvSpPr>
            <p:nvPr/>
          </p:nvSpPr>
          <p:spPr bwMode="auto">
            <a:xfrm>
              <a:off x="3215" y="2296"/>
              <a:ext cx="242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0.0393</a:t>
              </a:r>
              <a:endParaRPr lang="en-US"/>
            </a:p>
          </p:txBody>
        </p:sp>
        <p:sp>
          <p:nvSpPr>
            <p:cNvPr id="1715" name="Rectangle 2519"/>
            <p:cNvSpPr>
              <a:spLocks noChangeArrowheads="1"/>
            </p:cNvSpPr>
            <p:nvPr/>
          </p:nvSpPr>
          <p:spPr bwMode="auto">
            <a:xfrm>
              <a:off x="2741" y="2302"/>
              <a:ext cx="39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16" name="Rectangle 2520"/>
            <p:cNvSpPr>
              <a:spLocks noChangeArrowheads="1"/>
            </p:cNvSpPr>
            <p:nvPr/>
          </p:nvSpPr>
          <p:spPr bwMode="auto">
            <a:xfrm>
              <a:off x="2741" y="2302"/>
              <a:ext cx="39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17" name="Rectangle 2521"/>
            <p:cNvSpPr>
              <a:spLocks noChangeArrowheads="1"/>
            </p:cNvSpPr>
            <p:nvPr/>
          </p:nvSpPr>
          <p:spPr bwMode="auto">
            <a:xfrm>
              <a:off x="2915" y="2296"/>
              <a:ext cx="4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2</a:t>
              </a:r>
              <a:endParaRPr lang="en-US"/>
            </a:p>
          </p:txBody>
        </p:sp>
        <p:sp>
          <p:nvSpPr>
            <p:cNvPr id="1718" name="Rectangle 2522"/>
            <p:cNvSpPr>
              <a:spLocks noChangeArrowheads="1"/>
            </p:cNvSpPr>
            <p:nvPr/>
          </p:nvSpPr>
          <p:spPr bwMode="auto">
            <a:xfrm>
              <a:off x="2344" y="2302"/>
              <a:ext cx="39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19" name="Rectangle 2523"/>
            <p:cNvSpPr>
              <a:spLocks noChangeArrowheads="1"/>
            </p:cNvSpPr>
            <p:nvPr/>
          </p:nvSpPr>
          <p:spPr bwMode="auto">
            <a:xfrm>
              <a:off x="2344" y="2302"/>
              <a:ext cx="39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20" name="Rectangle 2524"/>
            <p:cNvSpPr>
              <a:spLocks noChangeArrowheads="1"/>
            </p:cNvSpPr>
            <p:nvPr/>
          </p:nvSpPr>
          <p:spPr bwMode="auto">
            <a:xfrm>
              <a:off x="2499" y="2296"/>
              <a:ext cx="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13</a:t>
              </a:r>
              <a:endParaRPr lang="en-US"/>
            </a:p>
          </p:txBody>
        </p:sp>
        <p:sp>
          <p:nvSpPr>
            <p:cNvPr id="1721" name="Rectangle 2525"/>
            <p:cNvSpPr>
              <a:spLocks noChangeArrowheads="1"/>
            </p:cNvSpPr>
            <p:nvPr/>
          </p:nvSpPr>
          <p:spPr bwMode="auto">
            <a:xfrm>
              <a:off x="629" y="2302"/>
              <a:ext cx="1709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22" name="Rectangle 2526"/>
            <p:cNvSpPr>
              <a:spLocks noChangeArrowheads="1"/>
            </p:cNvSpPr>
            <p:nvPr/>
          </p:nvSpPr>
          <p:spPr bwMode="auto">
            <a:xfrm>
              <a:off x="629" y="2302"/>
              <a:ext cx="1709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23" name="Rectangle 2527"/>
            <p:cNvSpPr>
              <a:spLocks noChangeArrowheads="1"/>
            </p:cNvSpPr>
            <p:nvPr/>
          </p:nvSpPr>
          <p:spPr bwMode="auto">
            <a:xfrm>
              <a:off x="748" y="2296"/>
              <a:ext cx="1486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Upper Steven Creek on Roger Stevens Dr</a:t>
              </a:r>
              <a:endParaRPr lang="en-US"/>
            </a:p>
          </p:txBody>
        </p:sp>
        <p:sp>
          <p:nvSpPr>
            <p:cNvPr id="1724" name="Rectangle 2528"/>
            <p:cNvSpPr>
              <a:spLocks noChangeArrowheads="1"/>
            </p:cNvSpPr>
            <p:nvPr/>
          </p:nvSpPr>
          <p:spPr bwMode="auto">
            <a:xfrm>
              <a:off x="151" y="2302"/>
              <a:ext cx="47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25" name="Rectangle 2529"/>
            <p:cNvSpPr>
              <a:spLocks noChangeArrowheads="1"/>
            </p:cNvSpPr>
            <p:nvPr/>
          </p:nvSpPr>
          <p:spPr bwMode="auto">
            <a:xfrm>
              <a:off x="151" y="2302"/>
              <a:ext cx="47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26" name="Rectangle 2530"/>
            <p:cNvSpPr>
              <a:spLocks noChangeArrowheads="1"/>
            </p:cNvSpPr>
            <p:nvPr/>
          </p:nvSpPr>
          <p:spPr bwMode="auto">
            <a:xfrm>
              <a:off x="237" y="2296"/>
              <a:ext cx="30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G4-2411</a:t>
              </a:r>
              <a:endParaRPr lang="en-US"/>
            </a:p>
          </p:txBody>
        </p:sp>
        <p:sp>
          <p:nvSpPr>
            <p:cNvPr id="1727" name="Rectangle 2531"/>
            <p:cNvSpPr>
              <a:spLocks noChangeArrowheads="1"/>
            </p:cNvSpPr>
            <p:nvPr/>
          </p:nvSpPr>
          <p:spPr bwMode="auto">
            <a:xfrm>
              <a:off x="623" y="229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28" name="Rectangle 2532"/>
            <p:cNvSpPr>
              <a:spLocks noChangeArrowheads="1"/>
            </p:cNvSpPr>
            <p:nvPr/>
          </p:nvSpPr>
          <p:spPr bwMode="auto">
            <a:xfrm>
              <a:off x="623" y="230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29" name="Rectangle 2533"/>
            <p:cNvSpPr>
              <a:spLocks noChangeArrowheads="1"/>
            </p:cNvSpPr>
            <p:nvPr/>
          </p:nvSpPr>
          <p:spPr bwMode="auto">
            <a:xfrm>
              <a:off x="623" y="2321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30" name="Rectangle 2534"/>
            <p:cNvSpPr>
              <a:spLocks noChangeArrowheads="1"/>
            </p:cNvSpPr>
            <p:nvPr/>
          </p:nvSpPr>
          <p:spPr bwMode="auto">
            <a:xfrm>
              <a:off x="623" y="2335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31" name="Rectangle 2535"/>
            <p:cNvSpPr>
              <a:spLocks noChangeArrowheads="1"/>
            </p:cNvSpPr>
            <p:nvPr/>
          </p:nvSpPr>
          <p:spPr bwMode="auto">
            <a:xfrm>
              <a:off x="623" y="234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32" name="Rectangle 2536"/>
            <p:cNvSpPr>
              <a:spLocks noChangeArrowheads="1"/>
            </p:cNvSpPr>
            <p:nvPr/>
          </p:nvSpPr>
          <p:spPr bwMode="auto">
            <a:xfrm>
              <a:off x="623" y="236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33" name="Rectangle 2537"/>
            <p:cNvSpPr>
              <a:spLocks noChangeArrowheads="1"/>
            </p:cNvSpPr>
            <p:nvPr/>
          </p:nvSpPr>
          <p:spPr bwMode="auto">
            <a:xfrm>
              <a:off x="623" y="2374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34" name="Rectangle 2538"/>
            <p:cNvSpPr>
              <a:spLocks noChangeArrowheads="1"/>
            </p:cNvSpPr>
            <p:nvPr/>
          </p:nvSpPr>
          <p:spPr bwMode="auto">
            <a:xfrm>
              <a:off x="623" y="2389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35" name="Rectangle 2539"/>
            <p:cNvSpPr>
              <a:spLocks noChangeArrowheads="1"/>
            </p:cNvSpPr>
            <p:nvPr/>
          </p:nvSpPr>
          <p:spPr bwMode="auto">
            <a:xfrm>
              <a:off x="623" y="240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36" name="Rectangle 2540"/>
            <p:cNvSpPr>
              <a:spLocks noChangeArrowheads="1"/>
            </p:cNvSpPr>
            <p:nvPr/>
          </p:nvSpPr>
          <p:spPr bwMode="auto">
            <a:xfrm>
              <a:off x="2338" y="229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37" name="Rectangle 2541"/>
            <p:cNvSpPr>
              <a:spLocks noChangeArrowheads="1"/>
            </p:cNvSpPr>
            <p:nvPr/>
          </p:nvSpPr>
          <p:spPr bwMode="auto">
            <a:xfrm>
              <a:off x="2338" y="230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38" name="Rectangle 2542"/>
            <p:cNvSpPr>
              <a:spLocks noChangeArrowheads="1"/>
            </p:cNvSpPr>
            <p:nvPr/>
          </p:nvSpPr>
          <p:spPr bwMode="auto">
            <a:xfrm>
              <a:off x="2338" y="2321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39" name="Rectangle 2543"/>
            <p:cNvSpPr>
              <a:spLocks noChangeArrowheads="1"/>
            </p:cNvSpPr>
            <p:nvPr/>
          </p:nvSpPr>
          <p:spPr bwMode="auto">
            <a:xfrm>
              <a:off x="2338" y="2335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40" name="Rectangle 2544"/>
            <p:cNvSpPr>
              <a:spLocks noChangeArrowheads="1"/>
            </p:cNvSpPr>
            <p:nvPr/>
          </p:nvSpPr>
          <p:spPr bwMode="auto">
            <a:xfrm>
              <a:off x="2338" y="234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41" name="Rectangle 2545"/>
            <p:cNvSpPr>
              <a:spLocks noChangeArrowheads="1"/>
            </p:cNvSpPr>
            <p:nvPr/>
          </p:nvSpPr>
          <p:spPr bwMode="auto">
            <a:xfrm>
              <a:off x="2338" y="236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42" name="Rectangle 2546"/>
            <p:cNvSpPr>
              <a:spLocks noChangeArrowheads="1"/>
            </p:cNvSpPr>
            <p:nvPr/>
          </p:nvSpPr>
          <p:spPr bwMode="auto">
            <a:xfrm>
              <a:off x="2338" y="2374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43" name="Rectangle 2547"/>
            <p:cNvSpPr>
              <a:spLocks noChangeArrowheads="1"/>
            </p:cNvSpPr>
            <p:nvPr/>
          </p:nvSpPr>
          <p:spPr bwMode="auto">
            <a:xfrm>
              <a:off x="2338" y="2389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44" name="Rectangle 2548"/>
            <p:cNvSpPr>
              <a:spLocks noChangeArrowheads="1"/>
            </p:cNvSpPr>
            <p:nvPr/>
          </p:nvSpPr>
          <p:spPr bwMode="auto">
            <a:xfrm>
              <a:off x="2338" y="240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45" name="Rectangle 2549"/>
            <p:cNvSpPr>
              <a:spLocks noChangeArrowheads="1"/>
            </p:cNvSpPr>
            <p:nvPr/>
          </p:nvSpPr>
          <p:spPr bwMode="auto">
            <a:xfrm>
              <a:off x="2735" y="229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46" name="Rectangle 2550"/>
            <p:cNvSpPr>
              <a:spLocks noChangeArrowheads="1"/>
            </p:cNvSpPr>
            <p:nvPr/>
          </p:nvSpPr>
          <p:spPr bwMode="auto">
            <a:xfrm>
              <a:off x="2735" y="230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47" name="Rectangle 2551"/>
            <p:cNvSpPr>
              <a:spLocks noChangeArrowheads="1"/>
            </p:cNvSpPr>
            <p:nvPr/>
          </p:nvSpPr>
          <p:spPr bwMode="auto">
            <a:xfrm>
              <a:off x="2735" y="2321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48" name="Rectangle 2552"/>
            <p:cNvSpPr>
              <a:spLocks noChangeArrowheads="1"/>
            </p:cNvSpPr>
            <p:nvPr/>
          </p:nvSpPr>
          <p:spPr bwMode="auto">
            <a:xfrm>
              <a:off x="2735" y="2335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49" name="Rectangle 2553"/>
            <p:cNvSpPr>
              <a:spLocks noChangeArrowheads="1"/>
            </p:cNvSpPr>
            <p:nvPr/>
          </p:nvSpPr>
          <p:spPr bwMode="auto">
            <a:xfrm>
              <a:off x="2735" y="234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50" name="Rectangle 2554"/>
            <p:cNvSpPr>
              <a:spLocks noChangeArrowheads="1"/>
            </p:cNvSpPr>
            <p:nvPr/>
          </p:nvSpPr>
          <p:spPr bwMode="auto">
            <a:xfrm>
              <a:off x="2735" y="236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51" name="Rectangle 2555"/>
            <p:cNvSpPr>
              <a:spLocks noChangeArrowheads="1"/>
            </p:cNvSpPr>
            <p:nvPr/>
          </p:nvSpPr>
          <p:spPr bwMode="auto">
            <a:xfrm>
              <a:off x="2735" y="2374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52" name="Rectangle 2556"/>
            <p:cNvSpPr>
              <a:spLocks noChangeArrowheads="1"/>
            </p:cNvSpPr>
            <p:nvPr/>
          </p:nvSpPr>
          <p:spPr bwMode="auto">
            <a:xfrm>
              <a:off x="2735" y="2389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53" name="Rectangle 2557"/>
            <p:cNvSpPr>
              <a:spLocks noChangeArrowheads="1"/>
            </p:cNvSpPr>
            <p:nvPr/>
          </p:nvSpPr>
          <p:spPr bwMode="auto">
            <a:xfrm>
              <a:off x="2735" y="240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54" name="Rectangle 2558"/>
            <p:cNvSpPr>
              <a:spLocks noChangeArrowheads="1"/>
            </p:cNvSpPr>
            <p:nvPr/>
          </p:nvSpPr>
          <p:spPr bwMode="auto">
            <a:xfrm>
              <a:off x="3133" y="229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55" name="Rectangle 2559"/>
            <p:cNvSpPr>
              <a:spLocks noChangeArrowheads="1"/>
            </p:cNvSpPr>
            <p:nvPr/>
          </p:nvSpPr>
          <p:spPr bwMode="auto">
            <a:xfrm>
              <a:off x="3133" y="230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56" name="Rectangle 2560"/>
            <p:cNvSpPr>
              <a:spLocks noChangeArrowheads="1"/>
            </p:cNvSpPr>
            <p:nvPr/>
          </p:nvSpPr>
          <p:spPr bwMode="auto">
            <a:xfrm>
              <a:off x="3133" y="2321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57" name="Rectangle 2561"/>
            <p:cNvSpPr>
              <a:spLocks noChangeArrowheads="1"/>
            </p:cNvSpPr>
            <p:nvPr/>
          </p:nvSpPr>
          <p:spPr bwMode="auto">
            <a:xfrm>
              <a:off x="3133" y="2335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58" name="Rectangle 2562"/>
            <p:cNvSpPr>
              <a:spLocks noChangeArrowheads="1"/>
            </p:cNvSpPr>
            <p:nvPr/>
          </p:nvSpPr>
          <p:spPr bwMode="auto">
            <a:xfrm>
              <a:off x="3133" y="234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59" name="Rectangle 2563"/>
            <p:cNvSpPr>
              <a:spLocks noChangeArrowheads="1"/>
            </p:cNvSpPr>
            <p:nvPr/>
          </p:nvSpPr>
          <p:spPr bwMode="auto">
            <a:xfrm>
              <a:off x="3133" y="236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60" name="Rectangle 2564"/>
            <p:cNvSpPr>
              <a:spLocks noChangeArrowheads="1"/>
            </p:cNvSpPr>
            <p:nvPr/>
          </p:nvSpPr>
          <p:spPr bwMode="auto">
            <a:xfrm>
              <a:off x="3133" y="2374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61" name="Rectangle 2565"/>
            <p:cNvSpPr>
              <a:spLocks noChangeArrowheads="1"/>
            </p:cNvSpPr>
            <p:nvPr/>
          </p:nvSpPr>
          <p:spPr bwMode="auto">
            <a:xfrm>
              <a:off x="3133" y="2389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62" name="Rectangle 2566"/>
            <p:cNvSpPr>
              <a:spLocks noChangeArrowheads="1"/>
            </p:cNvSpPr>
            <p:nvPr/>
          </p:nvSpPr>
          <p:spPr bwMode="auto">
            <a:xfrm>
              <a:off x="3133" y="240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63" name="Rectangle 2567"/>
            <p:cNvSpPr>
              <a:spLocks noChangeArrowheads="1"/>
            </p:cNvSpPr>
            <p:nvPr/>
          </p:nvSpPr>
          <p:spPr bwMode="auto">
            <a:xfrm>
              <a:off x="3530" y="2296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64" name="Rectangle 2568"/>
            <p:cNvSpPr>
              <a:spLocks noChangeArrowheads="1"/>
            </p:cNvSpPr>
            <p:nvPr/>
          </p:nvSpPr>
          <p:spPr bwMode="auto">
            <a:xfrm>
              <a:off x="3530" y="2309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65" name="Rectangle 2569"/>
            <p:cNvSpPr>
              <a:spLocks noChangeArrowheads="1"/>
            </p:cNvSpPr>
            <p:nvPr/>
          </p:nvSpPr>
          <p:spPr bwMode="auto">
            <a:xfrm>
              <a:off x="3530" y="2321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66" name="Rectangle 2570"/>
            <p:cNvSpPr>
              <a:spLocks noChangeArrowheads="1"/>
            </p:cNvSpPr>
            <p:nvPr/>
          </p:nvSpPr>
          <p:spPr bwMode="auto">
            <a:xfrm>
              <a:off x="3530" y="2335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67" name="Rectangle 2571"/>
            <p:cNvSpPr>
              <a:spLocks noChangeArrowheads="1"/>
            </p:cNvSpPr>
            <p:nvPr/>
          </p:nvSpPr>
          <p:spPr bwMode="auto">
            <a:xfrm>
              <a:off x="3530" y="2349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68" name="Rectangle 2572"/>
            <p:cNvSpPr>
              <a:spLocks noChangeArrowheads="1"/>
            </p:cNvSpPr>
            <p:nvPr/>
          </p:nvSpPr>
          <p:spPr bwMode="auto">
            <a:xfrm>
              <a:off x="3530" y="236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69" name="Rectangle 2573"/>
            <p:cNvSpPr>
              <a:spLocks noChangeArrowheads="1"/>
            </p:cNvSpPr>
            <p:nvPr/>
          </p:nvSpPr>
          <p:spPr bwMode="auto">
            <a:xfrm>
              <a:off x="3530" y="2374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70" name="Rectangle 2574"/>
            <p:cNvSpPr>
              <a:spLocks noChangeArrowheads="1"/>
            </p:cNvSpPr>
            <p:nvPr/>
          </p:nvSpPr>
          <p:spPr bwMode="auto">
            <a:xfrm>
              <a:off x="3530" y="2389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71" name="Rectangle 2575"/>
            <p:cNvSpPr>
              <a:spLocks noChangeArrowheads="1"/>
            </p:cNvSpPr>
            <p:nvPr/>
          </p:nvSpPr>
          <p:spPr bwMode="auto">
            <a:xfrm>
              <a:off x="3530" y="240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72" name="Rectangle 2576"/>
            <p:cNvSpPr>
              <a:spLocks noChangeArrowheads="1"/>
            </p:cNvSpPr>
            <p:nvPr/>
          </p:nvSpPr>
          <p:spPr bwMode="auto">
            <a:xfrm>
              <a:off x="3929" y="2296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73" name="Rectangle 2577"/>
            <p:cNvSpPr>
              <a:spLocks noChangeArrowheads="1"/>
            </p:cNvSpPr>
            <p:nvPr/>
          </p:nvSpPr>
          <p:spPr bwMode="auto">
            <a:xfrm>
              <a:off x="3929" y="2309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74" name="Rectangle 2578"/>
            <p:cNvSpPr>
              <a:spLocks noChangeArrowheads="1"/>
            </p:cNvSpPr>
            <p:nvPr/>
          </p:nvSpPr>
          <p:spPr bwMode="auto">
            <a:xfrm>
              <a:off x="3929" y="2321"/>
              <a:ext cx="5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75" name="Rectangle 2579"/>
            <p:cNvSpPr>
              <a:spLocks noChangeArrowheads="1"/>
            </p:cNvSpPr>
            <p:nvPr/>
          </p:nvSpPr>
          <p:spPr bwMode="auto">
            <a:xfrm>
              <a:off x="3929" y="2335"/>
              <a:ext cx="5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76" name="Rectangle 2580"/>
            <p:cNvSpPr>
              <a:spLocks noChangeArrowheads="1"/>
            </p:cNvSpPr>
            <p:nvPr/>
          </p:nvSpPr>
          <p:spPr bwMode="auto">
            <a:xfrm>
              <a:off x="3929" y="2349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77" name="Rectangle 2581"/>
            <p:cNvSpPr>
              <a:spLocks noChangeArrowheads="1"/>
            </p:cNvSpPr>
            <p:nvPr/>
          </p:nvSpPr>
          <p:spPr bwMode="auto">
            <a:xfrm>
              <a:off x="3929" y="2362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78" name="Rectangle 2582"/>
            <p:cNvSpPr>
              <a:spLocks noChangeArrowheads="1"/>
            </p:cNvSpPr>
            <p:nvPr/>
          </p:nvSpPr>
          <p:spPr bwMode="auto">
            <a:xfrm>
              <a:off x="3929" y="2374"/>
              <a:ext cx="5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79" name="Rectangle 2583"/>
            <p:cNvSpPr>
              <a:spLocks noChangeArrowheads="1"/>
            </p:cNvSpPr>
            <p:nvPr/>
          </p:nvSpPr>
          <p:spPr bwMode="auto">
            <a:xfrm>
              <a:off x="3929" y="2389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80" name="Rectangle 2584"/>
            <p:cNvSpPr>
              <a:spLocks noChangeArrowheads="1"/>
            </p:cNvSpPr>
            <p:nvPr/>
          </p:nvSpPr>
          <p:spPr bwMode="auto">
            <a:xfrm>
              <a:off x="3929" y="2402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81" name="Rectangle 2585"/>
            <p:cNvSpPr>
              <a:spLocks noChangeArrowheads="1"/>
            </p:cNvSpPr>
            <p:nvPr/>
          </p:nvSpPr>
          <p:spPr bwMode="auto">
            <a:xfrm>
              <a:off x="4692" y="2296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82" name="Rectangle 2586"/>
            <p:cNvSpPr>
              <a:spLocks noChangeArrowheads="1"/>
            </p:cNvSpPr>
            <p:nvPr/>
          </p:nvSpPr>
          <p:spPr bwMode="auto">
            <a:xfrm>
              <a:off x="4692" y="2309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83" name="Rectangle 2587"/>
            <p:cNvSpPr>
              <a:spLocks noChangeArrowheads="1"/>
            </p:cNvSpPr>
            <p:nvPr/>
          </p:nvSpPr>
          <p:spPr bwMode="auto">
            <a:xfrm>
              <a:off x="4692" y="2321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84" name="Rectangle 2588"/>
            <p:cNvSpPr>
              <a:spLocks noChangeArrowheads="1"/>
            </p:cNvSpPr>
            <p:nvPr/>
          </p:nvSpPr>
          <p:spPr bwMode="auto">
            <a:xfrm>
              <a:off x="4692" y="2335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85" name="Rectangle 2589"/>
            <p:cNvSpPr>
              <a:spLocks noChangeArrowheads="1"/>
            </p:cNvSpPr>
            <p:nvPr/>
          </p:nvSpPr>
          <p:spPr bwMode="auto">
            <a:xfrm>
              <a:off x="4692" y="2349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86" name="Rectangle 2590"/>
            <p:cNvSpPr>
              <a:spLocks noChangeArrowheads="1"/>
            </p:cNvSpPr>
            <p:nvPr/>
          </p:nvSpPr>
          <p:spPr bwMode="auto">
            <a:xfrm>
              <a:off x="4692" y="236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87" name="Rectangle 2591"/>
            <p:cNvSpPr>
              <a:spLocks noChangeArrowheads="1"/>
            </p:cNvSpPr>
            <p:nvPr/>
          </p:nvSpPr>
          <p:spPr bwMode="auto">
            <a:xfrm>
              <a:off x="4692" y="2374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88" name="Rectangle 2592"/>
            <p:cNvSpPr>
              <a:spLocks noChangeArrowheads="1"/>
            </p:cNvSpPr>
            <p:nvPr/>
          </p:nvSpPr>
          <p:spPr bwMode="auto">
            <a:xfrm>
              <a:off x="4692" y="2389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89" name="Rectangle 2593"/>
            <p:cNvSpPr>
              <a:spLocks noChangeArrowheads="1"/>
            </p:cNvSpPr>
            <p:nvPr/>
          </p:nvSpPr>
          <p:spPr bwMode="auto">
            <a:xfrm>
              <a:off x="4692" y="240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90" name="Rectangle 2595"/>
            <p:cNvSpPr>
              <a:spLocks noChangeArrowheads="1"/>
            </p:cNvSpPr>
            <p:nvPr/>
          </p:nvSpPr>
          <p:spPr bwMode="auto">
            <a:xfrm>
              <a:off x="4699" y="2409"/>
              <a:ext cx="863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91" name="Rectangle 2596"/>
            <p:cNvSpPr>
              <a:spLocks noChangeArrowheads="1"/>
            </p:cNvSpPr>
            <p:nvPr/>
          </p:nvSpPr>
          <p:spPr bwMode="auto">
            <a:xfrm>
              <a:off x="4699" y="2409"/>
              <a:ext cx="863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92" name="Rectangle 2597"/>
            <p:cNvSpPr>
              <a:spLocks noChangeArrowheads="1"/>
            </p:cNvSpPr>
            <p:nvPr/>
          </p:nvSpPr>
          <p:spPr bwMode="auto">
            <a:xfrm>
              <a:off x="4934" y="2402"/>
              <a:ext cx="38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FF"/>
                  </a:solidFill>
                </a:rPr>
                <a:t>Recharge</a:t>
              </a:r>
              <a:r>
                <a:rPr lang="en-US" sz="1000">
                  <a:solidFill>
                    <a:srgbClr val="000000"/>
                  </a:solidFill>
                </a:rPr>
                <a:t>  </a:t>
              </a:r>
              <a:endParaRPr lang="en-US"/>
            </a:p>
          </p:txBody>
        </p:sp>
        <p:sp>
          <p:nvSpPr>
            <p:cNvPr id="1793" name="Rectangle 2598"/>
            <p:cNvSpPr>
              <a:spLocks noChangeArrowheads="1"/>
            </p:cNvSpPr>
            <p:nvPr/>
          </p:nvSpPr>
          <p:spPr bwMode="auto">
            <a:xfrm>
              <a:off x="3934" y="2409"/>
              <a:ext cx="758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94" name="Rectangle 2599"/>
            <p:cNvSpPr>
              <a:spLocks noChangeArrowheads="1"/>
            </p:cNvSpPr>
            <p:nvPr/>
          </p:nvSpPr>
          <p:spPr bwMode="auto">
            <a:xfrm>
              <a:off x="3934" y="2409"/>
              <a:ext cx="758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95" name="Rectangle 2600"/>
            <p:cNvSpPr>
              <a:spLocks noChangeArrowheads="1"/>
            </p:cNvSpPr>
            <p:nvPr/>
          </p:nvSpPr>
          <p:spPr bwMode="auto">
            <a:xfrm>
              <a:off x="4257" y="2402"/>
              <a:ext cx="116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ND</a:t>
              </a:r>
              <a:endParaRPr lang="en-US"/>
            </a:p>
          </p:txBody>
        </p:sp>
        <p:sp>
          <p:nvSpPr>
            <p:cNvPr id="1796" name="Rectangle 2601"/>
            <p:cNvSpPr>
              <a:spLocks noChangeArrowheads="1"/>
            </p:cNvSpPr>
            <p:nvPr/>
          </p:nvSpPr>
          <p:spPr bwMode="auto">
            <a:xfrm>
              <a:off x="3537" y="2409"/>
              <a:ext cx="39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97" name="Rectangle 2602"/>
            <p:cNvSpPr>
              <a:spLocks noChangeArrowheads="1"/>
            </p:cNvSpPr>
            <p:nvPr/>
          </p:nvSpPr>
          <p:spPr bwMode="auto">
            <a:xfrm>
              <a:off x="3537" y="2409"/>
              <a:ext cx="39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798" name="Rectangle 2603"/>
            <p:cNvSpPr>
              <a:spLocks noChangeArrowheads="1"/>
            </p:cNvSpPr>
            <p:nvPr/>
          </p:nvSpPr>
          <p:spPr bwMode="auto">
            <a:xfrm>
              <a:off x="3611" y="2402"/>
              <a:ext cx="242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0.0000</a:t>
              </a:r>
              <a:endParaRPr lang="en-US"/>
            </a:p>
          </p:txBody>
        </p:sp>
        <p:sp>
          <p:nvSpPr>
            <p:cNvPr id="1799" name="Rectangle 2604"/>
            <p:cNvSpPr>
              <a:spLocks noChangeArrowheads="1"/>
            </p:cNvSpPr>
            <p:nvPr/>
          </p:nvSpPr>
          <p:spPr bwMode="auto">
            <a:xfrm>
              <a:off x="3139" y="2409"/>
              <a:ext cx="39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00" name="Rectangle 2605"/>
            <p:cNvSpPr>
              <a:spLocks noChangeArrowheads="1"/>
            </p:cNvSpPr>
            <p:nvPr/>
          </p:nvSpPr>
          <p:spPr bwMode="auto">
            <a:xfrm>
              <a:off x="3139" y="2409"/>
              <a:ext cx="39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01" name="Rectangle 2606"/>
            <p:cNvSpPr>
              <a:spLocks noChangeArrowheads="1"/>
            </p:cNvSpPr>
            <p:nvPr/>
          </p:nvSpPr>
          <p:spPr bwMode="auto">
            <a:xfrm>
              <a:off x="3215" y="2402"/>
              <a:ext cx="242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0.0156</a:t>
              </a:r>
              <a:endParaRPr lang="en-US"/>
            </a:p>
          </p:txBody>
        </p:sp>
        <p:sp>
          <p:nvSpPr>
            <p:cNvPr id="1802" name="Rectangle 2607"/>
            <p:cNvSpPr>
              <a:spLocks noChangeArrowheads="1"/>
            </p:cNvSpPr>
            <p:nvPr/>
          </p:nvSpPr>
          <p:spPr bwMode="auto">
            <a:xfrm>
              <a:off x="2741" y="2409"/>
              <a:ext cx="39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03" name="Rectangle 2608"/>
            <p:cNvSpPr>
              <a:spLocks noChangeArrowheads="1"/>
            </p:cNvSpPr>
            <p:nvPr/>
          </p:nvSpPr>
          <p:spPr bwMode="auto">
            <a:xfrm>
              <a:off x="2741" y="2409"/>
              <a:ext cx="39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04" name="Rectangle 2609"/>
            <p:cNvSpPr>
              <a:spLocks noChangeArrowheads="1"/>
            </p:cNvSpPr>
            <p:nvPr/>
          </p:nvSpPr>
          <p:spPr bwMode="auto">
            <a:xfrm>
              <a:off x="2915" y="2402"/>
              <a:ext cx="4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0</a:t>
              </a:r>
              <a:endParaRPr lang="en-US"/>
            </a:p>
          </p:txBody>
        </p:sp>
        <p:sp>
          <p:nvSpPr>
            <p:cNvPr id="1805" name="Rectangle 2610"/>
            <p:cNvSpPr>
              <a:spLocks noChangeArrowheads="1"/>
            </p:cNvSpPr>
            <p:nvPr/>
          </p:nvSpPr>
          <p:spPr bwMode="auto">
            <a:xfrm>
              <a:off x="2344" y="2409"/>
              <a:ext cx="39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06" name="Rectangle 2611"/>
            <p:cNvSpPr>
              <a:spLocks noChangeArrowheads="1"/>
            </p:cNvSpPr>
            <p:nvPr/>
          </p:nvSpPr>
          <p:spPr bwMode="auto">
            <a:xfrm>
              <a:off x="2344" y="2409"/>
              <a:ext cx="39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07" name="Rectangle 2612"/>
            <p:cNvSpPr>
              <a:spLocks noChangeArrowheads="1"/>
            </p:cNvSpPr>
            <p:nvPr/>
          </p:nvSpPr>
          <p:spPr bwMode="auto">
            <a:xfrm>
              <a:off x="2499" y="2402"/>
              <a:ext cx="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15</a:t>
              </a:r>
              <a:endParaRPr lang="en-US"/>
            </a:p>
          </p:txBody>
        </p:sp>
        <p:sp>
          <p:nvSpPr>
            <p:cNvPr id="1808" name="Rectangle 2613"/>
            <p:cNvSpPr>
              <a:spLocks noChangeArrowheads="1"/>
            </p:cNvSpPr>
            <p:nvPr/>
          </p:nvSpPr>
          <p:spPr bwMode="auto">
            <a:xfrm>
              <a:off x="629" y="2409"/>
              <a:ext cx="1709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09" name="Rectangle 2614"/>
            <p:cNvSpPr>
              <a:spLocks noChangeArrowheads="1"/>
            </p:cNvSpPr>
            <p:nvPr/>
          </p:nvSpPr>
          <p:spPr bwMode="auto">
            <a:xfrm>
              <a:off x="629" y="2409"/>
              <a:ext cx="1709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10" name="Rectangle 2615"/>
            <p:cNvSpPr>
              <a:spLocks noChangeArrowheads="1"/>
            </p:cNvSpPr>
            <p:nvPr/>
          </p:nvSpPr>
          <p:spPr bwMode="auto">
            <a:xfrm>
              <a:off x="779" y="2402"/>
              <a:ext cx="1411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Richmond Fen along Roger Stevens Dr </a:t>
              </a:r>
              <a:endParaRPr lang="en-US"/>
            </a:p>
          </p:txBody>
        </p:sp>
        <p:sp>
          <p:nvSpPr>
            <p:cNvPr id="1811" name="Rectangle 2616"/>
            <p:cNvSpPr>
              <a:spLocks noChangeArrowheads="1"/>
            </p:cNvSpPr>
            <p:nvPr/>
          </p:nvSpPr>
          <p:spPr bwMode="auto">
            <a:xfrm>
              <a:off x="151" y="2409"/>
              <a:ext cx="47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12" name="Rectangle 2617"/>
            <p:cNvSpPr>
              <a:spLocks noChangeArrowheads="1"/>
            </p:cNvSpPr>
            <p:nvPr/>
          </p:nvSpPr>
          <p:spPr bwMode="auto">
            <a:xfrm>
              <a:off x="151" y="2409"/>
              <a:ext cx="47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13" name="Rectangle 2618"/>
            <p:cNvSpPr>
              <a:spLocks noChangeArrowheads="1"/>
            </p:cNvSpPr>
            <p:nvPr/>
          </p:nvSpPr>
          <p:spPr bwMode="auto">
            <a:xfrm>
              <a:off x="237" y="2402"/>
              <a:ext cx="30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G4-2509</a:t>
              </a:r>
              <a:endParaRPr lang="en-US"/>
            </a:p>
          </p:txBody>
        </p:sp>
        <p:sp>
          <p:nvSpPr>
            <p:cNvPr id="1814" name="Rectangle 2619"/>
            <p:cNvSpPr>
              <a:spLocks noChangeArrowheads="1"/>
            </p:cNvSpPr>
            <p:nvPr/>
          </p:nvSpPr>
          <p:spPr bwMode="auto">
            <a:xfrm>
              <a:off x="623" y="240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15" name="Rectangle 2620"/>
            <p:cNvSpPr>
              <a:spLocks noChangeArrowheads="1"/>
            </p:cNvSpPr>
            <p:nvPr/>
          </p:nvSpPr>
          <p:spPr bwMode="auto">
            <a:xfrm>
              <a:off x="623" y="241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16" name="Rectangle 2621"/>
            <p:cNvSpPr>
              <a:spLocks noChangeArrowheads="1"/>
            </p:cNvSpPr>
            <p:nvPr/>
          </p:nvSpPr>
          <p:spPr bwMode="auto">
            <a:xfrm>
              <a:off x="623" y="2429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17" name="Rectangle 2622"/>
            <p:cNvSpPr>
              <a:spLocks noChangeArrowheads="1"/>
            </p:cNvSpPr>
            <p:nvPr/>
          </p:nvSpPr>
          <p:spPr bwMode="auto">
            <a:xfrm>
              <a:off x="623" y="244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18" name="Rectangle 2623"/>
            <p:cNvSpPr>
              <a:spLocks noChangeArrowheads="1"/>
            </p:cNvSpPr>
            <p:nvPr/>
          </p:nvSpPr>
          <p:spPr bwMode="auto">
            <a:xfrm>
              <a:off x="623" y="245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19" name="Rectangle 2624"/>
            <p:cNvSpPr>
              <a:spLocks noChangeArrowheads="1"/>
            </p:cNvSpPr>
            <p:nvPr/>
          </p:nvSpPr>
          <p:spPr bwMode="auto">
            <a:xfrm>
              <a:off x="623" y="246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20" name="Rectangle 2625"/>
            <p:cNvSpPr>
              <a:spLocks noChangeArrowheads="1"/>
            </p:cNvSpPr>
            <p:nvPr/>
          </p:nvSpPr>
          <p:spPr bwMode="auto">
            <a:xfrm>
              <a:off x="623" y="248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21" name="Rectangle 2626"/>
            <p:cNvSpPr>
              <a:spLocks noChangeArrowheads="1"/>
            </p:cNvSpPr>
            <p:nvPr/>
          </p:nvSpPr>
          <p:spPr bwMode="auto">
            <a:xfrm>
              <a:off x="623" y="2494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22" name="Rectangle 2627"/>
            <p:cNvSpPr>
              <a:spLocks noChangeArrowheads="1"/>
            </p:cNvSpPr>
            <p:nvPr/>
          </p:nvSpPr>
          <p:spPr bwMode="auto">
            <a:xfrm>
              <a:off x="623" y="2509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23" name="Rectangle 2628"/>
            <p:cNvSpPr>
              <a:spLocks noChangeArrowheads="1"/>
            </p:cNvSpPr>
            <p:nvPr/>
          </p:nvSpPr>
          <p:spPr bwMode="auto">
            <a:xfrm>
              <a:off x="2338" y="240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24" name="Rectangle 2629"/>
            <p:cNvSpPr>
              <a:spLocks noChangeArrowheads="1"/>
            </p:cNvSpPr>
            <p:nvPr/>
          </p:nvSpPr>
          <p:spPr bwMode="auto">
            <a:xfrm>
              <a:off x="2338" y="241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25" name="Rectangle 2630"/>
            <p:cNvSpPr>
              <a:spLocks noChangeArrowheads="1"/>
            </p:cNvSpPr>
            <p:nvPr/>
          </p:nvSpPr>
          <p:spPr bwMode="auto">
            <a:xfrm>
              <a:off x="2338" y="2429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26" name="Rectangle 2631"/>
            <p:cNvSpPr>
              <a:spLocks noChangeArrowheads="1"/>
            </p:cNvSpPr>
            <p:nvPr/>
          </p:nvSpPr>
          <p:spPr bwMode="auto">
            <a:xfrm>
              <a:off x="2338" y="244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27" name="Rectangle 2632"/>
            <p:cNvSpPr>
              <a:spLocks noChangeArrowheads="1"/>
            </p:cNvSpPr>
            <p:nvPr/>
          </p:nvSpPr>
          <p:spPr bwMode="auto">
            <a:xfrm>
              <a:off x="2338" y="245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28" name="Rectangle 2633"/>
            <p:cNvSpPr>
              <a:spLocks noChangeArrowheads="1"/>
            </p:cNvSpPr>
            <p:nvPr/>
          </p:nvSpPr>
          <p:spPr bwMode="auto">
            <a:xfrm>
              <a:off x="2338" y="246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29" name="Rectangle 2634"/>
            <p:cNvSpPr>
              <a:spLocks noChangeArrowheads="1"/>
            </p:cNvSpPr>
            <p:nvPr/>
          </p:nvSpPr>
          <p:spPr bwMode="auto">
            <a:xfrm>
              <a:off x="2338" y="248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30" name="Rectangle 2635"/>
            <p:cNvSpPr>
              <a:spLocks noChangeArrowheads="1"/>
            </p:cNvSpPr>
            <p:nvPr/>
          </p:nvSpPr>
          <p:spPr bwMode="auto">
            <a:xfrm>
              <a:off x="2338" y="2494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31" name="Rectangle 2636"/>
            <p:cNvSpPr>
              <a:spLocks noChangeArrowheads="1"/>
            </p:cNvSpPr>
            <p:nvPr/>
          </p:nvSpPr>
          <p:spPr bwMode="auto">
            <a:xfrm>
              <a:off x="2338" y="2509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32" name="Rectangle 2637"/>
            <p:cNvSpPr>
              <a:spLocks noChangeArrowheads="1"/>
            </p:cNvSpPr>
            <p:nvPr/>
          </p:nvSpPr>
          <p:spPr bwMode="auto">
            <a:xfrm>
              <a:off x="2735" y="240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33" name="Rectangle 2638"/>
            <p:cNvSpPr>
              <a:spLocks noChangeArrowheads="1"/>
            </p:cNvSpPr>
            <p:nvPr/>
          </p:nvSpPr>
          <p:spPr bwMode="auto">
            <a:xfrm>
              <a:off x="2735" y="241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34" name="Rectangle 2639"/>
            <p:cNvSpPr>
              <a:spLocks noChangeArrowheads="1"/>
            </p:cNvSpPr>
            <p:nvPr/>
          </p:nvSpPr>
          <p:spPr bwMode="auto">
            <a:xfrm>
              <a:off x="2735" y="2429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35" name="Rectangle 2640"/>
            <p:cNvSpPr>
              <a:spLocks noChangeArrowheads="1"/>
            </p:cNvSpPr>
            <p:nvPr/>
          </p:nvSpPr>
          <p:spPr bwMode="auto">
            <a:xfrm>
              <a:off x="2735" y="244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36" name="Rectangle 2641"/>
            <p:cNvSpPr>
              <a:spLocks noChangeArrowheads="1"/>
            </p:cNvSpPr>
            <p:nvPr/>
          </p:nvSpPr>
          <p:spPr bwMode="auto">
            <a:xfrm>
              <a:off x="2735" y="245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37" name="Rectangle 2642"/>
            <p:cNvSpPr>
              <a:spLocks noChangeArrowheads="1"/>
            </p:cNvSpPr>
            <p:nvPr/>
          </p:nvSpPr>
          <p:spPr bwMode="auto">
            <a:xfrm>
              <a:off x="2735" y="246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38" name="Rectangle 2643"/>
            <p:cNvSpPr>
              <a:spLocks noChangeArrowheads="1"/>
            </p:cNvSpPr>
            <p:nvPr/>
          </p:nvSpPr>
          <p:spPr bwMode="auto">
            <a:xfrm>
              <a:off x="2735" y="248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39" name="Rectangle 2644"/>
            <p:cNvSpPr>
              <a:spLocks noChangeArrowheads="1"/>
            </p:cNvSpPr>
            <p:nvPr/>
          </p:nvSpPr>
          <p:spPr bwMode="auto">
            <a:xfrm>
              <a:off x="2735" y="2494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40" name="Rectangle 2645"/>
            <p:cNvSpPr>
              <a:spLocks noChangeArrowheads="1"/>
            </p:cNvSpPr>
            <p:nvPr/>
          </p:nvSpPr>
          <p:spPr bwMode="auto">
            <a:xfrm>
              <a:off x="2735" y="2509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41" name="Rectangle 2646"/>
            <p:cNvSpPr>
              <a:spLocks noChangeArrowheads="1"/>
            </p:cNvSpPr>
            <p:nvPr/>
          </p:nvSpPr>
          <p:spPr bwMode="auto">
            <a:xfrm>
              <a:off x="3133" y="240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42" name="Rectangle 2647"/>
            <p:cNvSpPr>
              <a:spLocks noChangeArrowheads="1"/>
            </p:cNvSpPr>
            <p:nvPr/>
          </p:nvSpPr>
          <p:spPr bwMode="auto">
            <a:xfrm>
              <a:off x="3133" y="241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43" name="Rectangle 2648"/>
            <p:cNvSpPr>
              <a:spLocks noChangeArrowheads="1"/>
            </p:cNvSpPr>
            <p:nvPr/>
          </p:nvSpPr>
          <p:spPr bwMode="auto">
            <a:xfrm>
              <a:off x="3133" y="2429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44" name="Rectangle 2649"/>
            <p:cNvSpPr>
              <a:spLocks noChangeArrowheads="1"/>
            </p:cNvSpPr>
            <p:nvPr/>
          </p:nvSpPr>
          <p:spPr bwMode="auto">
            <a:xfrm>
              <a:off x="3133" y="244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45" name="Rectangle 2650"/>
            <p:cNvSpPr>
              <a:spLocks noChangeArrowheads="1"/>
            </p:cNvSpPr>
            <p:nvPr/>
          </p:nvSpPr>
          <p:spPr bwMode="auto">
            <a:xfrm>
              <a:off x="3133" y="245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46" name="Rectangle 2651"/>
            <p:cNvSpPr>
              <a:spLocks noChangeArrowheads="1"/>
            </p:cNvSpPr>
            <p:nvPr/>
          </p:nvSpPr>
          <p:spPr bwMode="auto">
            <a:xfrm>
              <a:off x="3133" y="246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47" name="Rectangle 2652"/>
            <p:cNvSpPr>
              <a:spLocks noChangeArrowheads="1"/>
            </p:cNvSpPr>
            <p:nvPr/>
          </p:nvSpPr>
          <p:spPr bwMode="auto">
            <a:xfrm>
              <a:off x="3133" y="248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48" name="Rectangle 2653"/>
            <p:cNvSpPr>
              <a:spLocks noChangeArrowheads="1"/>
            </p:cNvSpPr>
            <p:nvPr/>
          </p:nvSpPr>
          <p:spPr bwMode="auto">
            <a:xfrm>
              <a:off x="3133" y="2494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49" name="Rectangle 2654"/>
            <p:cNvSpPr>
              <a:spLocks noChangeArrowheads="1"/>
            </p:cNvSpPr>
            <p:nvPr/>
          </p:nvSpPr>
          <p:spPr bwMode="auto">
            <a:xfrm>
              <a:off x="3133" y="2509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50" name="Rectangle 2655"/>
            <p:cNvSpPr>
              <a:spLocks noChangeArrowheads="1"/>
            </p:cNvSpPr>
            <p:nvPr/>
          </p:nvSpPr>
          <p:spPr bwMode="auto">
            <a:xfrm>
              <a:off x="3530" y="240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51" name="Rectangle 2656"/>
            <p:cNvSpPr>
              <a:spLocks noChangeArrowheads="1"/>
            </p:cNvSpPr>
            <p:nvPr/>
          </p:nvSpPr>
          <p:spPr bwMode="auto">
            <a:xfrm>
              <a:off x="3530" y="241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52" name="Rectangle 2657"/>
            <p:cNvSpPr>
              <a:spLocks noChangeArrowheads="1"/>
            </p:cNvSpPr>
            <p:nvPr/>
          </p:nvSpPr>
          <p:spPr bwMode="auto">
            <a:xfrm>
              <a:off x="3530" y="2429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53" name="Rectangle 2658"/>
            <p:cNvSpPr>
              <a:spLocks noChangeArrowheads="1"/>
            </p:cNvSpPr>
            <p:nvPr/>
          </p:nvSpPr>
          <p:spPr bwMode="auto">
            <a:xfrm>
              <a:off x="3530" y="244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54" name="Rectangle 2659"/>
            <p:cNvSpPr>
              <a:spLocks noChangeArrowheads="1"/>
            </p:cNvSpPr>
            <p:nvPr/>
          </p:nvSpPr>
          <p:spPr bwMode="auto">
            <a:xfrm>
              <a:off x="3530" y="2456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55" name="Rectangle 2660"/>
            <p:cNvSpPr>
              <a:spLocks noChangeArrowheads="1"/>
            </p:cNvSpPr>
            <p:nvPr/>
          </p:nvSpPr>
          <p:spPr bwMode="auto">
            <a:xfrm>
              <a:off x="3530" y="246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56" name="Rectangle 2661"/>
            <p:cNvSpPr>
              <a:spLocks noChangeArrowheads="1"/>
            </p:cNvSpPr>
            <p:nvPr/>
          </p:nvSpPr>
          <p:spPr bwMode="auto">
            <a:xfrm>
              <a:off x="3530" y="248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57" name="Rectangle 2662"/>
            <p:cNvSpPr>
              <a:spLocks noChangeArrowheads="1"/>
            </p:cNvSpPr>
            <p:nvPr/>
          </p:nvSpPr>
          <p:spPr bwMode="auto">
            <a:xfrm>
              <a:off x="3530" y="2494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58" name="Rectangle 2663"/>
            <p:cNvSpPr>
              <a:spLocks noChangeArrowheads="1"/>
            </p:cNvSpPr>
            <p:nvPr/>
          </p:nvSpPr>
          <p:spPr bwMode="auto">
            <a:xfrm>
              <a:off x="3530" y="2509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59" name="Rectangle 2664"/>
            <p:cNvSpPr>
              <a:spLocks noChangeArrowheads="1"/>
            </p:cNvSpPr>
            <p:nvPr/>
          </p:nvSpPr>
          <p:spPr bwMode="auto">
            <a:xfrm>
              <a:off x="3929" y="2402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60" name="Rectangle 2665"/>
            <p:cNvSpPr>
              <a:spLocks noChangeArrowheads="1"/>
            </p:cNvSpPr>
            <p:nvPr/>
          </p:nvSpPr>
          <p:spPr bwMode="auto">
            <a:xfrm>
              <a:off x="3929" y="2415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61" name="Rectangle 2666"/>
            <p:cNvSpPr>
              <a:spLocks noChangeArrowheads="1"/>
            </p:cNvSpPr>
            <p:nvPr/>
          </p:nvSpPr>
          <p:spPr bwMode="auto">
            <a:xfrm>
              <a:off x="3929" y="2429"/>
              <a:ext cx="5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62" name="Rectangle 2667"/>
            <p:cNvSpPr>
              <a:spLocks noChangeArrowheads="1"/>
            </p:cNvSpPr>
            <p:nvPr/>
          </p:nvSpPr>
          <p:spPr bwMode="auto">
            <a:xfrm>
              <a:off x="3929" y="2442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63" name="Rectangle 2668"/>
            <p:cNvSpPr>
              <a:spLocks noChangeArrowheads="1"/>
            </p:cNvSpPr>
            <p:nvPr/>
          </p:nvSpPr>
          <p:spPr bwMode="auto">
            <a:xfrm>
              <a:off x="3929" y="2456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64" name="Rectangle 2669"/>
            <p:cNvSpPr>
              <a:spLocks noChangeArrowheads="1"/>
            </p:cNvSpPr>
            <p:nvPr/>
          </p:nvSpPr>
          <p:spPr bwMode="auto">
            <a:xfrm>
              <a:off x="3929" y="2468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65" name="Rectangle 2670"/>
            <p:cNvSpPr>
              <a:spLocks noChangeArrowheads="1"/>
            </p:cNvSpPr>
            <p:nvPr/>
          </p:nvSpPr>
          <p:spPr bwMode="auto">
            <a:xfrm>
              <a:off x="3929" y="2482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66" name="Rectangle 2671"/>
            <p:cNvSpPr>
              <a:spLocks noChangeArrowheads="1"/>
            </p:cNvSpPr>
            <p:nvPr/>
          </p:nvSpPr>
          <p:spPr bwMode="auto">
            <a:xfrm>
              <a:off x="3929" y="2494"/>
              <a:ext cx="5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67" name="Rectangle 2672"/>
            <p:cNvSpPr>
              <a:spLocks noChangeArrowheads="1"/>
            </p:cNvSpPr>
            <p:nvPr/>
          </p:nvSpPr>
          <p:spPr bwMode="auto">
            <a:xfrm>
              <a:off x="3929" y="2509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68" name="Rectangle 2673"/>
            <p:cNvSpPr>
              <a:spLocks noChangeArrowheads="1"/>
            </p:cNvSpPr>
            <p:nvPr/>
          </p:nvSpPr>
          <p:spPr bwMode="auto">
            <a:xfrm>
              <a:off x="4692" y="240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69" name="Rectangle 2674"/>
            <p:cNvSpPr>
              <a:spLocks noChangeArrowheads="1"/>
            </p:cNvSpPr>
            <p:nvPr/>
          </p:nvSpPr>
          <p:spPr bwMode="auto">
            <a:xfrm>
              <a:off x="4692" y="241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70" name="Rectangle 2675"/>
            <p:cNvSpPr>
              <a:spLocks noChangeArrowheads="1"/>
            </p:cNvSpPr>
            <p:nvPr/>
          </p:nvSpPr>
          <p:spPr bwMode="auto">
            <a:xfrm>
              <a:off x="4692" y="2429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71" name="Rectangle 2676"/>
            <p:cNvSpPr>
              <a:spLocks noChangeArrowheads="1"/>
            </p:cNvSpPr>
            <p:nvPr/>
          </p:nvSpPr>
          <p:spPr bwMode="auto">
            <a:xfrm>
              <a:off x="4692" y="244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72" name="Rectangle 2677"/>
            <p:cNvSpPr>
              <a:spLocks noChangeArrowheads="1"/>
            </p:cNvSpPr>
            <p:nvPr/>
          </p:nvSpPr>
          <p:spPr bwMode="auto">
            <a:xfrm>
              <a:off x="4692" y="2456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73" name="Rectangle 2678"/>
            <p:cNvSpPr>
              <a:spLocks noChangeArrowheads="1"/>
            </p:cNvSpPr>
            <p:nvPr/>
          </p:nvSpPr>
          <p:spPr bwMode="auto">
            <a:xfrm>
              <a:off x="4692" y="246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74" name="Rectangle 2679"/>
            <p:cNvSpPr>
              <a:spLocks noChangeArrowheads="1"/>
            </p:cNvSpPr>
            <p:nvPr/>
          </p:nvSpPr>
          <p:spPr bwMode="auto">
            <a:xfrm>
              <a:off x="4692" y="248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75" name="Rectangle 2680"/>
            <p:cNvSpPr>
              <a:spLocks noChangeArrowheads="1"/>
            </p:cNvSpPr>
            <p:nvPr/>
          </p:nvSpPr>
          <p:spPr bwMode="auto">
            <a:xfrm>
              <a:off x="4692" y="2494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76" name="Rectangle 2681"/>
            <p:cNvSpPr>
              <a:spLocks noChangeArrowheads="1"/>
            </p:cNvSpPr>
            <p:nvPr/>
          </p:nvSpPr>
          <p:spPr bwMode="auto">
            <a:xfrm>
              <a:off x="4692" y="2509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77" name="Rectangle 2683"/>
            <p:cNvSpPr>
              <a:spLocks noChangeArrowheads="1"/>
            </p:cNvSpPr>
            <p:nvPr/>
          </p:nvSpPr>
          <p:spPr bwMode="auto">
            <a:xfrm>
              <a:off x="4699" y="2516"/>
              <a:ext cx="863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78" name="Rectangle 2684"/>
            <p:cNvSpPr>
              <a:spLocks noChangeArrowheads="1"/>
            </p:cNvSpPr>
            <p:nvPr/>
          </p:nvSpPr>
          <p:spPr bwMode="auto">
            <a:xfrm>
              <a:off x="4699" y="2516"/>
              <a:ext cx="863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79" name="Rectangle 2685"/>
            <p:cNvSpPr>
              <a:spLocks noChangeArrowheads="1"/>
            </p:cNvSpPr>
            <p:nvPr/>
          </p:nvSpPr>
          <p:spPr bwMode="auto">
            <a:xfrm>
              <a:off x="4934" y="2509"/>
              <a:ext cx="38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CC00FF"/>
                  </a:solidFill>
                </a:rPr>
                <a:t>Recharge  </a:t>
              </a:r>
              <a:endParaRPr lang="en-US">
                <a:solidFill>
                  <a:srgbClr val="CC00FF"/>
                </a:solidFill>
              </a:endParaRPr>
            </a:p>
          </p:txBody>
        </p:sp>
        <p:sp>
          <p:nvSpPr>
            <p:cNvPr id="1880" name="Rectangle 2686"/>
            <p:cNvSpPr>
              <a:spLocks noChangeArrowheads="1"/>
            </p:cNvSpPr>
            <p:nvPr/>
          </p:nvSpPr>
          <p:spPr bwMode="auto">
            <a:xfrm>
              <a:off x="3934" y="2516"/>
              <a:ext cx="758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81" name="Rectangle 2687"/>
            <p:cNvSpPr>
              <a:spLocks noChangeArrowheads="1"/>
            </p:cNvSpPr>
            <p:nvPr/>
          </p:nvSpPr>
          <p:spPr bwMode="auto">
            <a:xfrm>
              <a:off x="3934" y="2516"/>
              <a:ext cx="758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82" name="Rectangle 2688"/>
            <p:cNvSpPr>
              <a:spLocks noChangeArrowheads="1"/>
            </p:cNvSpPr>
            <p:nvPr/>
          </p:nvSpPr>
          <p:spPr bwMode="auto">
            <a:xfrm>
              <a:off x="4214" y="2509"/>
              <a:ext cx="19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14.00</a:t>
              </a:r>
              <a:endParaRPr lang="en-US"/>
            </a:p>
          </p:txBody>
        </p:sp>
        <p:sp>
          <p:nvSpPr>
            <p:cNvPr id="1883" name="Rectangle 2689"/>
            <p:cNvSpPr>
              <a:spLocks noChangeArrowheads="1"/>
            </p:cNvSpPr>
            <p:nvPr/>
          </p:nvSpPr>
          <p:spPr bwMode="auto">
            <a:xfrm>
              <a:off x="3537" y="2516"/>
              <a:ext cx="392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84" name="Rectangle 2690"/>
            <p:cNvSpPr>
              <a:spLocks noChangeArrowheads="1"/>
            </p:cNvSpPr>
            <p:nvPr/>
          </p:nvSpPr>
          <p:spPr bwMode="auto">
            <a:xfrm>
              <a:off x="3537" y="2516"/>
              <a:ext cx="392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85" name="Rectangle 2691"/>
            <p:cNvSpPr>
              <a:spLocks noChangeArrowheads="1"/>
            </p:cNvSpPr>
            <p:nvPr/>
          </p:nvSpPr>
          <p:spPr bwMode="auto">
            <a:xfrm>
              <a:off x="3599" y="2509"/>
              <a:ext cx="26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-0.0045</a:t>
              </a:r>
              <a:endParaRPr lang="en-US"/>
            </a:p>
          </p:txBody>
        </p:sp>
        <p:sp>
          <p:nvSpPr>
            <p:cNvPr id="1886" name="Rectangle 2692"/>
            <p:cNvSpPr>
              <a:spLocks noChangeArrowheads="1"/>
            </p:cNvSpPr>
            <p:nvPr/>
          </p:nvSpPr>
          <p:spPr bwMode="auto">
            <a:xfrm>
              <a:off x="3139" y="2516"/>
              <a:ext cx="391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87" name="Rectangle 2693"/>
            <p:cNvSpPr>
              <a:spLocks noChangeArrowheads="1"/>
            </p:cNvSpPr>
            <p:nvPr/>
          </p:nvSpPr>
          <p:spPr bwMode="auto">
            <a:xfrm>
              <a:off x="3139" y="2516"/>
              <a:ext cx="391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88" name="Rectangle 2694"/>
            <p:cNvSpPr>
              <a:spLocks noChangeArrowheads="1"/>
            </p:cNvSpPr>
            <p:nvPr/>
          </p:nvSpPr>
          <p:spPr bwMode="auto">
            <a:xfrm>
              <a:off x="3215" y="2509"/>
              <a:ext cx="242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0.0057</a:t>
              </a:r>
              <a:endParaRPr lang="en-US"/>
            </a:p>
          </p:txBody>
        </p:sp>
        <p:sp>
          <p:nvSpPr>
            <p:cNvPr id="1889" name="Rectangle 2695"/>
            <p:cNvSpPr>
              <a:spLocks noChangeArrowheads="1"/>
            </p:cNvSpPr>
            <p:nvPr/>
          </p:nvSpPr>
          <p:spPr bwMode="auto">
            <a:xfrm>
              <a:off x="2741" y="2516"/>
              <a:ext cx="392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90" name="Rectangle 2696"/>
            <p:cNvSpPr>
              <a:spLocks noChangeArrowheads="1"/>
            </p:cNvSpPr>
            <p:nvPr/>
          </p:nvSpPr>
          <p:spPr bwMode="auto">
            <a:xfrm>
              <a:off x="2741" y="2516"/>
              <a:ext cx="392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91" name="Rectangle 2697"/>
            <p:cNvSpPr>
              <a:spLocks noChangeArrowheads="1"/>
            </p:cNvSpPr>
            <p:nvPr/>
          </p:nvSpPr>
          <p:spPr bwMode="auto">
            <a:xfrm>
              <a:off x="2915" y="2509"/>
              <a:ext cx="4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1</a:t>
              </a:r>
              <a:endParaRPr lang="en-US"/>
            </a:p>
          </p:txBody>
        </p:sp>
        <p:sp>
          <p:nvSpPr>
            <p:cNvPr id="1892" name="Rectangle 2698"/>
            <p:cNvSpPr>
              <a:spLocks noChangeArrowheads="1"/>
            </p:cNvSpPr>
            <p:nvPr/>
          </p:nvSpPr>
          <p:spPr bwMode="auto">
            <a:xfrm>
              <a:off x="2344" y="2516"/>
              <a:ext cx="391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93" name="Rectangle 2699"/>
            <p:cNvSpPr>
              <a:spLocks noChangeArrowheads="1"/>
            </p:cNvSpPr>
            <p:nvPr/>
          </p:nvSpPr>
          <p:spPr bwMode="auto">
            <a:xfrm>
              <a:off x="2344" y="2516"/>
              <a:ext cx="391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94" name="Rectangle 2700"/>
            <p:cNvSpPr>
              <a:spLocks noChangeArrowheads="1"/>
            </p:cNvSpPr>
            <p:nvPr/>
          </p:nvSpPr>
          <p:spPr bwMode="auto">
            <a:xfrm>
              <a:off x="2499" y="2509"/>
              <a:ext cx="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14</a:t>
              </a:r>
              <a:endParaRPr lang="en-US"/>
            </a:p>
          </p:txBody>
        </p:sp>
        <p:sp>
          <p:nvSpPr>
            <p:cNvPr id="1895" name="Rectangle 2702"/>
            <p:cNvSpPr>
              <a:spLocks noChangeArrowheads="1"/>
            </p:cNvSpPr>
            <p:nvPr/>
          </p:nvSpPr>
          <p:spPr bwMode="auto">
            <a:xfrm>
              <a:off x="629" y="2516"/>
              <a:ext cx="1709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96" name="Rectangle 2703"/>
            <p:cNvSpPr>
              <a:spLocks noChangeArrowheads="1"/>
            </p:cNvSpPr>
            <p:nvPr/>
          </p:nvSpPr>
          <p:spPr bwMode="auto">
            <a:xfrm>
              <a:off x="629" y="2516"/>
              <a:ext cx="1709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97" name="Rectangle 2704"/>
            <p:cNvSpPr>
              <a:spLocks noChangeArrowheads="1"/>
            </p:cNvSpPr>
            <p:nvPr/>
          </p:nvSpPr>
          <p:spPr bwMode="auto">
            <a:xfrm>
              <a:off x="779" y="2509"/>
              <a:ext cx="1411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Richmond Fen along Roger Stevens Dr </a:t>
              </a:r>
              <a:endParaRPr lang="en-US"/>
            </a:p>
          </p:txBody>
        </p:sp>
        <p:sp>
          <p:nvSpPr>
            <p:cNvPr id="1898" name="Rectangle 2705"/>
            <p:cNvSpPr>
              <a:spLocks noChangeArrowheads="1"/>
            </p:cNvSpPr>
            <p:nvPr/>
          </p:nvSpPr>
          <p:spPr bwMode="auto">
            <a:xfrm>
              <a:off x="151" y="2516"/>
              <a:ext cx="472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899" name="Rectangle 2706"/>
            <p:cNvSpPr>
              <a:spLocks noChangeArrowheads="1"/>
            </p:cNvSpPr>
            <p:nvPr/>
          </p:nvSpPr>
          <p:spPr bwMode="auto">
            <a:xfrm>
              <a:off x="151" y="2516"/>
              <a:ext cx="472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00" name="Rectangle 2707"/>
            <p:cNvSpPr>
              <a:spLocks noChangeArrowheads="1"/>
            </p:cNvSpPr>
            <p:nvPr/>
          </p:nvSpPr>
          <p:spPr bwMode="auto">
            <a:xfrm>
              <a:off x="237" y="2509"/>
              <a:ext cx="30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G4-2708</a:t>
              </a:r>
              <a:endParaRPr lang="en-US"/>
            </a:p>
          </p:txBody>
        </p:sp>
        <p:sp>
          <p:nvSpPr>
            <p:cNvPr id="1901" name="Rectangle 2708"/>
            <p:cNvSpPr>
              <a:spLocks noChangeArrowheads="1"/>
            </p:cNvSpPr>
            <p:nvPr/>
          </p:nvSpPr>
          <p:spPr bwMode="auto">
            <a:xfrm>
              <a:off x="623" y="2509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02" name="Rectangle 2709"/>
            <p:cNvSpPr>
              <a:spLocks noChangeArrowheads="1"/>
            </p:cNvSpPr>
            <p:nvPr/>
          </p:nvSpPr>
          <p:spPr bwMode="auto">
            <a:xfrm>
              <a:off x="623" y="2523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03" name="Rectangle 2710"/>
            <p:cNvSpPr>
              <a:spLocks noChangeArrowheads="1"/>
            </p:cNvSpPr>
            <p:nvPr/>
          </p:nvSpPr>
          <p:spPr bwMode="auto">
            <a:xfrm>
              <a:off x="623" y="253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04" name="Rectangle 2711"/>
            <p:cNvSpPr>
              <a:spLocks noChangeArrowheads="1"/>
            </p:cNvSpPr>
            <p:nvPr/>
          </p:nvSpPr>
          <p:spPr bwMode="auto">
            <a:xfrm>
              <a:off x="623" y="2548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05" name="Rectangle 2712"/>
            <p:cNvSpPr>
              <a:spLocks noChangeArrowheads="1"/>
            </p:cNvSpPr>
            <p:nvPr/>
          </p:nvSpPr>
          <p:spPr bwMode="auto">
            <a:xfrm>
              <a:off x="623" y="2563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06" name="Rectangle 2713"/>
            <p:cNvSpPr>
              <a:spLocks noChangeArrowheads="1"/>
            </p:cNvSpPr>
            <p:nvPr/>
          </p:nvSpPr>
          <p:spPr bwMode="auto">
            <a:xfrm>
              <a:off x="623" y="2576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07" name="Rectangle 2714"/>
            <p:cNvSpPr>
              <a:spLocks noChangeArrowheads="1"/>
            </p:cNvSpPr>
            <p:nvPr/>
          </p:nvSpPr>
          <p:spPr bwMode="auto">
            <a:xfrm>
              <a:off x="623" y="258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08" name="Rectangle 2715"/>
            <p:cNvSpPr>
              <a:spLocks noChangeArrowheads="1"/>
            </p:cNvSpPr>
            <p:nvPr/>
          </p:nvSpPr>
          <p:spPr bwMode="auto">
            <a:xfrm>
              <a:off x="623" y="260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09" name="Rectangle 2716"/>
            <p:cNvSpPr>
              <a:spLocks noChangeArrowheads="1"/>
            </p:cNvSpPr>
            <p:nvPr/>
          </p:nvSpPr>
          <p:spPr bwMode="auto">
            <a:xfrm>
              <a:off x="623" y="261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10" name="Rectangle 2717"/>
            <p:cNvSpPr>
              <a:spLocks noChangeArrowheads="1"/>
            </p:cNvSpPr>
            <p:nvPr/>
          </p:nvSpPr>
          <p:spPr bwMode="auto">
            <a:xfrm>
              <a:off x="2338" y="2509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11" name="Rectangle 2718"/>
            <p:cNvSpPr>
              <a:spLocks noChangeArrowheads="1"/>
            </p:cNvSpPr>
            <p:nvPr/>
          </p:nvSpPr>
          <p:spPr bwMode="auto">
            <a:xfrm>
              <a:off x="2338" y="2523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12" name="Rectangle 2719"/>
            <p:cNvSpPr>
              <a:spLocks noChangeArrowheads="1"/>
            </p:cNvSpPr>
            <p:nvPr/>
          </p:nvSpPr>
          <p:spPr bwMode="auto">
            <a:xfrm>
              <a:off x="2338" y="253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13" name="Rectangle 2720"/>
            <p:cNvSpPr>
              <a:spLocks noChangeArrowheads="1"/>
            </p:cNvSpPr>
            <p:nvPr/>
          </p:nvSpPr>
          <p:spPr bwMode="auto">
            <a:xfrm>
              <a:off x="2338" y="2548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14" name="Rectangle 2721"/>
            <p:cNvSpPr>
              <a:spLocks noChangeArrowheads="1"/>
            </p:cNvSpPr>
            <p:nvPr/>
          </p:nvSpPr>
          <p:spPr bwMode="auto">
            <a:xfrm>
              <a:off x="2338" y="2563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15" name="Rectangle 2722"/>
            <p:cNvSpPr>
              <a:spLocks noChangeArrowheads="1"/>
            </p:cNvSpPr>
            <p:nvPr/>
          </p:nvSpPr>
          <p:spPr bwMode="auto">
            <a:xfrm>
              <a:off x="2338" y="2576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16" name="Rectangle 2723"/>
            <p:cNvSpPr>
              <a:spLocks noChangeArrowheads="1"/>
            </p:cNvSpPr>
            <p:nvPr/>
          </p:nvSpPr>
          <p:spPr bwMode="auto">
            <a:xfrm>
              <a:off x="2338" y="258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17" name="Rectangle 2724"/>
            <p:cNvSpPr>
              <a:spLocks noChangeArrowheads="1"/>
            </p:cNvSpPr>
            <p:nvPr/>
          </p:nvSpPr>
          <p:spPr bwMode="auto">
            <a:xfrm>
              <a:off x="2338" y="260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18" name="Rectangle 2725"/>
            <p:cNvSpPr>
              <a:spLocks noChangeArrowheads="1"/>
            </p:cNvSpPr>
            <p:nvPr/>
          </p:nvSpPr>
          <p:spPr bwMode="auto">
            <a:xfrm>
              <a:off x="2338" y="261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19" name="Rectangle 2726"/>
            <p:cNvSpPr>
              <a:spLocks noChangeArrowheads="1"/>
            </p:cNvSpPr>
            <p:nvPr/>
          </p:nvSpPr>
          <p:spPr bwMode="auto">
            <a:xfrm>
              <a:off x="2735" y="2509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20" name="Rectangle 2727"/>
            <p:cNvSpPr>
              <a:spLocks noChangeArrowheads="1"/>
            </p:cNvSpPr>
            <p:nvPr/>
          </p:nvSpPr>
          <p:spPr bwMode="auto">
            <a:xfrm>
              <a:off x="2735" y="2523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21" name="Rectangle 2728"/>
            <p:cNvSpPr>
              <a:spLocks noChangeArrowheads="1"/>
            </p:cNvSpPr>
            <p:nvPr/>
          </p:nvSpPr>
          <p:spPr bwMode="auto">
            <a:xfrm>
              <a:off x="2735" y="253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22" name="Rectangle 2729"/>
            <p:cNvSpPr>
              <a:spLocks noChangeArrowheads="1"/>
            </p:cNvSpPr>
            <p:nvPr/>
          </p:nvSpPr>
          <p:spPr bwMode="auto">
            <a:xfrm>
              <a:off x="2735" y="2548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23" name="Rectangle 2730"/>
            <p:cNvSpPr>
              <a:spLocks noChangeArrowheads="1"/>
            </p:cNvSpPr>
            <p:nvPr/>
          </p:nvSpPr>
          <p:spPr bwMode="auto">
            <a:xfrm>
              <a:off x="2735" y="2563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24" name="Rectangle 2731"/>
            <p:cNvSpPr>
              <a:spLocks noChangeArrowheads="1"/>
            </p:cNvSpPr>
            <p:nvPr/>
          </p:nvSpPr>
          <p:spPr bwMode="auto">
            <a:xfrm>
              <a:off x="2735" y="2576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25" name="Rectangle 2732"/>
            <p:cNvSpPr>
              <a:spLocks noChangeArrowheads="1"/>
            </p:cNvSpPr>
            <p:nvPr/>
          </p:nvSpPr>
          <p:spPr bwMode="auto">
            <a:xfrm>
              <a:off x="2735" y="258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26" name="Rectangle 2733"/>
            <p:cNvSpPr>
              <a:spLocks noChangeArrowheads="1"/>
            </p:cNvSpPr>
            <p:nvPr/>
          </p:nvSpPr>
          <p:spPr bwMode="auto">
            <a:xfrm>
              <a:off x="2735" y="260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27" name="Rectangle 2734"/>
            <p:cNvSpPr>
              <a:spLocks noChangeArrowheads="1"/>
            </p:cNvSpPr>
            <p:nvPr/>
          </p:nvSpPr>
          <p:spPr bwMode="auto">
            <a:xfrm>
              <a:off x="2735" y="261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28" name="Rectangle 2735"/>
            <p:cNvSpPr>
              <a:spLocks noChangeArrowheads="1"/>
            </p:cNvSpPr>
            <p:nvPr/>
          </p:nvSpPr>
          <p:spPr bwMode="auto">
            <a:xfrm>
              <a:off x="3133" y="2509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29" name="Rectangle 2736"/>
            <p:cNvSpPr>
              <a:spLocks noChangeArrowheads="1"/>
            </p:cNvSpPr>
            <p:nvPr/>
          </p:nvSpPr>
          <p:spPr bwMode="auto">
            <a:xfrm>
              <a:off x="3133" y="2523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30" name="Rectangle 2737"/>
            <p:cNvSpPr>
              <a:spLocks noChangeArrowheads="1"/>
            </p:cNvSpPr>
            <p:nvPr/>
          </p:nvSpPr>
          <p:spPr bwMode="auto">
            <a:xfrm>
              <a:off x="3133" y="253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31" name="Rectangle 2738"/>
            <p:cNvSpPr>
              <a:spLocks noChangeArrowheads="1"/>
            </p:cNvSpPr>
            <p:nvPr/>
          </p:nvSpPr>
          <p:spPr bwMode="auto">
            <a:xfrm>
              <a:off x="3133" y="2548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32" name="Rectangle 2739"/>
            <p:cNvSpPr>
              <a:spLocks noChangeArrowheads="1"/>
            </p:cNvSpPr>
            <p:nvPr/>
          </p:nvSpPr>
          <p:spPr bwMode="auto">
            <a:xfrm>
              <a:off x="3133" y="2563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33" name="Rectangle 2740"/>
            <p:cNvSpPr>
              <a:spLocks noChangeArrowheads="1"/>
            </p:cNvSpPr>
            <p:nvPr/>
          </p:nvSpPr>
          <p:spPr bwMode="auto">
            <a:xfrm>
              <a:off x="3133" y="2576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34" name="Rectangle 2741"/>
            <p:cNvSpPr>
              <a:spLocks noChangeArrowheads="1"/>
            </p:cNvSpPr>
            <p:nvPr/>
          </p:nvSpPr>
          <p:spPr bwMode="auto">
            <a:xfrm>
              <a:off x="3133" y="258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35" name="Rectangle 2742"/>
            <p:cNvSpPr>
              <a:spLocks noChangeArrowheads="1"/>
            </p:cNvSpPr>
            <p:nvPr/>
          </p:nvSpPr>
          <p:spPr bwMode="auto">
            <a:xfrm>
              <a:off x="3133" y="260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36" name="Rectangle 2743"/>
            <p:cNvSpPr>
              <a:spLocks noChangeArrowheads="1"/>
            </p:cNvSpPr>
            <p:nvPr/>
          </p:nvSpPr>
          <p:spPr bwMode="auto">
            <a:xfrm>
              <a:off x="3133" y="261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37" name="Rectangle 2744"/>
            <p:cNvSpPr>
              <a:spLocks noChangeArrowheads="1"/>
            </p:cNvSpPr>
            <p:nvPr/>
          </p:nvSpPr>
          <p:spPr bwMode="auto">
            <a:xfrm>
              <a:off x="3530" y="2509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38" name="Rectangle 2745"/>
            <p:cNvSpPr>
              <a:spLocks noChangeArrowheads="1"/>
            </p:cNvSpPr>
            <p:nvPr/>
          </p:nvSpPr>
          <p:spPr bwMode="auto">
            <a:xfrm>
              <a:off x="3530" y="2523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39" name="Rectangle 2746"/>
            <p:cNvSpPr>
              <a:spLocks noChangeArrowheads="1"/>
            </p:cNvSpPr>
            <p:nvPr/>
          </p:nvSpPr>
          <p:spPr bwMode="auto">
            <a:xfrm>
              <a:off x="3530" y="253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40" name="Rectangle 2747"/>
            <p:cNvSpPr>
              <a:spLocks noChangeArrowheads="1"/>
            </p:cNvSpPr>
            <p:nvPr/>
          </p:nvSpPr>
          <p:spPr bwMode="auto">
            <a:xfrm>
              <a:off x="3530" y="2548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41" name="Rectangle 2748"/>
            <p:cNvSpPr>
              <a:spLocks noChangeArrowheads="1"/>
            </p:cNvSpPr>
            <p:nvPr/>
          </p:nvSpPr>
          <p:spPr bwMode="auto">
            <a:xfrm>
              <a:off x="3530" y="2563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42" name="Rectangle 2749"/>
            <p:cNvSpPr>
              <a:spLocks noChangeArrowheads="1"/>
            </p:cNvSpPr>
            <p:nvPr/>
          </p:nvSpPr>
          <p:spPr bwMode="auto">
            <a:xfrm>
              <a:off x="3530" y="2576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43" name="Rectangle 2750"/>
            <p:cNvSpPr>
              <a:spLocks noChangeArrowheads="1"/>
            </p:cNvSpPr>
            <p:nvPr/>
          </p:nvSpPr>
          <p:spPr bwMode="auto">
            <a:xfrm>
              <a:off x="3530" y="258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44" name="Rectangle 2751"/>
            <p:cNvSpPr>
              <a:spLocks noChangeArrowheads="1"/>
            </p:cNvSpPr>
            <p:nvPr/>
          </p:nvSpPr>
          <p:spPr bwMode="auto">
            <a:xfrm>
              <a:off x="3530" y="260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45" name="Rectangle 2752"/>
            <p:cNvSpPr>
              <a:spLocks noChangeArrowheads="1"/>
            </p:cNvSpPr>
            <p:nvPr/>
          </p:nvSpPr>
          <p:spPr bwMode="auto">
            <a:xfrm>
              <a:off x="3530" y="261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46" name="Rectangle 2753"/>
            <p:cNvSpPr>
              <a:spLocks noChangeArrowheads="1"/>
            </p:cNvSpPr>
            <p:nvPr/>
          </p:nvSpPr>
          <p:spPr bwMode="auto">
            <a:xfrm>
              <a:off x="3929" y="2509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47" name="Rectangle 2754"/>
            <p:cNvSpPr>
              <a:spLocks noChangeArrowheads="1"/>
            </p:cNvSpPr>
            <p:nvPr/>
          </p:nvSpPr>
          <p:spPr bwMode="auto">
            <a:xfrm>
              <a:off x="3929" y="2523"/>
              <a:ext cx="5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48" name="Rectangle 2755"/>
            <p:cNvSpPr>
              <a:spLocks noChangeArrowheads="1"/>
            </p:cNvSpPr>
            <p:nvPr/>
          </p:nvSpPr>
          <p:spPr bwMode="auto">
            <a:xfrm>
              <a:off x="3929" y="2535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49" name="Rectangle 2756"/>
            <p:cNvSpPr>
              <a:spLocks noChangeArrowheads="1"/>
            </p:cNvSpPr>
            <p:nvPr/>
          </p:nvSpPr>
          <p:spPr bwMode="auto">
            <a:xfrm>
              <a:off x="3929" y="2548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50" name="Rectangle 2757"/>
            <p:cNvSpPr>
              <a:spLocks noChangeArrowheads="1"/>
            </p:cNvSpPr>
            <p:nvPr/>
          </p:nvSpPr>
          <p:spPr bwMode="auto">
            <a:xfrm>
              <a:off x="3929" y="2563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51" name="Rectangle 2758"/>
            <p:cNvSpPr>
              <a:spLocks noChangeArrowheads="1"/>
            </p:cNvSpPr>
            <p:nvPr/>
          </p:nvSpPr>
          <p:spPr bwMode="auto">
            <a:xfrm>
              <a:off x="3929" y="2576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52" name="Rectangle 2759"/>
            <p:cNvSpPr>
              <a:spLocks noChangeArrowheads="1"/>
            </p:cNvSpPr>
            <p:nvPr/>
          </p:nvSpPr>
          <p:spPr bwMode="auto">
            <a:xfrm>
              <a:off x="3929" y="2588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53" name="Rectangle 2760"/>
            <p:cNvSpPr>
              <a:spLocks noChangeArrowheads="1"/>
            </p:cNvSpPr>
            <p:nvPr/>
          </p:nvSpPr>
          <p:spPr bwMode="auto">
            <a:xfrm>
              <a:off x="3929" y="2602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54" name="Rectangle 2761"/>
            <p:cNvSpPr>
              <a:spLocks noChangeArrowheads="1"/>
            </p:cNvSpPr>
            <p:nvPr/>
          </p:nvSpPr>
          <p:spPr bwMode="auto">
            <a:xfrm>
              <a:off x="3929" y="2615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55" name="Rectangle 2762"/>
            <p:cNvSpPr>
              <a:spLocks noChangeArrowheads="1"/>
            </p:cNvSpPr>
            <p:nvPr/>
          </p:nvSpPr>
          <p:spPr bwMode="auto">
            <a:xfrm>
              <a:off x="4692" y="2509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56" name="Rectangle 2763"/>
            <p:cNvSpPr>
              <a:spLocks noChangeArrowheads="1"/>
            </p:cNvSpPr>
            <p:nvPr/>
          </p:nvSpPr>
          <p:spPr bwMode="auto">
            <a:xfrm>
              <a:off x="4692" y="2523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57" name="Rectangle 2764"/>
            <p:cNvSpPr>
              <a:spLocks noChangeArrowheads="1"/>
            </p:cNvSpPr>
            <p:nvPr/>
          </p:nvSpPr>
          <p:spPr bwMode="auto">
            <a:xfrm>
              <a:off x="4692" y="253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58" name="Rectangle 2765"/>
            <p:cNvSpPr>
              <a:spLocks noChangeArrowheads="1"/>
            </p:cNvSpPr>
            <p:nvPr/>
          </p:nvSpPr>
          <p:spPr bwMode="auto">
            <a:xfrm>
              <a:off x="4692" y="2548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59" name="Rectangle 2766"/>
            <p:cNvSpPr>
              <a:spLocks noChangeArrowheads="1"/>
            </p:cNvSpPr>
            <p:nvPr/>
          </p:nvSpPr>
          <p:spPr bwMode="auto">
            <a:xfrm>
              <a:off x="4692" y="2563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60" name="Rectangle 2767"/>
            <p:cNvSpPr>
              <a:spLocks noChangeArrowheads="1"/>
            </p:cNvSpPr>
            <p:nvPr/>
          </p:nvSpPr>
          <p:spPr bwMode="auto">
            <a:xfrm>
              <a:off x="4692" y="2576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61" name="Rectangle 2768"/>
            <p:cNvSpPr>
              <a:spLocks noChangeArrowheads="1"/>
            </p:cNvSpPr>
            <p:nvPr/>
          </p:nvSpPr>
          <p:spPr bwMode="auto">
            <a:xfrm>
              <a:off x="4692" y="258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62" name="Rectangle 2769"/>
            <p:cNvSpPr>
              <a:spLocks noChangeArrowheads="1"/>
            </p:cNvSpPr>
            <p:nvPr/>
          </p:nvSpPr>
          <p:spPr bwMode="auto">
            <a:xfrm>
              <a:off x="4692" y="260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63" name="Rectangle 2770"/>
            <p:cNvSpPr>
              <a:spLocks noChangeArrowheads="1"/>
            </p:cNvSpPr>
            <p:nvPr/>
          </p:nvSpPr>
          <p:spPr bwMode="auto">
            <a:xfrm>
              <a:off x="4692" y="261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64" name="Rectangle 2772"/>
            <p:cNvSpPr>
              <a:spLocks noChangeArrowheads="1"/>
            </p:cNvSpPr>
            <p:nvPr/>
          </p:nvSpPr>
          <p:spPr bwMode="auto">
            <a:xfrm>
              <a:off x="4699" y="2622"/>
              <a:ext cx="863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65" name="Rectangle 2773"/>
            <p:cNvSpPr>
              <a:spLocks noChangeArrowheads="1"/>
            </p:cNvSpPr>
            <p:nvPr/>
          </p:nvSpPr>
          <p:spPr bwMode="auto">
            <a:xfrm>
              <a:off x="4699" y="2622"/>
              <a:ext cx="863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66" name="Rectangle 2774"/>
            <p:cNvSpPr>
              <a:spLocks noChangeArrowheads="1"/>
            </p:cNvSpPr>
            <p:nvPr/>
          </p:nvSpPr>
          <p:spPr bwMode="auto">
            <a:xfrm>
              <a:off x="4934" y="2615"/>
              <a:ext cx="38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CC00FF"/>
                  </a:solidFill>
                </a:rPr>
                <a:t>Recharge  </a:t>
              </a:r>
              <a:endParaRPr lang="en-US">
                <a:solidFill>
                  <a:srgbClr val="CC00FF"/>
                </a:solidFill>
              </a:endParaRPr>
            </a:p>
          </p:txBody>
        </p:sp>
        <p:sp>
          <p:nvSpPr>
            <p:cNvPr id="1967" name="Rectangle 2775"/>
            <p:cNvSpPr>
              <a:spLocks noChangeArrowheads="1"/>
            </p:cNvSpPr>
            <p:nvPr/>
          </p:nvSpPr>
          <p:spPr bwMode="auto">
            <a:xfrm>
              <a:off x="3934" y="2622"/>
              <a:ext cx="758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68" name="Rectangle 2776"/>
            <p:cNvSpPr>
              <a:spLocks noChangeArrowheads="1"/>
            </p:cNvSpPr>
            <p:nvPr/>
          </p:nvSpPr>
          <p:spPr bwMode="auto">
            <a:xfrm>
              <a:off x="3934" y="2622"/>
              <a:ext cx="758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69" name="Rectangle 2777"/>
            <p:cNvSpPr>
              <a:spLocks noChangeArrowheads="1"/>
            </p:cNvSpPr>
            <p:nvPr/>
          </p:nvSpPr>
          <p:spPr bwMode="auto">
            <a:xfrm>
              <a:off x="4239" y="2615"/>
              <a:ext cx="15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6.50</a:t>
              </a:r>
              <a:endParaRPr lang="en-US"/>
            </a:p>
          </p:txBody>
        </p:sp>
        <p:sp>
          <p:nvSpPr>
            <p:cNvPr id="1970" name="Rectangle 2778"/>
            <p:cNvSpPr>
              <a:spLocks noChangeArrowheads="1"/>
            </p:cNvSpPr>
            <p:nvPr/>
          </p:nvSpPr>
          <p:spPr bwMode="auto">
            <a:xfrm>
              <a:off x="3537" y="2622"/>
              <a:ext cx="392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71" name="Rectangle 2779"/>
            <p:cNvSpPr>
              <a:spLocks noChangeArrowheads="1"/>
            </p:cNvSpPr>
            <p:nvPr/>
          </p:nvSpPr>
          <p:spPr bwMode="auto">
            <a:xfrm>
              <a:off x="3537" y="2622"/>
              <a:ext cx="392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72" name="Rectangle 2780"/>
            <p:cNvSpPr>
              <a:spLocks noChangeArrowheads="1"/>
            </p:cNvSpPr>
            <p:nvPr/>
          </p:nvSpPr>
          <p:spPr bwMode="auto">
            <a:xfrm>
              <a:off x="3599" y="2615"/>
              <a:ext cx="26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-0.0073</a:t>
              </a:r>
              <a:endParaRPr lang="en-US"/>
            </a:p>
          </p:txBody>
        </p:sp>
        <p:sp>
          <p:nvSpPr>
            <p:cNvPr id="1973" name="Rectangle 2781"/>
            <p:cNvSpPr>
              <a:spLocks noChangeArrowheads="1"/>
            </p:cNvSpPr>
            <p:nvPr/>
          </p:nvSpPr>
          <p:spPr bwMode="auto">
            <a:xfrm>
              <a:off x="3139" y="2622"/>
              <a:ext cx="391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74" name="Rectangle 2782"/>
            <p:cNvSpPr>
              <a:spLocks noChangeArrowheads="1"/>
            </p:cNvSpPr>
            <p:nvPr/>
          </p:nvSpPr>
          <p:spPr bwMode="auto">
            <a:xfrm>
              <a:off x="3139" y="2622"/>
              <a:ext cx="391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75" name="Rectangle 2783"/>
            <p:cNvSpPr>
              <a:spLocks noChangeArrowheads="1"/>
            </p:cNvSpPr>
            <p:nvPr/>
          </p:nvSpPr>
          <p:spPr bwMode="auto">
            <a:xfrm>
              <a:off x="3215" y="2615"/>
              <a:ext cx="242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0.0076</a:t>
              </a:r>
              <a:endParaRPr lang="en-US"/>
            </a:p>
          </p:txBody>
        </p:sp>
        <p:sp>
          <p:nvSpPr>
            <p:cNvPr id="1976" name="Rectangle 2784"/>
            <p:cNvSpPr>
              <a:spLocks noChangeArrowheads="1"/>
            </p:cNvSpPr>
            <p:nvPr/>
          </p:nvSpPr>
          <p:spPr bwMode="auto">
            <a:xfrm>
              <a:off x="2741" y="2622"/>
              <a:ext cx="392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77" name="Rectangle 2785"/>
            <p:cNvSpPr>
              <a:spLocks noChangeArrowheads="1"/>
            </p:cNvSpPr>
            <p:nvPr/>
          </p:nvSpPr>
          <p:spPr bwMode="auto">
            <a:xfrm>
              <a:off x="2741" y="2622"/>
              <a:ext cx="392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78" name="Rectangle 2786"/>
            <p:cNvSpPr>
              <a:spLocks noChangeArrowheads="1"/>
            </p:cNvSpPr>
            <p:nvPr/>
          </p:nvSpPr>
          <p:spPr bwMode="auto">
            <a:xfrm>
              <a:off x="2915" y="2615"/>
              <a:ext cx="4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2</a:t>
              </a:r>
              <a:endParaRPr lang="en-US"/>
            </a:p>
          </p:txBody>
        </p:sp>
        <p:sp>
          <p:nvSpPr>
            <p:cNvPr id="1979" name="Rectangle 2787"/>
            <p:cNvSpPr>
              <a:spLocks noChangeArrowheads="1"/>
            </p:cNvSpPr>
            <p:nvPr/>
          </p:nvSpPr>
          <p:spPr bwMode="auto">
            <a:xfrm>
              <a:off x="2344" y="2622"/>
              <a:ext cx="391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80" name="Rectangle 2788"/>
            <p:cNvSpPr>
              <a:spLocks noChangeArrowheads="1"/>
            </p:cNvSpPr>
            <p:nvPr/>
          </p:nvSpPr>
          <p:spPr bwMode="auto">
            <a:xfrm>
              <a:off x="2344" y="2622"/>
              <a:ext cx="391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81" name="Rectangle 2789"/>
            <p:cNvSpPr>
              <a:spLocks noChangeArrowheads="1"/>
            </p:cNvSpPr>
            <p:nvPr/>
          </p:nvSpPr>
          <p:spPr bwMode="auto">
            <a:xfrm>
              <a:off x="2499" y="2615"/>
              <a:ext cx="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13</a:t>
              </a:r>
              <a:endParaRPr lang="en-US"/>
            </a:p>
          </p:txBody>
        </p:sp>
        <p:sp>
          <p:nvSpPr>
            <p:cNvPr id="1982" name="Rectangle 2790"/>
            <p:cNvSpPr>
              <a:spLocks noChangeArrowheads="1"/>
            </p:cNvSpPr>
            <p:nvPr/>
          </p:nvSpPr>
          <p:spPr bwMode="auto">
            <a:xfrm>
              <a:off x="629" y="2622"/>
              <a:ext cx="1709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83" name="Rectangle 2791"/>
            <p:cNvSpPr>
              <a:spLocks noChangeArrowheads="1"/>
            </p:cNvSpPr>
            <p:nvPr/>
          </p:nvSpPr>
          <p:spPr bwMode="auto">
            <a:xfrm>
              <a:off x="629" y="2622"/>
              <a:ext cx="1709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84" name="Rectangle 2792"/>
            <p:cNvSpPr>
              <a:spLocks noChangeArrowheads="1"/>
            </p:cNvSpPr>
            <p:nvPr/>
          </p:nvSpPr>
          <p:spPr bwMode="auto">
            <a:xfrm>
              <a:off x="667" y="2615"/>
              <a:ext cx="162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Richmond Fen along Roger Stevens Dr (west)</a:t>
              </a:r>
              <a:endParaRPr lang="en-US"/>
            </a:p>
          </p:txBody>
        </p:sp>
        <p:sp>
          <p:nvSpPr>
            <p:cNvPr id="1985" name="Rectangle 2793"/>
            <p:cNvSpPr>
              <a:spLocks noChangeArrowheads="1"/>
            </p:cNvSpPr>
            <p:nvPr/>
          </p:nvSpPr>
          <p:spPr bwMode="auto">
            <a:xfrm>
              <a:off x="151" y="2622"/>
              <a:ext cx="472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86" name="Rectangle 2794"/>
            <p:cNvSpPr>
              <a:spLocks noChangeArrowheads="1"/>
            </p:cNvSpPr>
            <p:nvPr/>
          </p:nvSpPr>
          <p:spPr bwMode="auto">
            <a:xfrm>
              <a:off x="151" y="2622"/>
              <a:ext cx="472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87" name="Rectangle 2795"/>
            <p:cNvSpPr>
              <a:spLocks noChangeArrowheads="1"/>
            </p:cNvSpPr>
            <p:nvPr/>
          </p:nvSpPr>
          <p:spPr bwMode="auto">
            <a:xfrm>
              <a:off x="237" y="2615"/>
              <a:ext cx="30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G4-2907</a:t>
              </a:r>
              <a:endParaRPr lang="en-US"/>
            </a:p>
          </p:txBody>
        </p:sp>
        <p:sp>
          <p:nvSpPr>
            <p:cNvPr id="1988" name="Rectangle 2796"/>
            <p:cNvSpPr>
              <a:spLocks noChangeArrowheads="1"/>
            </p:cNvSpPr>
            <p:nvPr/>
          </p:nvSpPr>
          <p:spPr bwMode="auto">
            <a:xfrm>
              <a:off x="623" y="261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89" name="Rectangle 2797"/>
            <p:cNvSpPr>
              <a:spLocks noChangeArrowheads="1"/>
            </p:cNvSpPr>
            <p:nvPr/>
          </p:nvSpPr>
          <p:spPr bwMode="auto">
            <a:xfrm>
              <a:off x="623" y="2629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90" name="Rectangle 2798"/>
            <p:cNvSpPr>
              <a:spLocks noChangeArrowheads="1"/>
            </p:cNvSpPr>
            <p:nvPr/>
          </p:nvSpPr>
          <p:spPr bwMode="auto">
            <a:xfrm>
              <a:off x="623" y="264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91" name="Rectangle 2799"/>
            <p:cNvSpPr>
              <a:spLocks noChangeArrowheads="1"/>
            </p:cNvSpPr>
            <p:nvPr/>
          </p:nvSpPr>
          <p:spPr bwMode="auto">
            <a:xfrm>
              <a:off x="623" y="265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92" name="Rectangle 2800"/>
            <p:cNvSpPr>
              <a:spLocks noChangeArrowheads="1"/>
            </p:cNvSpPr>
            <p:nvPr/>
          </p:nvSpPr>
          <p:spPr bwMode="auto">
            <a:xfrm>
              <a:off x="623" y="2668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93" name="Rectangle 2801"/>
            <p:cNvSpPr>
              <a:spLocks noChangeArrowheads="1"/>
            </p:cNvSpPr>
            <p:nvPr/>
          </p:nvSpPr>
          <p:spPr bwMode="auto">
            <a:xfrm>
              <a:off x="623" y="268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94" name="Rectangle 2802"/>
            <p:cNvSpPr>
              <a:spLocks noChangeArrowheads="1"/>
            </p:cNvSpPr>
            <p:nvPr/>
          </p:nvSpPr>
          <p:spPr bwMode="auto">
            <a:xfrm>
              <a:off x="623" y="2696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95" name="Rectangle 2803"/>
            <p:cNvSpPr>
              <a:spLocks noChangeArrowheads="1"/>
            </p:cNvSpPr>
            <p:nvPr/>
          </p:nvSpPr>
          <p:spPr bwMode="auto">
            <a:xfrm>
              <a:off x="623" y="270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96" name="Rectangle 2804"/>
            <p:cNvSpPr>
              <a:spLocks noChangeArrowheads="1"/>
            </p:cNvSpPr>
            <p:nvPr/>
          </p:nvSpPr>
          <p:spPr bwMode="auto">
            <a:xfrm>
              <a:off x="623" y="2721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97" name="Rectangle 2805"/>
            <p:cNvSpPr>
              <a:spLocks noChangeArrowheads="1"/>
            </p:cNvSpPr>
            <p:nvPr/>
          </p:nvSpPr>
          <p:spPr bwMode="auto">
            <a:xfrm>
              <a:off x="2338" y="261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98" name="Rectangle 2806"/>
            <p:cNvSpPr>
              <a:spLocks noChangeArrowheads="1"/>
            </p:cNvSpPr>
            <p:nvPr/>
          </p:nvSpPr>
          <p:spPr bwMode="auto">
            <a:xfrm>
              <a:off x="2338" y="2629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999" name="Rectangle 2807"/>
            <p:cNvSpPr>
              <a:spLocks noChangeArrowheads="1"/>
            </p:cNvSpPr>
            <p:nvPr/>
          </p:nvSpPr>
          <p:spPr bwMode="auto">
            <a:xfrm>
              <a:off x="2338" y="264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00" name="Rectangle 2808"/>
            <p:cNvSpPr>
              <a:spLocks noChangeArrowheads="1"/>
            </p:cNvSpPr>
            <p:nvPr/>
          </p:nvSpPr>
          <p:spPr bwMode="auto">
            <a:xfrm>
              <a:off x="2338" y="265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01" name="Rectangle 2809"/>
            <p:cNvSpPr>
              <a:spLocks noChangeArrowheads="1"/>
            </p:cNvSpPr>
            <p:nvPr/>
          </p:nvSpPr>
          <p:spPr bwMode="auto">
            <a:xfrm>
              <a:off x="2338" y="2668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02" name="Rectangle 2810"/>
            <p:cNvSpPr>
              <a:spLocks noChangeArrowheads="1"/>
            </p:cNvSpPr>
            <p:nvPr/>
          </p:nvSpPr>
          <p:spPr bwMode="auto">
            <a:xfrm>
              <a:off x="2338" y="268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03" name="Rectangle 2811"/>
            <p:cNvSpPr>
              <a:spLocks noChangeArrowheads="1"/>
            </p:cNvSpPr>
            <p:nvPr/>
          </p:nvSpPr>
          <p:spPr bwMode="auto">
            <a:xfrm>
              <a:off x="2338" y="2696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04" name="Rectangle 2812"/>
            <p:cNvSpPr>
              <a:spLocks noChangeArrowheads="1"/>
            </p:cNvSpPr>
            <p:nvPr/>
          </p:nvSpPr>
          <p:spPr bwMode="auto">
            <a:xfrm>
              <a:off x="2338" y="270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05" name="Rectangle 2813"/>
            <p:cNvSpPr>
              <a:spLocks noChangeArrowheads="1"/>
            </p:cNvSpPr>
            <p:nvPr/>
          </p:nvSpPr>
          <p:spPr bwMode="auto">
            <a:xfrm>
              <a:off x="2338" y="2721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06" name="Rectangle 2814"/>
            <p:cNvSpPr>
              <a:spLocks noChangeArrowheads="1"/>
            </p:cNvSpPr>
            <p:nvPr/>
          </p:nvSpPr>
          <p:spPr bwMode="auto">
            <a:xfrm>
              <a:off x="2735" y="261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07" name="Rectangle 2815"/>
            <p:cNvSpPr>
              <a:spLocks noChangeArrowheads="1"/>
            </p:cNvSpPr>
            <p:nvPr/>
          </p:nvSpPr>
          <p:spPr bwMode="auto">
            <a:xfrm>
              <a:off x="2735" y="2629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08" name="Rectangle 2816"/>
            <p:cNvSpPr>
              <a:spLocks noChangeArrowheads="1"/>
            </p:cNvSpPr>
            <p:nvPr/>
          </p:nvSpPr>
          <p:spPr bwMode="auto">
            <a:xfrm>
              <a:off x="2735" y="264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09" name="Rectangle 2817"/>
            <p:cNvSpPr>
              <a:spLocks noChangeArrowheads="1"/>
            </p:cNvSpPr>
            <p:nvPr/>
          </p:nvSpPr>
          <p:spPr bwMode="auto">
            <a:xfrm>
              <a:off x="2735" y="265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10" name="Rectangle 2818"/>
            <p:cNvSpPr>
              <a:spLocks noChangeArrowheads="1"/>
            </p:cNvSpPr>
            <p:nvPr/>
          </p:nvSpPr>
          <p:spPr bwMode="auto">
            <a:xfrm>
              <a:off x="2735" y="2668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11" name="Rectangle 2819"/>
            <p:cNvSpPr>
              <a:spLocks noChangeArrowheads="1"/>
            </p:cNvSpPr>
            <p:nvPr/>
          </p:nvSpPr>
          <p:spPr bwMode="auto">
            <a:xfrm>
              <a:off x="2735" y="268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12" name="Rectangle 2820"/>
            <p:cNvSpPr>
              <a:spLocks noChangeArrowheads="1"/>
            </p:cNvSpPr>
            <p:nvPr/>
          </p:nvSpPr>
          <p:spPr bwMode="auto">
            <a:xfrm>
              <a:off x="2735" y="2696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13" name="Rectangle 2821"/>
            <p:cNvSpPr>
              <a:spLocks noChangeArrowheads="1"/>
            </p:cNvSpPr>
            <p:nvPr/>
          </p:nvSpPr>
          <p:spPr bwMode="auto">
            <a:xfrm>
              <a:off x="2735" y="270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14" name="Rectangle 2822"/>
            <p:cNvSpPr>
              <a:spLocks noChangeArrowheads="1"/>
            </p:cNvSpPr>
            <p:nvPr/>
          </p:nvSpPr>
          <p:spPr bwMode="auto">
            <a:xfrm>
              <a:off x="2735" y="2721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15" name="Rectangle 2823"/>
            <p:cNvSpPr>
              <a:spLocks noChangeArrowheads="1"/>
            </p:cNvSpPr>
            <p:nvPr/>
          </p:nvSpPr>
          <p:spPr bwMode="auto">
            <a:xfrm>
              <a:off x="3133" y="261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16" name="Rectangle 2824"/>
            <p:cNvSpPr>
              <a:spLocks noChangeArrowheads="1"/>
            </p:cNvSpPr>
            <p:nvPr/>
          </p:nvSpPr>
          <p:spPr bwMode="auto">
            <a:xfrm>
              <a:off x="3133" y="2629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17" name="Rectangle 2825"/>
            <p:cNvSpPr>
              <a:spLocks noChangeArrowheads="1"/>
            </p:cNvSpPr>
            <p:nvPr/>
          </p:nvSpPr>
          <p:spPr bwMode="auto">
            <a:xfrm>
              <a:off x="3133" y="264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18" name="Rectangle 2826"/>
            <p:cNvSpPr>
              <a:spLocks noChangeArrowheads="1"/>
            </p:cNvSpPr>
            <p:nvPr/>
          </p:nvSpPr>
          <p:spPr bwMode="auto">
            <a:xfrm>
              <a:off x="3133" y="265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19" name="Rectangle 2827"/>
            <p:cNvSpPr>
              <a:spLocks noChangeArrowheads="1"/>
            </p:cNvSpPr>
            <p:nvPr/>
          </p:nvSpPr>
          <p:spPr bwMode="auto">
            <a:xfrm>
              <a:off x="3133" y="2668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20" name="Rectangle 2828"/>
            <p:cNvSpPr>
              <a:spLocks noChangeArrowheads="1"/>
            </p:cNvSpPr>
            <p:nvPr/>
          </p:nvSpPr>
          <p:spPr bwMode="auto">
            <a:xfrm>
              <a:off x="3133" y="268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21" name="Rectangle 2829"/>
            <p:cNvSpPr>
              <a:spLocks noChangeArrowheads="1"/>
            </p:cNvSpPr>
            <p:nvPr/>
          </p:nvSpPr>
          <p:spPr bwMode="auto">
            <a:xfrm>
              <a:off x="3133" y="2696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22" name="Rectangle 2830"/>
            <p:cNvSpPr>
              <a:spLocks noChangeArrowheads="1"/>
            </p:cNvSpPr>
            <p:nvPr/>
          </p:nvSpPr>
          <p:spPr bwMode="auto">
            <a:xfrm>
              <a:off x="3133" y="270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23" name="Rectangle 2831"/>
            <p:cNvSpPr>
              <a:spLocks noChangeArrowheads="1"/>
            </p:cNvSpPr>
            <p:nvPr/>
          </p:nvSpPr>
          <p:spPr bwMode="auto">
            <a:xfrm>
              <a:off x="3133" y="2721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24" name="Rectangle 2832"/>
            <p:cNvSpPr>
              <a:spLocks noChangeArrowheads="1"/>
            </p:cNvSpPr>
            <p:nvPr/>
          </p:nvSpPr>
          <p:spPr bwMode="auto">
            <a:xfrm>
              <a:off x="3530" y="261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25" name="Rectangle 2833"/>
            <p:cNvSpPr>
              <a:spLocks noChangeArrowheads="1"/>
            </p:cNvSpPr>
            <p:nvPr/>
          </p:nvSpPr>
          <p:spPr bwMode="auto">
            <a:xfrm>
              <a:off x="3530" y="2629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26" name="Rectangle 2834"/>
            <p:cNvSpPr>
              <a:spLocks noChangeArrowheads="1"/>
            </p:cNvSpPr>
            <p:nvPr/>
          </p:nvSpPr>
          <p:spPr bwMode="auto">
            <a:xfrm>
              <a:off x="3530" y="264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27" name="Rectangle 2835"/>
            <p:cNvSpPr>
              <a:spLocks noChangeArrowheads="1"/>
            </p:cNvSpPr>
            <p:nvPr/>
          </p:nvSpPr>
          <p:spPr bwMode="auto">
            <a:xfrm>
              <a:off x="3530" y="2655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28" name="Rectangle 2836"/>
            <p:cNvSpPr>
              <a:spLocks noChangeArrowheads="1"/>
            </p:cNvSpPr>
            <p:nvPr/>
          </p:nvSpPr>
          <p:spPr bwMode="auto">
            <a:xfrm>
              <a:off x="3530" y="2668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29" name="Rectangle 2837"/>
            <p:cNvSpPr>
              <a:spLocks noChangeArrowheads="1"/>
            </p:cNvSpPr>
            <p:nvPr/>
          </p:nvSpPr>
          <p:spPr bwMode="auto">
            <a:xfrm>
              <a:off x="3530" y="268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30" name="Rectangle 2838"/>
            <p:cNvSpPr>
              <a:spLocks noChangeArrowheads="1"/>
            </p:cNvSpPr>
            <p:nvPr/>
          </p:nvSpPr>
          <p:spPr bwMode="auto">
            <a:xfrm>
              <a:off x="3530" y="2696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31" name="Rectangle 2839"/>
            <p:cNvSpPr>
              <a:spLocks noChangeArrowheads="1"/>
            </p:cNvSpPr>
            <p:nvPr/>
          </p:nvSpPr>
          <p:spPr bwMode="auto">
            <a:xfrm>
              <a:off x="3530" y="270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32" name="Rectangle 2840"/>
            <p:cNvSpPr>
              <a:spLocks noChangeArrowheads="1"/>
            </p:cNvSpPr>
            <p:nvPr/>
          </p:nvSpPr>
          <p:spPr bwMode="auto">
            <a:xfrm>
              <a:off x="3530" y="2721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33" name="Rectangle 2841"/>
            <p:cNvSpPr>
              <a:spLocks noChangeArrowheads="1"/>
            </p:cNvSpPr>
            <p:nvPr/>
          </p:nvSpPr>
          <p:spPr bwMode="auto">
            <a:xfrm>
              <a:off x="3929" y="2615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34" name="Rectangle 2842"/>
            <p:cNvSpPr>
              <a:spLocks noChangeArrowheads="1"/>
            </p:cNvSpPr>
            <p:nvPr/>
          </p:nvSpPr>
          <p:spPr bwMode="auto">
            <a:xfrm>
              <a:off x="3929" y="2629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35" name="Rectangle 2843"/>
            <p:cNvSpPr>
              <a:spLocks noChangeArrowheads="1"/>
            </p:cNvSpPr>
            <p:nvPr/>
          </p:nvSpPr>
          <p:spPr bwMode="auto">
            <a:xfrm>
              <a:off x="3929" y="2642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36" name="Rectangle 2844"/>
            <p:cNvSpPr>
              <a:spLocks noChangeArrowheads="1"/>
            </p:cNvSpPr>
            <p:nvPr/>
          </p:nvSpPr>
          <p:spPr bwMode="auto">
            <a:xfrm>
              <a:off x="3929" y="2655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37" name="Rectangle 2845"/>
            <p:cNvSpPr>
              <a:spLocks noChangeArrowheads="1"/>
            </p:cNvSpPr>
            <p:nvPr/>
          </p:nvSpPr>
          <p:spPr bwMode="auto">
            <a:xfrm>
              <a:off x="3929" y="2668"/>
              <a:ext cx="5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38" name="Rectangle 2846"/>
            <p:cNvSpPr>
              <a:spLocks noChangeArrowheads="1"/>
            </p:cNvSpPr>
            <p:nvPr/>
          </p:nvSpPr>
          <p:spPr bwMode="auto">
            <a:xfrm>
              <a:off x="3929" y="2682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39" name="Rectangle 2847"/>
            <p:cNvSpPr>
              <a:spLocks noChangeArrowheads="1"/>
            </p:cNvSpPr>
            <p:nvPr/>
          </p:nvSpPr>
          <p:spPr bwMode="auto">
            <a:xfrm>
              <a:off x="3929" y="2696"/>
              <a:ext cx="5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40" name="Rectangle 2848"/>
            <p:cNvSpPr>
              <a:spLocks noChangeArrowheads="1"/>
            </p:cNvSpPr>
            <p:nvPr/>
          </p:nvSpPr>
          <p:spPr bwMode="auto">
            <a:xfrm>
              <a:off x="3929" y="2708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41" name="Rectangle 2849"/>
            <p:cNvSpPr>
              <a:spLocks noChangeArrowheads="1"/>
            </p:cNvSpPr>
            <p:nvPr/>
          </p:nvSpPr>
          <p:spPr bwMode="auto">
            <a:xfrm>
              <a:off x="3929" y="2721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42" name="Rectangle 2850"/>
            <p:cNvSpPr>
              <a:spLocks noChangeArrowheads="1"/>
            </p:cNvSpPr>
            <p:nvPr/>
          </p:nvSpPr>
          <p:spPr bwMode="auto">
            <a:xfrm>
              <a:off x="4692" y="261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43" name="Rectangle 2851"/>
            <p:cNvSpPr>
              <a:spLocks noChangeArrowheads="1"/>
            </p:cNvSpPr>
            <p:nvPr/>
          </p:nvSpPr>
          <p:spPr bwMode="auto">
            <a:xfrm>
              <a:off x="4692" y="2629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44" name="Rectangle 2852"/>
            <p:cNvSpPr>
              <a:spLocks noChangeArrowheads="1"/>
            </p:cNvSpPr>
            <p:nvPr/>
          </p:nvSpPr>
          <p:spPr bwMode="auto">
            <a:xfrm>
              <a:off x="4692" y="264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45" name="Rectangle 2853"/>
            <p:cNvSpPr>
              <a:spLocks noChangeArrowheads="1"/>
            </p:cNvSpPr>
            <p:nvPr/>
          </p:nvSpPr>
          <p:spPr bwMode="auto">
            <a:xfrm>
              <a:off x="4692" y="2655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46" name="Rectangle 2854"/>
            <p:cNvSpPr>
              <a:spLocks noChangeArrowheads="1"/>
            </p:cNvSpPr>
            <p:nvPr/>
          </p:nvSpPr>
          <p:spPr bwMode="auto">
            <a:xfrm>
              <a:off x="4692" y="2668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47" name="Rectangle 2855"/>
            <p:cNvSpPr>
              <a:spLocks noChangeArrowheads="1"/>
            </p:cNvSpPr>
            <p:nvPr/>
          </p:nvSpPr>
          <p:spPr bwMode="auto">
            <a:xfrm>
              <a:off x="4692" y="268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48" name="Rectangle 2856"/>
            <p:cNvSpPr>
              <a:spLocks noChangeArrowheads="1"/>
            </p:cNvSpPr>
            <p:nvPr/>
          </p:nvSpPr>
          <p:spPr bwMode="auto">
            <a:xfrm>
              <a:off x="4692" y="2696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49" name="Rectangle 2857"/>
            <p:cNvSpPr>
              <a:spLocks noChangeArrowheads="1"/>
            </p:cNvSpPr>
            <p:nvPr/>
          </p:nvSpPr>
          <p:spPr bwMode="auto">
            <a:xfrm>
              <a:off x="4692" y="270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50" name="Rectangle 2858"/>
            <p:cNvSpPr>
              <a:spLocks noChangeArrowheads="1"/>
            </p:cNvSpPr>
            <p:nvPr/>
          </p:nvSpPr>
          <p:spPr bwMode="auto">
            <a:xfrm>
              <a:off x="4692" y="2721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51" name="Rectangle 2860"/>
            <p:cNvSpPr>
              <a:spLocks noChangeArrowheads="1"/>
            </p:cNvSpPr>
            <p:nvPr/>
          </p:nvSpPr>
          <p:spPr bwMode="auto">
            <a:xfrm>
              <a:off x="4699" y="2728"/>
              <a:ext cx="863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52" name="Rectangle 2861"/>
            <p:cNvSpPr>
              <a:spLocks noChangeArrowheads="1"/>
            </p:cNvSpPr>
            <p:nvPr/>
          </p:nvSpPr>
          <p:spPr bwMode="auto">
            <a:xfrm>
              <a:off x="4699" y="2728"/>
              <a:ext cx="863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53" name="Rectangle 2862"/>
            <p:cNvSpPr>
              <a:spLocks noChangeArrowheads="1"/>
            </p:cNvSpPr>
            <p:nvPr/>
          </p:nvSpPr>
          <p:spPr bwMode="auto">
            <a:xfrm>
              <a:off x="4934" y="2721"/>
              <a:ext cx="38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FF"/>
                  </a:solidFill>
                </a:rPr>
                <a:t>Recharge  </a:t>
              </a:r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2054" name="Rectangle 2863"/>
            <p:cNvSpPr>
              <a:spLocks noChangeArrowheads="1"/>
            </p:cNvSpPr>
            <p:nvPr/>
          </p:nvSpPr>
          <p:spPr bwMode="auto">
            <a:xfrm>
              <a:off x="3934" y="2728"/>
              <a:ext cx="758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55" name="Rectangle 2864"/>
            <p:cNvSpPr>
              <a:spLocks noChangeArrowheads="1"/>
            </p:cNvSpPr>
            <p:nvPr/>
          </p:nvSpPr>
          <p:spPr bwMode="auto">
            <a:xfrm>
              <a:off x="3934" y="2728"/>
              <a:ext cx="758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56" name="Rectangle 2865"/>
            <p:cNvSpPr>
              <a:spLocks noChangeArrowheads="1"/>
            </p:cNvSpPr>
            <p:nvPr/>
          </p:nvSpPr>
          <p:spPr bwMode="auto">
            <a:xfrm>
              <a:off x="4257" y="2721"/>
              <a:ext cx="116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ND</a:t>
              </a:r>
              <a:endParaRPr lang="en-US"/>
            </a:p>
          </p:txBody>
        </p:sp>
        <p:sp>
          <p:nvSpPr>
            <p:cNvPr id="2057" name="Rectangle 2866"/>
            <p:cNvSpPr>
              <a:spLocks noChangeArrowheads="1"/>
            </p:cNvSpPr>
            <p:nvPr/>
          </p:nvSpPr>
          <p:spPr bwMode="auto">
            <a:xfrm>
              <a:off x="3537" y="2728"/>
              <a:ext cx="39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58" name="Rectangle 2867"/>
            <p:cNvSpPr>
              <a:spLocks noChangeArrowheads="1"/>
            </p:cNvSpPr>
            <p:nvPr/>
          </p:nvSpPr>
          <p:spPr bwMode="auto">
            <a:xfrm>
              <a:off x="3537" y="2728"/>
              <a:ext cx="39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59" name="Rectangle 2868"/>
            <p:cNvSpPr>
              <a:spLocks noChangeArrowheads="1"/>
            </p:cNvSpPr>
            <p:nvPr/>
          </p:nvSpPr>
          <p:spPr bwMode="auto">
            <a:xfrm>
              <a:off x="3680" y="2721"/>
              <a:ext cx="111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NA</a:t>
              </a:r>
              <a:endParaRPr lang="en-US"/>
            </a:p>
          </p:txBody>
        </p:sp>
        <p:sp>
          <p:nvSpPr>
            <p:cNvPr id="2060" name="Rectangle 2869"/>
            <p:cNvSpPr>
              <a:spLocks noChangeArrowheads="1"/>
            </p:cNvSpPr>
            <p:nvPr/>
          </p:nvSpPr>
          <p:spPr bwMode="auto">
            <a:xfrm>
              <a:off x="3139" y="2728"/>
              <a:ext cx="39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61" name="Rectangle 2870"/>
            <p:cNvSpPr>
              <a:spLocks noChangeArrowheads="1"/>
            </p:cNvSpPr>
            <p:nvPr/>
          </p:nvSpPr>
          <p:spPr bwMode="auto">
            <a:xfrm>
              <a:off x="3139" y="2728"/>
              <a:ext cx="39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62" name="Rectangle 2871"/>
            <p:cNvSpPr>
              <a:spLocks noChangeArrowheads="1"/>
            </p:cNvSpPr>
            <p:nvPr/>
          </p:nvSpPr>
          <p:spPr bwMode="auto">
            <a:xfrm>
              <a:off x="3215" y="2721"/>
              <a:ext cx="242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0.0291</a:t>
              </a:r>
              <a:endParaRPr lang="en-US"/>
            </a:p>
          </p:txBody>
        </p:sp>
        <p:sp>
          <p:nvSpPr>
            <p:cNvPr id="2063" name="Rectangle 2872"/>
            <p:cNvSpPr>
              <a:spLocks noChangeArrowheads="1"/>
            </p:cNvSpPr>
            <p:nvPr/>
          </p:nvSpPr>
          <p:spPr bwMode="auto">
            <a:xfrm>
              <a:off x="2741" y="2728"/>
              <a:ext cx="39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64" name="Rectangle 2873"/>
            <p:cNvSpPr>
              <a:spLocks noChangeArrowheads="1"/>
            </p:cNvSpPr>
            <p:nvPr/>
          </p:nvSpPr>
          <p:spPr bwMode="auto">
            <a:xfrm>
              <a:off x="2741" y="2728"/>
              <a:ext cx="39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65" name="Rectangle 2874"/>
            <p:cNvSpPr>
              <a:spLocks noChangeArrowheads="1"/>
            </p:cNvSpPr>
            <p:nvPr/>
          </p:nvSpPr>
          <p:spPr bwMode="auto">
            <a:xfrm>
              <a:off x="2915" y="2721"/>
              <a:ext cx="4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0</a:t>
              </a:r>
              <a:endParaRPr lang="en-US"/>
            </a:p>
          </p:txBody>
        </p:sp>
        <p:sp>
          <p:nvSpPr>
            <p:cNvPr id="2066" name="Rectangle 2875"/>
            <p:cNvSpPr>
              <a:spLocks noChangeArrowheads="1"/>
            </p:cNvSpPr>
            <p:nvPr/>
          </p:nvSpPr>
          <p:spPr bwMode="auto">
            <a:xfrm>
              <a:off x="2344" y="2728"/>
              <a:ext cx="39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67" name="Rectangle 2876"/>
            <p:cNvSpPr>
              <a:spLocks noChangeArrowheads="1"/>
            </p:cNvSpPr>
            <p:nvPr/>
          </p:nvSpPr>
          <p:spPr bwMode="auto">
            <a:xfrm>
              <a:off x="2344" y="2728"/>
              <a:ext cx="39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68" name="Rectangle 2877"/>
            <p:cNvSpPr>
              <a:spLocks noChangeArrowheads="1"/>
            </p:cNvSpPr>
            <p:nvPr/>
          </p:nvSpPr>
          <p:spPr bwMode="auto">
            <a:xfrm>
              <a:off x="2499" y="2721"/>
              <a:ext cx="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14</a:t>
              </a:r>
              <a:endParaRPr lang="en-US"/>
            </a:p>
          </p:txBody>
        </p:sp>
        <p:sp>
          <p:nvSpPr>
            <p:cNvPr id="2069" name="Rectangle 2878"/>
            <p:cNvSpPr>
              <a:spLocks noChangeArrowheads="1"/>
            </p:cNvSpPr>
            <p:nvPr/>
          </p:nvSpPr>
          <p:spPr bwMode="auto">
            <a:xfrm>
              <a:off x="629" y="2728"/>
              <a:ext cx="1709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70" name="Rectangle 2879"/>
            <p:cNvSpPr>
              <a:spLocks noChangeArrowheads="1"/>
            </p:cNvSpPr>
            <p:nvPr/>
          </p:nvSpPr>
          <p:spPr bwMode="auto">
            <a:xfrm>
              <a:off x="629" y="2728"/>
              <a:ext cx="1709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71" name="Rectangle 2880"/>
            <p:cNvSpPr>
              <a:spLocks noChangeArrowheads="1"/>
            </p:cNvSpPr>
            <p:nvPr/>
          </p:nvSpPr>
          <p:spPr bwMode="auto">
            <a:xfrm>
              <a:off x="1325" y="2721"/>
              <a:ext cx="323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Glen Tay</a:t>
              </a:r>
              <a:endParaRPr lang="en-US"/>
            </a:p>
          </p:txBody>
        </p:sp>
        <p:sp>
          <p:nvSpPr>
            <p:cNvPr id="2072" name="Rectangle 2881"/>
            <p:cNvSpPr>
              <a:spLocks noChangeArrowheads="1"/>
            </p:cNvSpPr>
            <p:nvPr/>
          </p:nvSpPr>
          <p:spPr bwMode="auto">
            <a:xfrm>
              <a:off x="151" y="2728"/>
              <a:ext cx="47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73" name="Rectangle 2882"/>
            <p:cNvSpPr>
              <a:spLocks noChangeArrowheads="1"/>
            </p:cNvSpPr>
            <p:nvPr/>
          </p:nvSpPr>
          <p:spPr bwMode="auto">
            <a:xfrm>
              <a:off x="151" y="2728"/>
              <a:ext cx="47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74" name="Rectangle 2883"/>
            <p:cNvSpPr>
              <a:spLocks noChangeArrowheads="1"/>
            </p:cNvSpPr>
            <p:nvPr/>
          </p:nvSpPr>
          <p:spPr bwMode="auto">
            <a:xfrm>
              <a:off x="218" y="2721"/>
              <a:ext cx="34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C16-2515</a:t>
              </a:r>
              <a:endParaRPr lang="en-US"/>
            </a:p>
          </p:txBody>
        </p:sp>
        <p:sp>
          <p:nvSpPr>
            <p:cNvPr id="2075" name="Rectangle 2884"/>
            <p:cNvSpPr>
              <a:spLocks noChangeArrowheads="1"/>
            </p:cNvSpPr>
            <p:nvPr/>
          </p:nvSpPr>
          <p:spPr bwMode="auto">
            <a:xfrm>
              <a:off x="623" y="2721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76" name="Rectangle 2885"/>
            <p:cNvSpPr>
              <a:spLocks noChangeArrowheads="1"/>
            </p:cNvSpPr>
            <p:nvPr/>
          </p:nvSpPr>
          <p:spPr bwMode="auto">
            <a:xfrm>
              <a:off x="623" y="273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77" name="Rectangle 2886"/>
            <p:cNvSpPr>
              <a:spLocks noChangeArrowheads="1"/>
            </p:cNvSpPr>
            <p:nvPr/>
          </p:nvSpPr>
          <p:spPr bwMode="auto">
            <a:xfrm>
              <a:off x="623" y="2749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78" name="Rectangle 2887"/>
            <p:cNvSpPr>
              <a:spLocks noChangeArrowheads="1"/>
            </p:cNvSpPr>
            <p:nvPr/>
          </p:nvSpPr>
          <p:spPr bwMode="auto">
            <a:xfrm>
              <a:off x="623" y="2761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79" name="Rectangle 2888"/>
            <p:cNvSpPr>
              <a:spLocks noChangeArrowheads="1"/>
            </p:cNvSpPr>
            <p:nvPr/>
          </p:nvSpPr>
          <p:spPr bwMode="auto">
            <a:xfrm>
              <a:off x="623" y="277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80" name="Rectangle 2889"/>
            <p:cNvSpPr>
              <a:spLocks noChangeArrowheads="1"/>
            </p:cNvSpPr>
            <p:nvPr/>
          </p:nvSpPr>
          <p:spPr bwMode="auto">
            <a:xfrm>
              <a:off x="623" y="2790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81" name="Rectangle 2890"/>
            <p:cNvSpPr>
              <a:spLocks noChangeArrowheads="1"/>
            </p:cNvSpPr>
            <p:nvPr/>
          </p:nvSpPr>
          <p:spPr bwMode="auto">
            <a:xfrm>
              <a:off x="623" y="280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82" name="Rectangle 2891"/>
            <p:cNvSpPr>
              <a:spLocks noChangeArrowheads="1"/>
            </p:cNvSpPr>
            <p:nvPr/>
          </p:nvSpPr>
          <p:spPr bwMode="auto">
            <a:xfrm>
              <a:off x="623" y="281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83" name="Rectangle 2892"/>
            <p:cNvSpPr>
              <a:spLocks noChangeArrowheads="1"/>
            </p:cNvSpPr>
            <p:nvPr/>
          </p:nvSpPr>
          <p:spPr bwMode="auto">
            <a:xfrm>
              <a:off x="623" y="2828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84" name="Rectangle 2893"/>
            <p:cNvSpPr>
              <a:spLocks noChangeArrowheads="1"/>
            </p:cNvSpPr>
            <p:nvPr/>
          </p:nvSpPr>
          <p:spPr bwMode="auto">
            <a:xfrm>
              <a:off x="2338" y="2721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85" name="Rectangle 2894"/>
            <p:cNvSpPr>
              <a:spLocks noChangeArrowheads="1"/>
            </p:cNvSpPr>
            <p:nvPr/>
          </p:nvSpPr>
          <p:spPr bwMode="auto">
            <a:xfrm>
              <a:off x="2338" y="273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86" name="Rectangle 2895"/>
            <p:cNvSpPr>
              <a:spLocks noChangeArrowheads="1"/>
            </p:cNvSpPr>
            <p:nvPr/>
          </p:nvSpPr>
          <p:spPr bwMode="auto">
            <a:xfrm>
              <a:off x="2338" y="2749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87" name="Rectangle 2896"/>
            <p:cNvSpPr>
              <a:spLocks noChangeArrowheads="1"/>
            </p:cNvSpPr>
            <p:nvPr/>
          </p:nvSpPr>
          <p:spPr bwMode="auto">
            <a:xfrm>
              <a:off x="2338" y="2761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88" name="Rectangle 2897"/>
            <p:cNvSpPr>
              <a:spLocks noChangeArrowheads="1"/>
            </p:cNvSpPr>
            <p:nvPr/>
          </p:nvSpPr>
          <p:spPr bwMode="auto">
            <a:xfrm>
              <a:off x="2338" y="277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89" name="Rectangle 2898"/>
            <p:cNvSpPr>
              <a:spLocks noChangeArrowheads="1"/>
            </p:cNvSpPr>
            <p:nvPr/>
          </p:nvSpPr>
          <p:spPr bwMode="auto">
            <a:xfrm>
              <a:off x="2338" y="2790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90" name="Rectangle 2899"/>
            <p:cNvSpPr>
              <a:spLocks noChangeArrowheads="1"/>
            </p:cNvSpPr>
            <p:nvPr/>
          </p:nvSpPr>
          <p:spPr bwMode="auto">
            <a:xfrm>
              <a:off x="2338" y="280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91" name="Rectangle 2900"/>
            <p:cNvSpPr>
              <a:spLocks noChangeArrowheads="1"/>
            </p:cNvSpPr>
            <p:nvPr/>
          </p:nvSpPr>
          <p:spPr bwMode="auto">
            <a:xfrm>
              <a:off x="2338" y="281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92" name="Rectangle 2901"/>
            <p:cNvSpPr>
              <a:spLocks noChangeArrowheads="1"/>
            </p:cNvSpPr>
            <p:nvPr/>
          </p:nvSpPr>
          <p:spPr bwMode="auto">
            <a:xfrm>
              <a:off x="2338" y="2828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93" name="Rectangle 2903"/>
            <p:cNvSpPr>
              <a:spLocks noChangeArrowheads="1"/>
            </p:cNvSpPr>
            <p:nvPr/>
          </p:nvSpPr>
          <p:spPr bwMode="auto">
            <a:xfrm>
              <a:off x="2735" y="2721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94" name="Rectangle 2904"/>
            <p:cNvSpPr>
              <a:spLocks noChangeArrowheads="1"/>
            </p:cNvSpPr>
            <p:nvPr/>
          </p:nvSpPr>
          <p:spPr bwMode="auto">
            <a:xfrm>
              <a:off x="2735" y="2737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95" name="Rectangle 2905"/>
            <p:cNvSpPr>
              <a:spLocks noChangeArrowheads="1"/>
            </p:cNvSpPr>
            <p:nvPr/>
          </p:nvSpPr>
          <p:spPr bwMode="auto">
            <a:xfrm>
              <a:off x="2735" y="2749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96" name="Rectangle 2906"/>
            <p:cNvSpPr>
              <a:spLocks noChangeArrowheads="1"/>
            </p:cNvSpPr>
            <p:nvPr/>
          </p:nvSpPr>
          <p:spPr bwMode="auto">
            <a:xfrm>
              <a:off x="2735" y="276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97" name="Rectangle 2907"/>
            <p:cNvSpPr>
              <a:spLocks noChangeArrowheads="1"/>
            </p:cNvSpPr>
            <p:nvPr/>
          </p:nvSpPr>
          <p:spPr bwMode="auto">
            <a:xfrm>
              <a:off x="2735" y="277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98" name="Rectangle 2908"/>
            <p:cNvSpPr>
              <a:spLocks noChangeArrowheads="1"/>
            </p:cNvSpPr>
            <p:nvPr/>
          </p:nvSpPr>
          <p:spPr bwMode="auto">
            <a:xfrm>
              <a:off x="2735" y="2790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099" name="Rectangle 2909"/>
            <p:cNvSpPr>
              <a:spLocks noChangeArrowheads="1"/>
            </p:cNvSpPr>
            <p:nvPr/>
          </p:nvSpPr>
          <p:spPr bwMode="auto">
            <a:xfrm>
              <a:off x="2735" y="280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00" name="Rectangle 2910"/>
            <p:cNvSpPr>
              <a:spLocks noChangeArrowheads="1"/>
            </p:cNvSpPr>
            <p:nvPr/>
          </p:nvSpPr>
          <p:spPr bwMode="auto">
            <a:xfrm>
              <a:off x="2735" y="281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01" name="Rectangle 2911"/>
            <p:cNvSpPr>
              <a:spLocks noChangeArrowheads="1"/>
            </p:cNvSpPr>
            <p:nvPr/>
          </p:nvSpPr>
          <p:spPr bwMode="auto">
            <a:xfrm>
              <a:off x="2735" y="2828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02" name="Rectangle 2912"/>
            <p:cNvSpPr>
              <a:spLocks noChangeArrowheads="1"/>
            </p:cNvSpPr>
            <p:nvPr/>
          </p:nvSpPr>
          <p:spPr bwMode="auto">
            <a:xfrm>
              <a:off x="3133" y="2721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03" name="Rectangle 2913"/>
            <p:cNvSpPr>
              <a:spLocks noChangeArrowheads="1"/>
            </p:cNvSpPr>
            <p:nvPr/>
          </p:nvSpPr>
          <p:spPr bwMode="auto">
            <a:xfrm>
              <a:off x="3133" y="2737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04" name="Rectangle 2914"/>
            <p:cNvSpPr>
              <a:spLocks noChangeArrowheads="1"/>
            </p:cNvSpPr>
            <p:nvPr/>
          </p:nvSpPr>
          <p:spPr bwMode="auto">
            <a:xfrm>
              <a:off x="3133" y="2749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05" name="Rectangle 2915"/>
            <p:cNvSpPr>
              <a:spLocks noChangeArrowheads="1"/>
            </p:cNvSpPr>
            <p:nvPr/>
          </p:nvSpPr>
          <p:spPr bwMode="auto">
            <a:xfrm>
              <a:off x="3133" y="276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06" name="Rectangle 2916"/>
            <p:cNvSpPr>
              <a:spLocks noChangeArrowheads="1"/>
            </p:cNvSpPr>
            <p:nvPr/>
          </p:nvSpPr>
          <p:spPr bwMode="auto">
            <a:xfrm>
              <a:off x="3133" y="2775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07" name="Rectangle 2917"/>
            <p:cNvSpPr>
              <a:spLocks noChangeArrowheads="1"/>
            </p:cNvSpPr>
            <p:nvPr/>
          </p:nvSpPr>
          <p:spPr bwMode="auto">
            <a:xfrm>
              <a:off x="3133" y="2790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08" name="Rectangle 2918"/>
            <p:cNvSpPr>
              <a:spLocks noChangeArrowheads="1"/>
            </p:cNvSpPr>
            <p:nvPr/>
          </p:nvSpPr>
          <p:spPr bwMode="auto">
            <a:xfrm>
              <a:off x="3133" y="280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09" name="Rectangle 2919"/>
            <p:cNvSpPr>
              <a:spLocks noChangeArrowheads="1"/>
            </p:cNvSpPr>
            <p:nvPr/>
          </p:nvSpPr>
          <p:spPr bwMode="auto">
            <a:xfrm>
              <a:off x="3133" y="281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10" name="Rectangle 2920"/>
            <p:cNvSpPr>
              <a:spLocks noChangeArrowheads="1"/>
            </p:cNvSpPr>
            <p:nvPr/>
          </p:nvSpPr>
          <p:spPr bwMode="auto">
            <a:xfrm>
              <a:off x="3133" y="2828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11" name="Rectangle 2921"/>
            <p:cNvSpPr>
              <a:spLocks noChangeArrowheads="1"/>
            </p:cNvSpPr>
            <p:nvPr/>
          </p:nvSpPr>
          <p:spPr bwMode="auto">
            <a:xfrm>
              <a:off x="3530" y="2721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12" name="Rectangle 2922"/>
            <p:cNvSpPr>
              <a:spLocks noChangeArrowheads="1"/>
            </p:cNvSpPr>
            <p:nvPr/>
          </p:nvSpPr>
          <p:spPr bwMode="auto">
            <a:xfrm>
              <a:off x="3530" y="2737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13" name="Rectangle 2923"/>
            <p:cNvSpPr>
              <a:spLocks noChangeArrowheads="1"/>
            </p:cNvSpPr>
            <p:nvPr/>
          </p:nvSpPr>
          <p:spPr bwMode="auto">
            <a:xfrm>
              <a:off x="3530" y="2749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14" name="Rectangle 2924"/>
            <p:cNvSpPr>
              <a:spLocks noChangeArrowheads="1"/>
            </p:cNvSpPr>
            <p:nvPr/>
          </p:nvSpPr>
          <p:spPr bwMode="auto">
            <a:xfrm>
              <a:off x="3530" y="276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15" name="Rectangle 2925"/>
            <p:cNvSpPr>
              <a:spLocks noChangeArrowheads="1"/>
            </p:cNvSpPr>
            <p:nvPr/>
          </p:nvSpPr>
          <p:spPr bwMode="auto">
            <a:xfrm>
              <a:off x="3530" y="2775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16" name="Rectangle 2926"/>
            <p:cNvSpPr>
              <a:spLocks noChangeArrowheads="1"/>
            </p:cNvSpPr>
            <p:nvPr/>
          </p:nvSpPr>
          <p:spPr bwMode="auto">
            <a:xfrm>
              <a:off x="3530" y="2790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17" name="Rectangle 2927"/>
            <p:cNvSpPr>
              <a:spLocks noChangeArrowheads="1"/>
            </p:cNvSpPr>
            <p:nvPr/>
          </p:nvSpPr>
          <p:spPr bwMode="auto">
            <a:xfrm>
              <a:off x="3530" y="280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18" name="Rectangle 2928"/>
            <p:cNvSpPr>
              <a:spLocks noChangeArrowheads="1"/>
            </p:cNvSpPr>
            <p:nvPr/>
          </p:nvSpPr>
          <p:spPr bwMode="auto">
            <a:xfrm>
              <a:off x="3530" y="281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19" name="Rectangle 2929"/>
            <p:cNvSpPr>
              <a:spLocks noChangeArrowheads="1"/>
            </p:cNvSpPr>
            <p:nvPr/>
          </p:nvSpPr>
          <p:spPr bwMode="auto">
            <a:xfrm>
              <a:off x="3530" y="2828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20" name="Rectangle 2930"/>
            <p:cNvSpPr>
              <a:spLocks noChangeArrowheads="1"/>
            </p:cNvSpPr>
            <p:nvPr/>
          </p:nvSpPr>
          <p:spPr bwMode="auto">
            <a:xfrm>
              <a:off x="3929" y="2721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21" name="Rectangle 2931"/>
            <p:cNvSpPr>
              <a:spLocks noChangeArrowheads="1"/>
            </p:cNvSpPr>
            <p:nvPr/>
          </p:nvSpPr>
          <p:spPr bwMode="auto">
            <a:xfrm>
              <a:off x="3929" y="2737"/>
              <a:ext cx="5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22" name="Rectangle 2932"/>
            <p:cNvSpPr>
              <a:spLocks noChangeArrowheads="1"/>
            </p:cNvSpPr>
            <p:nvPr/>
          </p:nvSpPr>
          <p:spPr bwMode="auto">
            <a:xfrm>
              <a:off x="3929" y="2749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23" name="Rectangle 2933"/>
            <p:cNvSpPr>
              <a:spLocks noChangeArrowheads="1"/>
            </p:cNvSpPr>
            <p:nvPr/>
          </p:nvSpPr>
          <p:spPr bwMode="auto">
            <a:xfrm>
              <a:off x="3929" y="2762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24" name="Rectangle 2934"/>
            <p:cNvSpPr>
              <a:spLocks noChangeArrowheads="1"/>
            </p:cNvSpPr>
            <p:nvPr/>
          </p:nvSpPr>
          <p:spPr bwMode="auto">
            <a:xfrm>
              <a:off x="3929" y="2775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25" name="Rectangle 2935"/>
            <p:cNvSpPr>
              <a:spLocks noChangeArrowheads="1"/>
            </p:cNvSpPr>
            <p:nvPr/>
          </p:nvSpPr>
          <p:spPr bwMode="auto">
            <a:xfrm>
              <a:off x="3929" y="2790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26" name="Rectangle 2936"/>
            <p:cNvSpPr>
              <a:spLocks noChangeArrowheads="1"/>
            </p:cNvSpPr>
            <p:nvPr/>
          </p:nvSpPr>
          <p:spPr bwMode="auto">
            <a:xfrm>
              <a:off x="3929" y="2802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27" name="Rectangle 2937"/>
            <p:cNvSpPr>
              <a:spLocks noChangeArrowheads="1"/>
            </p:cNvSpPr>
            <p:nvPr/>
          </p:nvSpPr>
          <p:spPr bwMode="auto">
            <a:xfrm>
              <a:off x="3929" y="2815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28" name="Rectangle 2938"/>
            <p:cNvSpPr>
              <a:spLocks noChangeArrowheads="1"/>
            </p:cNvSpPr>
            <p:nvPr/>
          </p:nvSpPr>
          <p:spPr bwMode="auto">
            <a:xfrm>
              <a:off x="3929" y="2828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29" name="Rectangle 2939"/>
            <p:cNvSpPr>
              <a:spLocks noChangeArrowheads="1"/>
            </p:cNvSpPr>
            <p:nvPr/>
          </p:nvSpPr>
          <p:spPr bwMode="auto">
            <a:xfrm>
              <a:off x="4692" y="2721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30" name="Rectangle 2940"/>
            <p:cNvSpPr>
              <a:spLocks noChangeArrowheads="1"/>
            </p:cNvSpPr>
            <p:nvPr/>
          </p:nvSpPr>
          <p:spPr bwMode="auto">
            <a:xfrm>
              <a:off x="4692" y="2737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31" name="Rectangle 2941"/>
            <p:cNvSpPr>
              <a:spLocks noChangeArrowheads="1"/>
            </p:cNvSpPr>
            <p:nvPr/>
          </p:nvSpPr>
          <p:spPr bwMode="auto">
            <a:xfrm>
              <a:off x="4692" y="2749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32" name="Rectangle 2942"/>
            <p:cNvSpPr>
              <a:spLocks noChangeArrowheads="1"/>
            </p:cNvSpPr>
            <p:nvPr/>
          </p:nvSpPr>
          <p:spPr bwMode="auto">
            <a:xfrm>
              <a:off x="4692" y="276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33" name="Rectangle 2943"/>
            <p:cNvSpPr>
              <a:spLocks noChangeArrowheads="1"/>
            </p:cNvSpPr>
            <p:nvPr/>
          </p:nvSpPr>
          <p:spPr bwMode="auto">
            <a:xfrm>
              <a:off x="4692" y="2775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34" name="Rectangle 2944"/>
            <p:cNvSpPr>
              <a:spLocks noChangeArrowheads="1"/>
            </p:cNvSpPr>
            <p:nvPr/>
          </p:nvSpPr>
          <p:spPr bwMode="auto">
            <a:xfrm>
              <a:off x="4692" y="2790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35" name="Rectangle 2945"/>
            <p:cNvSpPr>
              <a:spLocks noChangeArrowheads="1"/>
            </p:cNvSpPr>
            <p:nvPr/>
          </p:nvSpPr>
          <p:spPr bwMode="auto">
            <a:xfrm>
              <a:off x="4692" y="280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36" name="Rectangle 2946"/>
            <p:cNvSpPr>
              <a:spLocks noChangeArrowheads="1"/>
            </p:cNvSpPr>
            <p:nvPr/>
          </p:nvSpPr>
          <p:spPr bwMode="auto">
            <a:xfrm>
              <a:off x="4692" y="281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37" name="Rectangle 2947"/>
            <p:cNvSpPr>
              <a:spLocks noChangeArrowheads="1"/>
            </p:cNvSpPr>
            <p:nvPr/>
          </p:nvSpPr>
          <p:spPr bwMode="auto">
            <a:xfrm>
              <a:off x="4692" y="2828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38" name="Rectangle 2949"/>
            <p:cNvSpPr>
              <a:spLocks noChangeArrowheads="1"/>
            </p:cNvSpPr>
            <p:nvPr/>
          </p:nvSpPr>
          <p:spPr bwMode="auto">
            <a:xfrm>
              <a:off x="4699" y="2834"/>
              <a:ext cx="863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39" name="Rectangle 2950"/>
            <p:cNvSpPr>
              <a:spLocks noChangeArrowheads="1"/>
            </p:cNvSpPr>
            <p:nvPr/>
          </p:nvSpPr>
          <p:spPr bwMode="auto">
            <a:xfrm>
              <a:off x="4699" y="2834"/>
              <a:ext cx="863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40" name="Rectangle 2951"/>
            <p:cNvSpPr>
              <a:spLocks noChangeArrowheads="1"/>
            </p:cNvSpPr>
            <p:nvPr/>
          </p:nvSpPr>
          <p:spPr bwMode="auto">
            <a:xfrm>
              <a:off x="4934" y="2828"/>
              <a:ext cx="38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FF"/>
                  </a:solidFill>
                </a:rPr>
                <a:t>Recharge  </a:t>
              </a:r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2141" name="Rectangle 2952"/>
            <p:cNvSpPr>
              <a:spLocks noChangeArrowheads="1"/>
            </p:cNvSpPr>
            <p:nvPr/>
          </p:nvSpPr>
          <p:spPr bwMode="auto">
            <a:xfrm>
              <a:off x="3934" y="2834"/>
              <a:ext cx="758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42" name="Rectangle 2953"/>
            <p:cNvSpPr>
              <a:spLocks noChangeArrowheads="1"/>
            </p:cNvSpPr>
            <p:nvPr/>
          </p:nvSpPr>
          <p:spPr bwMode="auto">
            <a:xfrm>
              <a:off x="3934" y="2834"/>
              <a:ext cx="758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43" name="Rectangle 2954"/>
            <p:cNvSpPr>
              <a:spLocks noChangeArrowheads="1"/>
            </p:cNvSpPr>
            <p:nvPr/>
          </p:nvSpPr>
          <p:spPr bwMode="auto">
            <a:xfrm>
              <a:off x="4257" y="2828"/>
              <a:ext cx="116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ND</a:t>
              </a:r>
              <a:endParaRPr lang="en-US"/>
            </a:p>
          </p:txBody>
        </p:sp>
        <p:sp>
          <p:nvSpPr>
            <p:cNvPr id="2144" name="Rectangle 2955"/>
            <p:cNvSpPr>
              <a:spLocks noChangeArrowheads="1"/>
            </p:cNvSpPr>
            <p:nvPr/>
          </p:nvSpPr>
          <p:spPr bwMode="auto">
            <a:xfrm>
              <a:off x="3537" y="2834"/>
              <a:ext cx="392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45" name="Rectangle 2956"/>
            <p:cNvSpPr>
              <a:spLocks noChangeArrowheads="1"/>
            </p:cNvSpPr>
            <p:nvPr/>
          </p:nvSpPr>
          <p:spPr bwMode="auto">
            <a:xfrm>
              <a:off x="3537" y="2834"/>
              <a:ext cx="392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46" name="Rectangle 2957"/>
            <p:cNvSpPr>
              <a:spLocks noChangeArrowheads="1"/>
            </p:cNvSpPr>
            <p:nvPr/>
          </p:nvSpPr>
          <p:spPr bwMode="auto">
            <a:xfrm>
              <a:off x="3680" y="2828"/>
              <a:ext cx="111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NA</a:t>
              </a:r>
              <a:endParaRPr lang="en-US"/>
            </a:p>
          </p:txBody>
        </p:sp>
        <p:sp>
          <p:nvSpPr>
            <p:cNvPr id="2147" name="Rectangle 2958"/>
            <p:cNvSpPr>
              <a:spLocks noChangeArrowheads="1"/>
            </p:cNvSpPr>
            <p:nvPr/>
          </p:nvSpPr>
          <p:spPr bwMode="auto">
            <a:xfrm>
              <a:off x="3139" y="2834"/>
              <a:ext cx="391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48" name="Rectangle 2959"/>
            <p:cNvSpPr>
              <a:spLocks noChangeArrowheads="1"/>
            </p:cNvSpPr>
            <p:nvPr/>
          </p:nvSpPr>
          <p:spPr bwMode="auto">
            <a:xfrm>
              <a:off x="3139" y="2834"/>
              <a:ext cx="391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49" name="Rectangle 2960"/>
            <p:cNvSpPr>
              <a:spLocks noChangeArrowheads="1"/>
            </p:cNvSpPr>
            <p:nvPr/>
          </p:nvSpPr>
          <p:spPr bwMode="auto">
            <a:xfrm>
              <a:off x="3215" y="2828"/>
              <a:ext cx="242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0.0915</a:t>
              </a:r>
              <a:endParaRPr lang="en-US"/>
            </a:p>
          </p:txBody>
        </p:sp>
        <p:sp>
          <p:nvSpPr>
            <p:cNvPr id="2150" name="Rectangle 2961"/>
            <p:cNvSpPr>
              <a:spLocks noChangeArrowheads="1"/>
            </p:cNvSpPr>
            <p:nvPr/>
          </p:nvSpPr>
          <p:spPr bwMode="auto">
            <a:xfrm>
              <a:off x="2741" y="2834"/>
              <a:ext cx="392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51" name="Rectangle 2962"/>
            <p:cNvSpPr>
              <a:spLocks noChangeArrowheads="1"/>
            </p:cNvSpPr>
            <p:nvPr/>
          </p:nvSpPr>
          <p:spPr bwMode="auto">
            <a:xfrm>
              <a:off x="2741" y="2834"/>
              <a:ext cx="392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52" name="Rectangle 2963"/>
            <p:cNvSpPr>
              <a:spLocks noChangeArrowheads="1"/>
            </p:cNvSpPr>
            <p:nvPr/>
          </p:nvSpPr>
          <p:spPr bwMode="auto">
            <a:xfrm>
              <a:off x="2915" y="2828"/>
              <a:ext cx="4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0</a:t>
              </a:r>
              <a:endParaRPr lang="en-US"/>
            </a:p>
          </p:txBody>
        </p:sp>
        <p:sp>
          <p:nvSpPr>
            <p:cNvPr id="2153" name="Rectangle 2964"/>
            <p:cNvSpPr>
              <a:spLocks noChangeArrowheads="1"/>
            </p:cNvSpPr>
            <p:nvPr/>
          </p:nvSpPr>
          <p:spPr bwMode="auto">
            <a:xfrm>
              <a:off x="2344" y="2834"/>
              <a:ext cx="391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54" name="Rectangle 2965"/>
            <p:cNvSpPr>
              <a:spLocks noChangeArrowheads="1"/>
            </p:cNvSpPr>
            <p:nvPr/>
          </p:nvSpPr>
          <p:spPr bwMode="auto">
            <a:xfrm>
              <a:off x="2344" y="2834"/>
              <a:ext cx="391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55" name="Rectangle 2966"/>
            <p:cNvSpPr>
              <a:spLocks noChangeArrowheads="1"/>
            </p:cNvSpPr>
            <p:nvPr/>
          </p:nvSpPr>
          <p:spPr bwMode="auto">
            <a:xfrm>
              <a:off x="2499" y="2828"/>
              <a:ext cx="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11</a:t>
              </a:r>
              <a:endParaRPr lang="en-US"/>
            </a:p>
          </p:txBody>
        </p:sp>
        <p:sp>
          <p:nvSpPr>
            <p:cNvPr id="2156" name="Rectangle 2967"/>
            <p:cNvSpPr>
              <a:spLocks noChangeArrowheads="1"/>
            </p:cNvSpPr>
            <p:nvPr/>
          </p:nvSpPr>
          <p:spPr bwMode="auto">
            <a:xfrm>
              <a:off x="629" y="2834"/>
              <a:ext cx="1709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57" name="Rectangle 2968"/>
            <p:cNvSpPr>
              <a:spLocks noChangeArrowheads="1"/>
            </p:cNvSpPr>
            <p:nvPr/>
          </p:nvSpPr>
          <p:spPr bwMode="auto">
            <a:xfrm>
              <a:off x="629" y="2834"/>
              <a:ext cx="1709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58" name="Rectangle 2969"/>
            <p:cNvSpPr>
              <a:spLocks noChangeArrowheads="1"/>
            </p:cNvSpPr>
            <p:nvPr/>
          </p:nvSpPr>
          <p:spPr bwMode="auto">
            <a:xfrm>
              <a:off x="1213" y="2828"/>
              <a:ext cx="532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Dewits corner  </a:t>
              </a:r>
              <a:endParaRPr lang="en-US"/>
            </a:p>
          </p:txBody>
        </p:sp>
        <p:sp>
          <p:nvSpPr>
            <p:cNvPr id="2159" name="Rectangle 2970"/>
            <p:cNvSpPr>
              <a:spLocks noChangeArrowheads="1"/>
            </p:cNvSpPr>
            <p:nvPr/>
          </p:nvSpPr>
          <p:spPr bwMode="auto">
            <a:xfrm>
              <a:off x="151" y="2834"/>
              <a:ext cx="472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60" name="Rectangle 2971"/>
            <p:cNvSpPr>
              <a:spLocks noChangeArrowheads="1"/>
            </p:cNvSpPr>
            <p:nvPr/>
          </p:nvSpPr>
          <p:spPr bwMode="auto">
            <a:xfrm>
              <a:off x="151" y="2834"/>
              <a:ext cx="472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61" name="Rectangle 2972"/>
            <p:cNvSpPr>
              <a:spLocks noChangeArrowheads="1"/>
            </p:cNvSpPr>
            <p:nvPr/>
          </p:nvSpPr>
          <p:spPr bwMode="auto">
            <a:xfrm>
              <a:off x="218" y="2828"/>
              <a:ext cx="34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C16-2810</a:t>
              </a:r>
              <a:endParaRPr lang="en-US"/>
            </a:p>
          </p:txBody>
        </p:sp>
        <p:sp>
          <p:nvSpPr>
            <p:cNvPr id="2162" name="Rectangle 2973"/>
            <p:cNvSpPr>
              <a:spLocks noChangeArrowheads="1"/>
            </p:cNvSpPr>
            <p:nvPr/>
          </p:nvSpPr>
          <p:spPr bwMode="auto">
            <a:xfrm>
              <a:off x="623" y="2828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63" name="Rectangle 2974"/>
            <p:cNvSpPr>
              <a:spLocks noChangeArrowheads="1"/>
            </p:cNvSpPr>
            <p:nvPr/>
          </p:nvSpPr>
          <p:spPr bwMode="auto">
            <a:xfrm>
              <a:off x="623" y="2841"/>
              <a:ext cx="6" cy="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64" name="Rectangle 2975"/>
            <p:cNvSpPr>
              <a:spLocks noChangeArrowheads="1"/>
            </p:cNvSpPr>
            <p:nvPr/>
          </p:nvSpPr>
          <p:spPr bwMode="auto">
            <a:xfrm>
              <a:off x="623" y="285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65" name="Rectangle 2976"/>
            <p:cNvSpPr>
              <a:spLocks noChangeArrowheads="1"/>
            </p:cNvSpPr>
            <p:nvPr/>
          </p:nvSpPr>
          <p:spPr bwMode="auto">
            <a:xfrm>
              <a:off x="623" y="286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66" name="Rectangle 2977"/>
            <p:cNvSpPr>
              <a:spLocks noChangeArrowheads="1"/>
            </p:cNvSpPr>
            <p:nvPr/>
          </p:nvSpPr>
          <p:spPr bwMode="auto">
            <a:xfrm>
              <a:off x="623" y="288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67" name="Rectangle 2978"/>
            <p:cNvSpPr>
              <a:spLocks noChangeArrowheads="1"/>
            </p:cNvSpPr>
            <p:nvPr/>
          </p:nvSpPr>
          <p:spPr bwMode="auto">
            <a:xfrm>
              <a:off x="623" y="2894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68" name="Rectangle 2979"/>
            <p:cNvSpPr>
              <a:spLocks noChangeArrowheads="1"/>
            </p:cNvSpPr>
            <p:nvPr/>
          </p:nvSpPr>
          <p:spPr bwMode="auto">
            <a:xfrm>
              <a:off x="623" y="2910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69" name="Rectangle 2980"/>
            <p:cNvSpPr>
              <a:spLocks noChangeArrowheads="1"/>
            </p:cNvSpPr>
            <p:nvPr/>
          </p:nvSpPr>
          <p:spPr bwMode="auto">
            <a:xfrm>
              <a:off x="623" y="292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70" name="Rectangle 2981"/>
            <p:cNvSpPr>
              <a:spLocks noChangeArrowheads="1"/>
            </p:cNvSpPr>
            <p:nvPr/>
          </p:nvSpPr>
          <p:spPr bwMode="auto">
            <a:xfrm>
              <a:off x="623" y="293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71" name="Rectangle 2982"/>
            <p:cNvSpPr>
              <a:spLocks noChangeArrowheads="1"/>
            </p:cNvSpPr>
            <p:nvPr/>
          </p:nvSpPr>
          <p:spPr bwMode="auto">
            <a:xfrm>
              <a:off x="2338" y="2828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72" name="Rectangle 2983"/>
            <p:cNvSpPr>
              <a:spLocks noChangeArrowheads="1"/>
            </p:cNvSpPr>
            <p:nvPr/>
          </p:nvSpPr>
          <p:spPr bwMode="auto">
            <a:xfrm>
              <a:off x="2338" y="2841"/>
              <a:ext cx="6" cy="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73" name="Rectangle 2984"/>
            <p:cNvSpPr>
              <a:spLocks noChangeArrowheads="1"/>
            </p:cNvSpPr>
            <p:nvPr/>
          </p:nvSpPr>
          <p:spPr bwMode="auto">
            <a:xfrm>
              <a:off x="2338" y="285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74" name="Rectangle 2985"/>
            <p:cNvSpPr>
              <a:spLocks noChangeArrowheads="1"/>
            </p:cNvSpPr>
            <p:nvPr/>
          </p:nvSpPr>
          <p:spPr bwMode="auto">
            <a:xfrm>
              <a:off x="2338" y="286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75" name="Rectangle 2986"/>
            <p:cNvSpPr>
              <a:spLocks noChangeArrowheads="1"/>
            </p:cNvSpPr>
            <p:nvPr/>
          </p:nvSpPr>
          <p:spPr bwMode="auto">
            <a:xfrm>
              <a:off x="2338" y="288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76" name="Rectangle 2987"/>
            <p:cNvSpPr>
              <a:spLocks noChangeArrowheads="1"/>
            </p:cNvSpPr>
            <p:nvPr/>
          </p:nvSpPr>
          <p:spPr bwMode="auto">
            <a:xfrm>
              <a:off x="2338" y="2894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77" name="Rectangle 2988"/>
            <p:cNvSpPr>
              <a:spLocks noChangeArrowheads="1"/>
            </p:cNvSpPr>
            <p:nvPr/>
          </p:nvSpPr>
          <p:spPr bwMode="auto">
            <a:xfrm>
              <a:off x="2338" y="2910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78" name="Rectangle 2989"/>
            <p:cNvSpPr>
              <a:spLocks noChangeArrowheads="1"/>
            </p:cNvSpPr>
            <p:nvPr/>
          </p:nvSpPr>
          <p:spPr bwMode="auto">
            <a:xfrm>
              <a:off x="2338" y="292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79" name="Rectangle 2990"/>
            <p:cNvSpPr>
              <a:spLocks noChangeArrowheads="1"/>
            </p:cNvSpPr>
            <p:nvPr/>
          </p:nvSpPr>
          <p:spPr bwMode="auto">
            <a:xfrm>
              <a:off x="2338" y="293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80" name="Rectangle 2991"/>
            <p:cNvSpPr>
              <a:spLocks noChangeArrowheads="1"/>
            </p:cNvSpPr>
            <p:nvPr/>
          </p:nvSpPr>
          <p:spPr bwMode="auto">
            <a:xfrm>
              <a:off x="2735" y="2828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81" name="Rectangle 2992"/>
            <p:cNvSpPr>
              <a:spLocks noChangeArrowheads="1"/>
            </p:cNvSpPr>
            <p:nvPr/>
          </p:nvSpPr>
          <p:spPr bwMode="auto">
            <a:xfrm>
              <a:off x="2735" y="2841"/>
              <a:ext cx="6" cy="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82" name="Rectangle 2993"/>
            <p:cNvSpPr>
              <a:spLocks noChangeArrowheads="1"/>
            </p:cNvSpPr>
            <p:nvPr/>
          </p:nvSpPr>
          <p:spPr bwMode="auto">
            <a:xfrm>
              <a:off x="2735" y="285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83" name="Rectangle 2994"/>
            <p:cNvSpPr>
              <a:spLocks noChangeArrowheads="1"/>
            </p:cNvSpPr>
            <p:nvPr/>
          </p:nvSpPr>
          <p:spPr bwMode="auto">
            <a:xfrm>
              <a:off x="2735" y="286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84" name="Rectangle 2995"/>
            <p:cNvSpPr>
              <a:spLocks noChangeArrowheads="1"/>
            </p:cNvSpPr>
            <p:nvPr/>
          </p:nvSpPr>
          <p:spPr bwMode="auto">
            <a:xfrm>
              <a:off x="2735" y="288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85" name="Rectangle 2996"/>
            <p:cNvSpPr>
              <a:spLocks noChangeArrowheads="1"/>
            </p:cNvSpPr>
            <p:nvPr/>
          </p:nvSpPr>
          <p:spPr bwMode="auto">
            <a:xfrm>
              <a:off x="2735" y="2894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86" name="Rectangle 2997"/>
            <p:cNvSpPr>
              <a:spLocks noChangeArrowheads="1"/>
            </p:cNvSpPr>
            <p:nvPr/>
          </p:nvSpPr>
          <p:spPr bwMode="auto">
            <a:xfrm>
              <a:off x="2735" y="2910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87" name="Rectangle 2998"/>
            <p:cNvSpPr>
              <a:spLocks noChangeArrowheads="1"/>
            </p:cNvSpPr>
            <p:nvPr/>
          </p:nvSpPr>
          <p:spPr bwMode="auto">
            <a:xfrm>
              <a:off x="2735" y="292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88" name="Rectangle 2999"/>
            <p:cNvSpPr>
              <a:spLocks noChangeArrowheads="1"/>
            </p:cNvSpPr>
            <p:nvPr/>
          </p:nvSpPr>
          <p:spPr bwMode="auto">
            <a:xfrm>
              <a:off x="2735" y="293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89" name="Rectangle 3000"/>
            <p:cNvSpPr>
              <a:spLocks noChangeArrowheads="1"/>
            </p:cNvSpPr>
            <p:nvPr/>
          </p:nvSpPr>
          <p:spPr bwMode="auto">
            <a:xfrm>
              <a:off x="3133" y="2828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90" name="Rectangle 3001"/>
            <p:cNvSpPr>
              <a:spLocks noChangeArrowheads="1"/>
            </p:cNvSpPr>
            <p:nvPr/>
          </p:nvSpPr>
          <p:spPr bwMode="auto">
            <a:xfrm>
              <a:off x="3133" y="2841"/>
              <a:ext cx="6" cy="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91" name="Rectangle 3002"/>
            <p:cNvSpPr>
              <a:spLocks noChangeArrowheads="1"/>
            </p:cNvSpPr>
            <p:nvPr/>
          </p:nvSpPr>
          <p:spPr bwMode="auto">
            <a:xfrm>
              <a:off x="3133" y="285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92" name="Rectangle 3003"/>
            <p:cNvSpPr>
              <a:spLocks noChangeArrowheads="1"/>
            </p:cNvSpPr>
            <p:nvPr/>
          </p:nvSpPr>
          <p:spPr bwMode="auto">
            <a:xfrm>
              <a:off x="3133" y="286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93" name="Rectangle 3004"/>
            <p:cNvSpPr>
              <a:spLocks noChangeArrowheads="1"/>
            </p:cNvSpPr>
            <p:nvPr/>
          </p:nvSpPr>
          <p:spPr bwMode="auto">
            <a:xfrm>
              <a:off x="3133" y="288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94" name="Rectangle 3005"/>
            <p:cNvSpPr>
              <a:spLocks noChangeArrowheads="1"/>
            </p:cNvSpPr>
            <p:nvPr/>
          </p:nvSpPr>
          <p:spPr bwMode="auto">
            <a:xfrm>
              <a:off x="3133" y="2894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95" name="Rectangle 3006"/>
            <p:cNvSpPr>
              <a:spLocks noChangeArrowheads="1"/>
            </p:cNvSpPr>
            <p:nvPr/>
          </p:nvSpPr>
          <p:spPr bwMode="auto">
            <a:xfrm>
              <a:off x="3133" y="2910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96" name="Rectangle 3007"/>
            <p:cNvSpPr>
              <a:spLocks noChangeArrowheads="1"/>
            </p:cNvSpPr>
            <p:nvPr/>
          </p:nvSpPr>
          <p:spPr bwMode="auto">
            <a:xfrm>
              <a:off x="3133" y="292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97" name="Rectangle 3008"/>
            <p:cNvSpPr>
              <a:spLocks noChangeArrowheads="1"/>
            </p:cNvSpPr>
            <p:nvPr/>
          </p:nvSpPr>
          <p:spPr bwMode="auto">
            <a:xfrm>
              <a:off x="3133" y="293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98" name="Rectangle 3009"/>
            <p:cNvSpPr>
              <a:spLocks noChangeArrowheads="1"/>
            </p:cNvSpPr>
            <p:nvPr/>
          </p:nvSpPr>
          <p:spPr bwMode="auto">
            <a:xfrm>
              <a:off x="3530" y="2828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199" name="Rectangle 3010"/>
            <p:cNvSpPr>
              <a:spLocks noChangeArrowheads="1"/>
            </p:cNvSpPr>
            <p:nvPr/>
          </p:nvSpPr>
          <p:spPr bwMode="auto">
            <a:xfrm>
              <a:off x="3530" y="2841"/>
              <a:ext cx="7" cy="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00" name="Rectangle 3011"/>
            <p:cNvSpPr>
              <a:spLocks noChangeArrowheads="1"/>
            </p:cNvSpPr>
            <p:nvPr/>
          </p:nvSpPr>
          <p:spPr bwMode="auto">
            <a:xfrm>
              <a:off x="3530" y="2856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01" name="Rectangle 3012"/>
            <p:cNvSpPr>
              <a:spLocks noChangeArrowheads="1"/>
            </p:cNvSpPr>
            <p:nvPr/>
          </p:nvSpPr>
          <p:spPr bwMode="auto">
            <a:xfrm>
              <a:off x="3530" y="2869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02" name="Rectangle 3013"/>
            <p:cNvSpPr>
              <a:spLocks noChangeArrowheads="1"/>
            </p:cNvSpPr>
            <p:nvPr/>
          </p:nvSpPr>
          <p:spPr bwMode="auto">
            <a:xfrm>
              <a:off x="3530" y="288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03" name="Rectangle 3014"/>
            <p:cNvSpPr>
              <a:spLocks noChangeArrowheads="1"/>
            </p:cNvSpPr>
            <p:nvPr/>
          </p:nvSpPr>
          <p:spPr bwMode="auto">
            <a:xfrm>
              <a:off x="3530" y="2894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04" name="Rectangle 3015"/>
            <p:cNvSpPr>
              <a:spLocks noChangeArrowheads="1"/>
            </p:cNvSpPr>
            <p:nvPr/>
          </p:nvSpPr>
          <p:spPr bwMode="auto">
            <a:xfrm>
              <a:off x="3530" y="2910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05" name="Rectangle 3016"/>
            <p:cNvSpPr>
              <a:spLocks noChangeArrowheads="1"/>
            </p:cNvSpPr>
            <p:nvPr/>
          </p:nvSpPr>
          <p:spPr bwMode="auto">
            <a:xfrm>
              <a:off x="3530" y="292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06" name="Rectangle 3017"/>
            <p:cNvSpPr>
              <a:spLocks noChangeArrowheads="1"/>
            </p:cNvSpPr>
            <p:nvPr/>
          </p:nvSpPr>
          <p:spPr bwMode="auto">
            <a:xfrm>
              <a:off x="3530" y="293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07" name="Rectangle 3018"/>
            <p:cNvSpPr>
              <a:spLocks noChangeArrowheads="1"/>
            </p:cNvSpPr>
            <p:nvPr/>
          </p:nvSpPr>
          <p:spPr bwMode="auto">
            <a:xfrm>
              <a:off x="3929" y="2828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08" name="Rectangle 3019"/>
            <p:cNvSpPr>
              <a:spLocks noChangeArrowheads="1"/>
            </p:cNvSpPr>
            <p:nvPr/>
          </p:nvSpPr>
          <p:spPr bwMode="auto">
            <a:xfrm>
              <a:off x="3929" y="2841"/>
              <a:ext cx="5" cy="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09" name="Rectangle 3020"/>
            <p:cNvSpPr>
              <a:spLocks noChangeArrowheads="1"/>
            </p:cNvSpPr>
            <p:nvPr/>
          </p:nvSpPr>
          <p:spPr bwMode="auto">
            <a:xfrm>
              <a:off x="3929" y="2856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10" name="Rectangle 3021"/>
            <p:cNvSpPr>
              <a:spLocks noChangeArrowheads="1"/>
            </p:cNvSpPr>
            <p:nvPr/>
          </p:nvSpPr>
          <p:spPr bwMode="auto">
            <a:xfrm>
              <a:off x="3929" y="2869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11" name="Rectangle 3022"/>
            <p:cNvSpPr>
              <a:spLocks noChangeArrowheads="1"/>
            </p:cNvSpPr>
            <p:nvPr/>
          </p:nvSpPr>
          <p:spPr bwMode="auto">
            <a:xfrm>
              <a:off x="3929" y="2882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12" name="Rectangle 3023"/>
            <p:cNvSpPr>
              <a:spLocks noChangeArrowheads="1"/>
            </p:cNvSpPr>
            <p:nvPr/>
          </p:nvSpPr>
          <p:spPr bwMode="auto">
            <a:xfrm>
              <a:off x="3929" y="2894"/>
              <a:ext cx="5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13" name="Rectangle 3024"/>
            <p:cNvSpPr>
              <a:spLocks noChangeArrowheads="1"/>
            </p:cNvSpPr>
            <p:nvPr/>
          </p:nvSpPr>
          <p:spPr bwMode="auto">
            <a:xfrm>
              <a:off x="3929" y="2910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14" name="Rectangle 3025"/>
            <p:cNvSpPr>
              <a:spLocks noChangeArrowheads="1"/>
            </p:cNvSpPr>
            <p:nvPr/>
          </p:nvSpPr>
          <p:spPr bwMode="auto">
            <a:xfrm>
              <a:off x="3929" y="2922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15" name="Rectangle 3026"/>
            <p:cNvSpPr>
              <a:spLocks noChangeArrowheads="1"/>
            </p:cNvSpPr>
            <p:nvPr/>
          </p:nvSpPr>
          <p:spPr bwMode="auto">
            <a:xfrm>
              <a:off x="3929" y="2935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16" name="Rectangle 3027"/>
            <p:cNvSpPr>
              <a:spLocks noChangeArrowheads="1"/>
            </p:cNvSpPr>
            <p:nvPr/>
          </p:nvSpPr>
          <p:spPr bwMode="auto">
            <a:xfrm>
              <a:off x="4692" y="2828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17" name="Rectangle 3028"/>
            <p:cNvSpPr>
              <a:spLocks noChangeArrowheads="1"/>
            </p:cNvSpPr>
            <p:nvPr/>
          </p:nvSpPr>
          <p:spPr bwMode="auto">
            <a:xfrm>
              <a:off x="4692" y="2841"/>
              <a:ext cx="7" cy="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18" name="Rectangle 3029"/>
            <p:cNvSpPr>
              <a:spLocks noChangeArrowheads="1"/>
            </p:cNvSpPr>
            <p:nvPr/>
          </p:nvSpPr>
          <p:spPr bwMode="auto">
            <a:xfrm>
              <a:off x="4692" y="2856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19" name="Rectangle 3030"/>
            <p:cNvSpPr>
              <a:spLocks noChangeArrowheads="1"/>
            </p:cNvSpPr>
            <p:nvPr/>
          </p:nvSpPr>
          <p:spPr bwMode="auto">
            <a:xfrm>
              <a:off x="4692" y="2869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20" name="Rectangle 3031"/>
            <p:cNvSpPr>
              <a:spLocks noChangeArrowheads="1"/>
            </p:cNvSpPr>
            <p:nvPr/>
          </p:nvSpPr>
          <p:spPr bwMode="auto">
            <a:xfrm>
              <a:off x="4692" y="288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21" name="Rectangle 3032"/>
            <p:cNvSpPr>
              <a:spLocks noChangeArrowheads="1"/>
            </p:cNvSpPr>
            <p:nvPr/>
          </p:nvSpPr>
          <p:spPr bwMode="auto">
            <a:xfrm>
              <a:off x="4692" y="2894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22" name="Rectangle 3033"/>
            <p:cNvSpPr>
              <a:spLocks noChangeArrowheads="1"/>
            </p:cNvSpPr>
            <p:nvPr/>
          </p:nvSpPr>
          <p:spPr bwMode="auto">
            <a:xfrm>
              <a:off x="4692" y="2910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23" name="Rectangle 3034"/>
            <p:cNvSpPr>
              <a:spLocks noChangeArrowheads="1"/>
            </p:cNvSpPr>
            <p:nvPr/>
          </p:nvSpPr>
          <p:spPr bwMode="auto">
            <a:xfrm>
              <a:off x="4692" y="292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24" name="Rectangle 3035"/>
            <p:cNvSpPr>
              <a:spLocks noChangeArrowheads="1"/>
            </p:cNvSpPr>
            <p:nvPr/>
          </p:nvSpPr>
          <p:spPr bwMode="auto">
            <a:xfrm>
              <a:off x="4692" y="293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25" name="Rectangle 3037"/>
            <p:cNvSpPr>
              <a:spLocks noChangeArrowheads="1"/>
            </p:cNvSpPr>
            <p:nvPr/>
          </p:nvSpPr>
          <p:spPr bwMode="auto">
            <a:xfrm>
              <a:off x="4699" y="2942"/>
              <a:ext cx="863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26" name="Rectangle 3038"/>
            <p:cNvSpPr>
              <a:spLocks noChangeArrowheads="1"/>
            </p:cNvSpPr>
            <p:nvPr/>
          </p:nvSpPr>
          <p:spPr bwMode="auto">
            <a:xfrm>
              <a:off x="4699" y="2942"/>
              <a:ext cx="863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27" name="Rectangle 3039"/>
            <p:cNvSpPr>
              <a:spLocks noChangeArrowheads="1"/>
            </p:cNvSpPr>
            <p:nvPr/>
          </p:nvSpPr>
          <p:spPr bwMode="auto">
            <a:xfrm>
              <a:off x="4934" y="2935"/>
              <a:ext cx="38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FF"/>
                  </a:solidFill>
                </a:rPr>
                <a:t>Recharge  </a:t>
              </a:r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2228" name="Rectangle 3040"/>
            <p:cNvSpPr>
              <a:spLocks noChangeArrowheads="1"/>
            </p:cNvSpPr>
            <p:nvPr/>
          </p:nvSpPr>
          <p:spPr bwMode="auto">
            <a:xfrm>
              <a:off x="3934" y="2942"/>
              <a:ext cx="758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29" name="Rectangle 3041"/>
            <p:cNvSpPr>
              <a:spLocks noChangeArrowheads="1"/>
            </p:cNvSpPr>
            <p:nvPr/>
          </p:nvSpPr>
          <p:spPr bwMode="auto">
            <a:xfrm>
              <a:off x="3934" y="2942"/>
              <a:ext cx="758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30" name="Rectangle 3042"/>
            <p:cNvSpPr>
              <a:spLocks noChangeArrowheads="1"/>
            </p:cNvSpPr>
            <p:nvPr/>
          </p:nvSpPr>
          <p:spPr bwMode="auto">
            <a:xfrm>
              <a:off x="4257" y="2935"/>
              <a:ext cx="116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ND</a:t>
              </a:r>
              <a:endParaRPr lang="en-US"/>
            </a:p>
          </p:txBody>
        </p:sp>
        <p:sp>
          <p:nvSpPr>
            <p:cNvPr id="2231" name="Rectangle 3043"/>
            <p:cNvSpPr>
              <a:spLocks noChangeArrowheads="1"/>
            </p:cNvSpPr>
            <p:nvPr/>
          </p:nvSpPr>
          <p:spPr bwMode="auto">
            <a:xfrm>
              <a:off x="3537" y="2942"/>
              <a:ext cx="39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32" name="Rectangle 3044"/>
            <p:cNvSpPr>
              <a:spLocks noChangeArrowheads="1"/>
            </p:cNvSpPr>
            <p:nvPr/>
          </p:nvSpPr>
          <p:spPr bwMode="auto">
            <a:xfrm>
              <a:off x="3537" y="2942"/>
              <a:ext cx="39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33" name="Rectangle 3045"/>
            <p:cNvSpPr>
              <a:spLocks noChangeArrowheads="1"/>
            </p:cNvSpPr>
            <p:nvPr/>
          </p:nvSpPr>
          <p:spPr bwMode="auto">
            <a:xfrm>
              <a:off x="3680" y="2935"/>
              <a:ext cx="111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NA</a:t>
              </a:r>
              <a:endParaRPr lang="en-US"/>
            </a:p>
          </p:txBody>
        </p:sp>
        <p:sp>
          <p:nvSpPr>
            <p:cNvPr id="2234" name="Rectangle 3046"/>
            <p:cNvSpPr>
              <a:spLocks noChangeArrowheads="1"/>
            </p:cNvSpPr>
            <p:nvPr/>
          </p:nvSpPr>
          <p:spPr bwMode="auto">
            <a:xfrm>
              <a:off x="3139" y="2942"/>
              <a:ext cx="39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35" name="Rectangle 3047"/>
            <p:cNvSpPr>
              <a:spLocks noChangeArrowheads="1"/>
            </p:cNvSpPr>
            <p:nvPr/>
          </p:nvSpPr>
          <p:spPr bwMode="auto">
            <a:xfrm>
              <a:off x="3139" y="2942"/>
              <a:ext cx="39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36" name="Rectangle 3048"/>
            <p:cNvSpPr>
              <a:spLocks noChangeArrowheads="1"/>
            </p:cNvSpPr>
            <p:nvPr/>
          </p:nvSpPr>
          <p:spPr bwMode="auto">
            <a:xfrm>
              <a:off x="3215" y="2935"/>
              <a:ext cx="242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0.0383</a:t>
              </a:r>
              <a:endParaRPr lang="en-US"/>
            </a:p>
          </p:txBody>
        </p:sp>
        <p:sp>
          <p:nvSpPr>
            <p:cNvPr id="2237" name="Rectangle 3049"/>
            <p:cNvSpPr>
              <a:spLocks noChangeArrowheads="1"/>
            </p:cNvSpPr>
            <p:nvPr/>
          </p:nvSpPr>
          <p:spPr bwMode="auto">
            <a:xfrm>
              <a:off x="2741" y="2942"/>
              <a:ext cx="39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38" name="Rectangle 3050"/>
            <p:cNvSpPr>
              <a:spLocks noChangeArrowheads="1"/>
            </p:cNvSpPr>
            <p:nvPr/>
          </p:nvSpPr>
          <p:spPr bwMode="auto">
            <a:xfrm>
              <a:off x="2741" y="2942"/>
              <a:ext cx="39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39" name="Rectangle 3051"/>
            <p:cNvSpPr>
              <a:spLocks noChangeArrowheads="1"/>
            </p:cNvSpPr>
            <p:nvPr/>
          </p:nvSpPr>
          <p:spPr bwMode="auto">
            <a:xfrm>
              <a:off x="2915" y="2935"/>
              <a:ext cx="4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0</a:t>
              </a:r>
              <a:endParaRPr lang="en-US"/>
            </a:p>
          </p:txBody>
        </p:sp>
        <p:sp>
          <p:nvSpPr>
            <p:cNvPr id="2240" name="Rectangle 3052"/>
            <p:cNvSpPr>
              <a:spLocks noChangeArrowheads="1"/>
            </p:cNvSpPr>
            <p:nvPr/>
          </p:nvSpPr>
          <p:spPr bwMode="auto">
            <a:xfrm>
              <a:off x="2344" y="2942"/>
              <a:ext cx="39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41" name="Rectangle 3053"/>
            <p:cNvSpPr>
              <a:spLocks noChangeArrowheads="1"/>
            </p:cNvSpPr>
            <p:nvPr/>
          </p:nvSpPr>
          <p:spPr bwMode="auto">
            <a:xfrm>
              <a:off x="2344" y="2942"/>
              <a:ext cx="39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42" name="Rectangle 3054"/>
            <p:cNvSpPr>
              <a:spLocks noChangeArrowheads="1"/>
            </p:cNvSpPr>
            <p:nvPr/>
          </p:nvSpPr>
          <p:spPr bwMode="auto">
            <a:xfrm>
              <a:off x="2499" y="2935"/>
              <a:ext cx="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10</a:t>
              </a:r>
              <a:endParaRPr lang="en-US"/>
            </a:p>
          </p:txBody>
        </p:sp>
        <p:sp>
          <p:nvSpPr>
            <p:cNvPr id="2243" name="Rectangle 3055"/>
            <p:cNvSpPr>
              <a:spLocks noChangeArrowheads="1"/>
            </p:cNvSpPr>
            <p:nvPr/>
          </p:nvSpPr>
          <p:spPr bwMode="auto">
            <a:xfrm>
              <a:off x="629" y="2942"/>
              <a:ext cx="1709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44" name="Rectangle 3056"/>
            <p:cNvSpPr>
              <a:spLocks noChangeArrowheads="1"/>
            </p:cNvSpPr>
            <p:nvPr/>
          </p:nvSpPr>
          <p:spPr bwMode="auto">
            <a:xfrm>
              <a:off x="629" y="2942"/>
              <a:ext cx="1709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45" name="Rectangle 3057"/>
            <p:cNvSpPr>
              <a:spLocks noChangeArrowheads="1"/>
            </p:cNvSpPr>
            <p:nvPr/>
          </p:nvSpPr>
          <p:spPr bwMode="auto">
            <a:xfrm>
              <a:off x="1232" y="2935"/>
              <a:ext cx="496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Grants Creek </a:t>
              </a:r>
              <a:endParaRPr lang="en-US"/>
            </a:p>
          </p:txBody>
        </p:sp>
        <p:sp>
          <p:nvSpPr>
            <p:cNvPr id="2246" name="Rectangle 3058"/>
            <p:cNvSpPr>
              <a:spLocks noChangeArrowheads="1"/>
            </p:cNvSpPr>
            <p:nvPr/>
          </p:nvSpPr>
          <p:spPr bwMode="auto">
            <a:xfrm>
              <a:off x="151" y="2942"/>
              <a:ext cx="47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47" name="Rectangle 3059"/>
            <p:cNvSpPr>
              <a:spLocks noChangeArrowheads="1"/>
            </p:cNvSpPr>
            <p:nvPr/>
          </p:nvSpPr>
          <p:spPr bwMode="auto">
            <a:xfrm>
              <a:off x="151" y="2942"/>
              <a:ext cx="47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48" name="Rectangle 3060"/>
            <p:cNvSpPr>
              <a:spLocks noChangeArrowheads="1"/>
            </p:cNvSpPr>
            <p:nvPr/>
          </p:nvSpPr>
          <p:spPr bwMode="auto">
            <a:xfrm>
              <a:off x="218" y="2935"/>
              <a:ext cx="34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C16-2412</a:t>
              </a:r>
              <a:endParaRPr lang="en-US"/>
            </a:p>
          </p:txBody>
        </p:sp>
        <p:sp>
          <p:nvSpPr>
            <p:cNvPr id="2249" name="Rectangle 3061"/>
            <p:cNvSpPr>
              <a:spLocks noChangeArrowheads="1"/>
            </p:cNvSpPr>
            <p:nvPr/>
          </p:nvSpPr>
          <p:spPr bwMode="auto">
            <a:xfrm>
              <a:off x="623" y="293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50" name="Rectangle 3062"/>
            <p:cNvSpPr>
              <a:spLocks noChangeArrowheads="1"/>
            </p:cNvSpPr>
            <p:nvPr/>
          </p:nvSpPr>
          <p:spPr bwMode="auto">
            <a:xfrm>
              <a:off x="623" y="294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51" name="Rectangle 3063"/>
            <p:cNvSpPr>
              <a:spLocks noChangeArrowheads="1"/>
            </p:cNvSpPr>
            <p:nvPr/>
          </p:nvSpPr>
          <p:spPr bwMode="auto">
            <a:xfrm>
              <a:off x="623" y="2963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52" name="Rectangle 3064"/>
            <p:cNvSpPr>
              <a:spLocks noChangeArrowheads="1"/>
            </p:cNvSpPr>
            <p:nvPr/>
          </p:nvSpPr>
          <p:spPr bwMode="auto">
            <a:xfrm>
              <a:off x="623" y="297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53" name="Rectangle 3065"/>
            <p:cNvSpPr>
              <a:spLocks noChangeArrowheads="1"/>
            </p:cNvSpPr>
            <p:nvPr/>
          </p:nvSpPr>
          <p:spPr bwMode="auto">
            <a:xfrm>
              <a:off x="623" y="298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54" name="Rectangle 3066"/>
            <p:cNvSpPr>
              <a:spLocks noChangeArrowheads="1"/>
            </p:cNvSpPr>
            <p:nvPr/>
          </p:nvSpPr>
          <p:spPr bwMode="auto">
            <a:xfrm>
              <a:off x="623" y="3002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55" name="Rectangle 3067"/>
            <p:cNvSpPr>
              <a:spLocks noChangeArrowheads="1"/>
            </p:cNvSpPr>
            <p:nvPr/>
          </p:nvSpPr>
          <p:spPr bwMode="auto">
            <a:xfrm>
              <a:off x="623" y="3015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56" name="Rectangle 3068"/>
            <p:cNvSpPr>
              <a:spLocks noChangeArrowheads="1"/>
            </p:cNvSpPr>
            <p:nvPr/>
          </p:nvSpPr>
          <p:spPr bwMode="auto">
            <a:xfrm>
              <a:off x="623" y="302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57" name="Rectangle 3069"/>
            <p:cNvSpPr>
              <a:spLocks noChangeArrowheads="1"/>
            </p:cNvSpPr>
            <p:nvPr/>
          </p:nvSpPr>
          <p:spPr bwMode="auto">
            <a:xfrm>
              <a:off x="623" y="304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58" name="Rectangle 3070"/>
            <p:cNvSpPr>
              <a:spLocks noChangeArrowheads="1"/>
            </p:cNvSpPr>
            <p:nvPr/>
          </p:nvSpPr>
          <p:spPr bwMode="auto">
            <a:xfrm>
              <a:off x="2338" y="293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59" name="Rectangle 3071"/>
            <p:cNvSpPr>
              <a:spLocks noChangeArrowheads="1"/>
            </p:cNvSpPr>
            <p:nvPr/>
          </p:nvSpPr>
          <p:spPr bwMode="auto">
            <a:xfrm>
              <a:off x="2338" y="294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60" name="Rectangle 2048"/>
            <p:cNvSpPr>
              <a:spLocks noChangeArrowheads="1"/>
            </p:cNvSpPr>
            <p:nvPr/>
          </p:nvSpPr>
          <p:spPr bwMode="auto">
            <a:xfrm>
              <a:off x="2338" y="2963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61" name="Rectangle 2049"/>
            <p:cNvSpPr>
              <a:spLocks noChangeArrowheads="1"/>
            </p:cNvSpPr>
            <p:nvPr/>
          </p:nvSpPr>
          <p:spPr bwMode="auto">
            <a:xfrm>
              <a:off x="2338" y="297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62" name="Rectangle 2050"/>
            <p:cNvSpPr>
              <a:spLocks noChangeArrowheads="1"/>
            </p:cNvSpPr>
            <p:nvPr/>
          </p:nvSpPr>
          <p:spPr bwMode="auto">
            <a:xfrm>
              <a:off x="2338" y="298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63" name="Rectangle 2051"/>
            <p:cNvSpPr>
              <a:spLocks noChangeArrowheads="1"/>
            </p:cNvSpPr>
            <p:nvPr/>
          </p:nvSpPr>
          <p:spPr bwMode="auto">
            <a:xfrm>
              <a:off x="2338" y="3002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64" name="Rectangle 2052"/>
            <p:cNvSpPr>
              <a:spLocks noChangeArrowheads="1"/>
            </p:cNvSpPr>
            <p:nvPr/>
          </p:nvSpPr>
          <p:spPr bwMode="auto">
            <a:xfrm>
              <a:off x="2338" y="3015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65" name="Rectangle 2053"/>
            <p:cNvSpPr>
              <a:spLocks noChangeArrowheads="1"/>
            </p:cNvSpPr>
            <p:nvPr/>
          </p:nvSpPr>
          <p:spPr bwMode="auto">
            <a:xfrm>
              <a:off x="2338" y="302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66" name="Rectangle 2054"/>
            <p:cNvSpPr>
              <a:spLocks noChangeArrowheads="1"/>
            </p:cNvSpPr>
            <p:nvPr/>
          </p:nvSpPr>
          <p:spPr bwMode="auto">
            <a:xfrm>
              <a:off x="2338" y="304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67" name="Rectangle 2055"/>
            <p:cNvSpPr>
              <a:spLocks noChangeArrowheads="1"/>
            </p:cNvSpPr>
            <p:nvPr/>
          </p:nvSpPr>
          <p:spPr bwMode="auto">
            <a:xfrm>
              <a:off x="2735" y="293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68" name="Rectangle 2056"/>
            <p:cNvSpPr>
              <a:spLocks noChangeArrowheads="1"/>
            </p:cNvSpPr>
            <p:nvPr/>
          </p:nvSpPr>
          <p:spPr bwMode="auto">
            <a:xfrm>
              <a:off x="2735" y="294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69" name="Rectangle 2057"/>
            <p:cNvSpPr>
              <a:spLocks noChangeArrowheads="1"/>
            </p:cNvSpPr>
            <p:nvPr/>
          </p:nvSpPr>
          <p:spPr bwMode="auto">
            <a:xfrm>
              <a:off x="2735" y="2963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70" name="Rectangle 2058"/>
            <p:cNvSpPr>
              <a:spLocks noChangeArrowheads="1"/>
            </p:cNvSpPr>
            <p:nvPr/>
          </p:nvSpPr>
          <p:spPr bwMode="auto">
            <a:xfrm>
              <a:off x="2735" y="297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71" name="Rectangle 2059"/>
            <p:cNvSpPr>
              <a:spLocks noChangeArrowheads="1"/>
            </p:cNvSpPr>
            <p:nvPr/>
          </p:nvSpPr>
          <p:spPr bwMode="auto">
            <a:xfrm>
              <a:off x="2735" y="298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72" name="Rectangle 2060"/>
            <p:cNvSpPr>
              <a:spLocks noChangeArrowheads="1"/>
            </p:cNvSpPr>
            <p:nvPr/>
          </p:nvSpPr>
          <p:spPr bwMode="auto">
            <a:xfrm>
              <a:off x="2735" y="3002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73" name="Rectangle 2061"/>
            <p:cNvSpPr>
              <a:spLocks noChangeArrowheads="1"/>
            </p:cNvSpPr>
            <p:nvPr/>
          </p:nvSpPr>
          <p:spPr bwMode="auto">
            <a:xfrm>
              <a:off x="2735" y="3015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74" name="Rectangle 2062"/>
            <p:cNvSpPr>
              <a:spLocks noChangeArrowheads="1"/>
            </p:cNvSpPr>
            <p:nvPr/>
          </p:nvSpPr>
          <p:spPr bwMode="auto">
            <a:xfrm>
              <a:off x="2735" y="302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75" name="Rectangle 2063"/>
            <p:cNvSpPr>
              <a:spLocks noChangeArrowheads="1"/>
            </p:cNvSpPr>
            <p:nvPr/>
          </p:nvSpPr>
          <p:spPr bwMode="auto">
            <a:xfrm>
              <a:off x="2735" y="304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76" name="Rectangle 2064"/>
            <p:cNvSpPr>
              <a:spLocks noChangeArrowheads="1"/>
            </p:cNvSpPr>
            <p:nvPr/>
          </p:nvSpPr>
          <p:spPr bwMode="auto">
            <a:xfrm>
              <a:off x="3133" y="293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77" name="Rectangle 2065"/>
            <p:cNvSpPr>
              <a:spLocks noChangeArrowheads="1"/>
            </p:cNvSpPr>
            <p:nvPr/>
          </p:nvSpPr>
          <p:spPr bwMode="auto">
            <a:xfrm>
              <a:off x="3133" y="294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78" name="Rectangle 2066"/>
            <p:cNvSpPr>
              <a:spLocks noChangeArrowheads="1"/>
            </p:cNvSpPr>
            <p:nvPr/>
          </p:nvSpPr>
          <p:spPr bwMode="auto">
            <a:xfrm>
              <a:off x="3133" y="2963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79" name="Rectangle 2067"/>
            <p:cNvSpPr>
              <a:spLocks noChangeArrowheads="1"/>
            </p:cNvSpPr>
            <p:nvPr/>
          </p:nvSpPr>
          <p:spPr bwMode="auto">
            <a:xfrm>
              <a:off x="3133" y="297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80" name="Rectangle 2068"/>
            <p:cNvSpPr>
              <a:spLocks noChangeArrowheads="1"/>
            </p:cNvSpPr>
            <p:nvPr/>
          </p:nvSpPr>
          <p:spPr bwMode="auto">
            <a:xfrm>
              <a:off x="3133" y="298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81" name="Rectangle 2069"/>
            <p:cNvSpPr>
              <a:spLocks noChangeArrowheads="1"/>
            </p:cNvSpPr>
            <p:nvPr/>
          </p:nvSpPr>
          <p:spPr bwMode="auto">
            <a:xfrm>
              <a:off x="3133" y="3002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82" name="Rectangle 2070"/>
            <p:cNvSpPr>
              <a:spLocks noChangeArrowheads="1"/>
            </p:cNvSpPr>
            <p:nvPr/>
          </p:nvSpPr>
          <p:spPr bwMode="auto">
            <a:xfrm>
              <a:off x="3133" y="3015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83" name="Rectangle 2071"/>
            <p:cNvSpPr>
              <a:spLocks noChangeArrowheads="1"/>
            </p:cNvSpPr>
            <p:nvPr/>
          </p:nvSpPr>
          <p:spPr bwMode="auto">
            <a:xfrm>
              <a:off x="3133" y="302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84" name="Rectangle 2072"/>
            <p:cNvSpPr>
              <a:spLocks noChangeArrowheads="1"/>
            </p:cNvSpPr>
            <p:nvPr/>
          </p:nvSpPr>
          <p:spPr bwMode="auto">
            <a:xfrm>
              <a:off x="3133" y="304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85" name="Rectangle 2073"/>
            <p:cNvSpPr>
              <a:spLocks noChangeArrowheads="1"/>
            </p:cNvSpPr>
            <p:nvPr/>
          </p:nvSpPr>
          <p:spPr bwMode="auto">
            <a:xfrm>
              <a:off x="3530" y="293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86" name="Rectangle 2074"/>
            <p:cNvSpPr>
              <a:spLocks noChangeArrowheads="1"/>
            </p:cNvSpPr>
            <p:nvPr/>
          </p:nvSpPr>
          <p:spPr bwMode="auto">
            <a:xfrm>
              <a:off x="3530" y="294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87" name="Rectangle 2075"/>
            <p:cNvSpPr>
              <a:spLocks noChangeArrowheads="1"/>
            </p:cNvSpPr>
            <p:nvPr/>
          </p:nvSpPr>
          <p:spPr bwMode="auto">
            <a:xfrm>
              <a:off x="3530" y="2963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88" name="Rectangle 2076"/>
            <p:cNvSpPr>
              <a:spLocks noChangeArrowheads="1"/>
            </p:cNvSpPr>
            <p:nvPr/>
          </p:nvSpPr>
          <p:spPr bwMode="auto">
            <a:xfrm>
              <a:off x="3530" y="2976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89" name="Rectangle 2077"/>
            <p:cNvSpPr>
              <a:spLocks noChangeArrowheads="1"/>
            </p:cNvSpPr>
            <p:nvPr/>
          </p:nvSpPr>
          <p:spPr bwMode="auto">
            <a:xfrm>
              <a:off x="3530" y="298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90" name="Rectangle 2078"/>
            <p:cNvSpPr>
              <a:spLocks noChangeArrowheads="1"/>
            </p:cNvSpPr>
            <p:nvPr/>
          </p:nvSpPr>
          <p:spPr bwMode="auto">
            <a:xfrm>
              <a:off x="3530" y="3002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91" name="Rectangle 2080"/>
            <p:cNvSpPr>
              <a:spLocks noChangeArrowheads="1"/>
            </p:cNvSpPr>
            <p:nvPr/>
          </p:nvSpPr>
          <p:spPr bwMode="auto">
            <a:xfrm>
              <a:off x="3530" y="3015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92" name="Rectangle 2081"/>
            <p:cNvSpPr>
              <a:spLocks noChangeArrowheads="1"/>
            </p:cNvSpPr>
            <p:nvPr/>
          </p:nvSpPr>
          <p:spPr bwMode="auto">
            <a:xfrm>
              <a:off x="3530" y="3029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93" name="Rectangle 2082"/>
            <p:cNvSpPr>
              <a:spLocks noChangeArrowheads="1"/>
            </p:cNvSpPr>
            <p:nvPr/>
          </p:nvSpPr>
          <p:spPr bwMode="auto">
            <a:xfrm>
              <a:off x="3530" y="3043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94" name="Rectangle 2083"/>
            <p:cNvSpPr>
              <a:spLocks noChangeArrowheads="1"/>
            </p:cNvSpPr>
            <p:nvPr/>
          </p:nvSpPr>
          <p:spPr bwMode="auto">
            <a:xfrm>
              <a:off x="3929" y="2935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95" name="Rectangle 2084"/>
            <p:cNvSpPr>
              <a:spLocks noChangeArrowheads="1"/>
            </p:cNvSpPr>
            <p:nvPr/>
          </p:nvSpPr>
          <p:spPr bwMode="auto">
            <a:xfrm>
              <a:off x="3929" y="2949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96" name="Rectangle 2085"/>
            <p:cNvSpPr>
              <a:spLocks noChangeArrowheads="1"/>
            </p:cNvSpPr>
            <p:nvPr/>
          </p:nvSpPr>
          <p:spPr bwMode="auto">
            <a:xfrm>
              <a:off x="3929" y="2963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97" name="Rectangle 2086"/>
            <p:cNvSpPr>
              <a:spLocks noChangeArrowheads="1"/>
            </p:cNvSpPr>
            <p:nvPr/>
          </p:nvSpPr>
          <p:spPr bwMode="auto">
            <a:xfrm>
              <a:off x="3929" y="2976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98" name="Rectangle 2087"/>
            <p:cNvSpPr>
              <a:spLocks noChangeArrowheads="1"/>
            </p:cNvSpPr>
            <p:nvPr/>
          </p:nvSpPr>
          <p:spPr bwMode="auto">
            <a:xfrm>
              <a:off x="3929" y="2988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299" name="Rectangle 2088"/>
            <p:cNvSpPr>
              <a:spLocks noChangeArrowheads="1"/>
            </p:cNvSpPr>
            <p:nvPr/>
          </p:nvSpPr>
          <p:spPr bwMode="auto">
            <a:xfrm>
              <a:off x="3929" y="3002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00" name="Rectangle 2089"/>
            <p:cNvSpPr>
              <a:spLocks noChangeArrowheads="1"/>
            </p:cNvSpPr>
            <p:nvPr/>
          </p:nvSpPr>
          <p:spPr bwMode="auto">
            <a:xfrm>
              <a:off x="3929" y="3015"/>
              <a:ext cx="5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01" name="Rectangle 2090"/>
            <p:cNvSpPr>
              <a:spLocks noChangeArrowheads="1"/>
            </p:cNvSpPr>
            <p:nvPr/>
          </p:nvSpPr>
          <p:spPr bwMode="auto">
            <a:xfrm>
              <a:off x="3929" y="3029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02" name="Rectangle 2091"/>
            <p:cNvSpPr>
              <a:spLocks noChangeArrowheads="1"/>
            </p:cNvSpPr>
            <p:nvPr/>
          </p:nvSpPr>
          <p:spPr bwMode="auto">
            <a:xfrm>
              <a:off x="3929" y="3043"/>
              <a:ext cx="5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03" name="Rectangle 2092"/>
            <p:cNvSpPr>
              <a:spLocks noChangeArrowheads="1"/>
            </p:cNvSpPr>
            <p:nvPr/>
          </p:nvSpPr>
          <p:spPr bwMode="auto">
            <a:xfrm>
              <a:off x="4692" y="293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04" name="Rectangle 2093"/>
            <p:cNvSpPr>
              <a:spLocks noChangeArrowheads="1"/>
            </p:cNvSpPr>
            <p:nvPr/>
          </p:nvSpPr>
          <p:spPr bwMode="auto">
            <a:xfrm>
              <a:off x="4692" y="2949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05" name="Rectangle 2094"/>
            <p:cNvSpPr>
              <a:spLocks noChangeArrowheads="1"/>
            </p:cNvSpPr>
            <p:nvPr/>
          </p:nvSpPr>
          <p:spPr bwMode="auto">
            <a:xfrm>
              <a:off x="4692" y="2963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06" name="Rectangle 2095"/>
            <p:cNvSpPr>
              <a:spLocks noChangeArrowheads="1"/>
            </p:cNvSpPr>
            <p:nvPr/>
          </p:nvSpPr>
          <p:spPr bwMode="auto">
            <a:xfrm>
              <a:off x="4692" y="2976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07" name="Rectangle 2096"/>
            <p:cNvSpPr>
              <a:spLocks noChangeArrowheads="1"/>
            </p:cNvSpPr>
            <p:nvPr/>
          </p:nvSpPr>
          <p:spPr bwMode="auto">
            <a:xfrm>
              <a:off x="4692" y="298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08" name="Rectangle 2097"/>
            <p:cNvSpPr>
              <a:spLocks noChangeArrowheads="1"/>
            </p:cNvSpPr>
            <p:nvPr/>
          </p:nvSpPr>
          <p:spPr bwMode="auto">
            <a:xfrm>
              <a:off x="4692" y="300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09" name="Rectangle 2098"/>
            <p:cNvSpPr>
              <a:spLocks noChangeArrowheads="1"/>
            </p:cNvSpPr>
            <p:nvPr/>
          </p:nvSpPr>
          <p:spPr bwMode="auto">
            <a:xfrm>
              <a:off x="4692" y="3015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10" name="Rectangle 2099"/>
            <p:cNvSpPr>
              <a:spLocks noChangeArrowheads="1"/>
            </p:cNvSpPr>
            <p:nvPr/>
          </p:nvSpPr>
          <p:spPr bwMode="auto">
            <a:xfrm>
              <a:off x="4692" y="3029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11" name="Rectangle 2100"/>
            <p:cNvSpPr>
              <a:spLocks noChangeArrowheads="1"/>
            </p:cNvSpPr>
            <p:nvPr/>
          </p:nvSpPr>
          <p:spPr bwMode="auto">
            <a:xfrm>
              <a:off x="4692" y="3043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12" name="Rectangle 2102"/>
            <p:cNvSpPr>
              <a:spLocks noChangeArrowheads="1"/>
            </p:cNvSpPr>
            <p:nvPr/>
          </p:nvSpPr>
          <p:spPr bwMode="auto">
            <a:xfrm>
              <a:off x="4699" y="3048"/>
              <a:ext cx="863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13" name="Rectangle 2103"/>
            <p:cNvSpPr>
              <a:spLocks noChangeArrowheads="1"/>
            </p:cNvSpPr>
            <p:nvPr/>
          </p:nvSpPr>
          <p:spPr bwMode="auto">
            <a:xfrm>
              <a:off x="4699" y="3048"/>
              <a:ext cx="863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14" name="Rectangle 2104"/>
            <p:cNvSpPr>
              <a:spLocks noChangeArrowheads="1"/>
            </p:cNvSpPr>
            <p:nvPr/>
          </p:nvSpPr>
          <p:spPr bwMode="auto">
            <a:xfrm>
              <a:off x="4934" y="3043"/>
              <a:ext cx="38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FF"/>
                  </a:solidFill>
                </a:rPr>
                <a:t>Recharge  </a:t>
              </a:r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2315" name="Rectangle 2105"/>
            <p:cNvSpPr>
              <a:spLocks noChangeArrowheads="1"/>
            </p:cNvSpPr>
            <p:nvPr/>
          </p:nvSpPr>
          <p:spPr bwMode="auto">
            <a:xfrm>
              <a:off x="3934" y="3048"/>
              <a:ext cx="758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16" name="Rectangle 2106"/>
            <p:cNvSpPr>
              <a:spLocks noChangeArrowheads="1"/>
            </p:cNvSpPr>
            <p:nvPr/>
          </p:nvSpPr>
          <p:spPr bwMode="auto">
            <a:xfrm>
              <a:off x="3934" y="3048"/>
              <a:ext cx="758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17" name="Rectangle 2107"/>
            <p:cNvSpPr>
              <a:spLocks noChangeArrowheads="1"/>
            </p:cNvSpPr>
            <p:nvPr/>
          </p:nvSpPr>
          <p:spPr bwMode="auto">
            <a:xfrm>
              <a:off x="4257" y="3043"/>
              <a:ext cx="116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ND</a:t>
              </a:r>
              <a:endParaRPr lang="en-US"/>
            </a:p>
          </p:txBody>
        </p:sp>
        <p:sp>
          <p:nvSpPr>
            <p:cNvPr id="2318" name="Rectangle 2108"/>
            <p:cNvSpPr>
              <a:spLocks noChangeArrowheads="1"/>
            </p:cNvSpPr>
            <p:nvPr/>
          </p:nvSpPr>
          <p:spPr bwMode="auto">
            <a:xfrm>
              <a:off x="3537" y="3048"/>
              <a:ext cx="392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19" name="Rectangle 2109"/>
            <p:cNvSpPr>
              <a:spLocks noChangeArrowheads="1"/>
            </p:cNvSpPr>
            <p:nvPr/>
          </p:nvSpPr>
          <p:spPr bwMode="auto">
            <a:xfrm>
              <a:off x="3537" y="3048"/>
              <a:ext cx="392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20" name="Rectangle 2110"/>
            <p:cNvSpPr>
              <a:spLocks noChangeArrowheads="1"/>
            </p:cNvSpPr>
            <p:nvPr/>
          </p:nvSpPr>
          <p:spPr bwMode="auto">
            <a:xfrm>
              <a:off x="3680" y="3043"/>
              <a:ext cx="111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NA</a:t>
              </a:r>
              <a:endParaRPr lang="en-US"/>
            </a:p>
          </p:txBody>
        </p:sp>
        <p:sp>
          <p:nvSpPr>
            <p:cNvPr id="2321" name="Rectangle 2111"/>
            <p:cNvSpPr>
              <a:spLocks noChangeArrowheads="1"/>
            </p:cNvSpPr>
            <p:nvPr/>
          </p:nvSpPr>
          <p:spPr bwMode="auto">
            <a:xfrm>
              <a:off x="3139" y="3048"/>
              <a:ext cx="391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22" name="Rectangle 2112"/>
            <p:cNvSpPr>
              <a:spLocks noChangeArrowheads="1"/>
            </p:cNvSpPr>
            <p:nvPr/>
          </p:nvSpPr>
          <p:spPr bwMode="auto">
            <a:xfrm>
              <a:off x="3139" y="3048"/>
              <a:ext cx="391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23" name="Rectangle 2113"/>
            <p:cNvSpPr>
              <a:spLocks noChangeArrowheads="1"/>
            </p:cNvSpPr>
            <p:nvPr/>
          </p:nvSpPr>
          <p:spPr bwMode="auto">
            <a:xfrm>
              <a:off x="3215" y="3043"/>
              <a:ext cx="242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0.0051</a:t>
              </a:r>
              <a:endParaRPr lang="en-US"/>
            </a:p>
          </p:txBody>
        </p:sp>
        <p:sp>
          <p:nvSpPr>
            <p:cNvPr id="2324" name="Rectangle 2114"/>
            <p:cNvSpPr>
              <a:spLocks noChangeArrowheads="1"/>
            </p:cNvSpPr>
            <p:nvPr/>
          </p:nvSpPr>
          <p:spPr bwMode="auto">
            <a:xfrm>
              <a:off x="2741" y="3048"/>
              <a:ext cx="392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25" name="Rectangle 2115"/>
            <p:cNvSpPr>
              <a:spLocks noChangeArrowheads="1"/>
            </p:cNvSpPr>
            <p:nvPr/>
          </p:nvSpPr>
          <p:spPr bwMode="auto">
            <a:xfrm>
              <a:off x="2741" y="3048"/>
              <a:ext cx="392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26" name="Rectangle 2116"/>
            <p:cNvSpPr>
              <a:spLocks noChangeArrowheads="1"/>
            </p:cNvSpPr>
            <p:nvPr/>
          </p:nvSpPr>
          <p:spPr bwMode="auto">
            <a:xfrm>
              <a:off x="2915" y="3043"/>
              <a:ext cx="4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0</a:t>
              </a:r>
              <a:endParaRPr lang="en-US"/>
            </a:p>
          </p:txBody>
        </p:sp>
        <p:sp>
          <p:nvSpPr>
            <p:cNvPr id="2327" name="Rectangle 2117"/>
            <p:cNvSpPr>
              <a:spLocks noChangeArrowheads="1"/>
            </p:cNvSpPr>
            <p:nvPr/>
          </p:nvSpPr>
          <p:spPr bwMode="auto">
            <a:xfrm>
              <a:off x="2344" y="3048"/>
              <a:ext cx="391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28" name="Rectangle 2118"/>
            <p:cNvSpPr>
              <a:spLocks noChangeArrowheads="1"/>
            </p:cNvSpPr>
            <p:nvPr/>
          </p:nvSpPr>
          <p:spPr bwMode="auto">
            <a:xfrm>
              <a:off x="2344" y="3048"/>
              <a:ext cx="391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29" name="Rectangle 2119"/>
            <p:cNvSpPr>
              <a:spLocks noChangeArrowheads="1"/>
            </p:cNvSpPr>
            <p:nvPr/>
          </p:nvSpPr>
          <p:spPr bwMode="auto">
            <a:xfrm>
              <a:off x="2499" y="3043"/>
              <a:ext cx="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12</a:t>
              </a:r>
              <a:endParaRPr lang="en-US"/>
            </a:p>
          </p:txBody>
        </p:sp>
        <p:sp>
          <p:nvSpPr>
            <p:cNvPr id="2330" name="Rectangle 2120"/>
            <p:cNvSpPr>
              <a:spLocks noChangeArrowheads="1"/>
            </p:cNvSpPr>
            <p:nvPr/>
          </p:nvSpPr>
          <p:spPr bwMode="auto">
            <a:xfrm>
              <a:off x="629" y="3048"/>
              <a:ext cx="1709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31" name="Rectangle 2121"/>
            <p:cNvSpPr>
              <a:spLocks noChangeArrowheads="1"/>
            </p:cNvSpPr>
            <p:nvPr/>
          </p:nvSpPr>
          <p:spPr bwMode="auto">
            <a:xfrm>
              <a:off x="629" y="3048"/>
              <a:ext cx="1709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32" name="Rectangle 2122"/>
            <p:cNvSpPr>
              <a:spLocks noChangeArrowheads="1"/>
            </p:cNvSpPr>
            <p:nvPr/>
          </p:nvSpPr>
          <p:spPr bwMode="auto">
            <a:xfrm>
              <a:off x="1169" y="3043"/>
              <a:ext cx="61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East of Glen Tay </a:t>
              </a:r>
              <a:endParaRPr lang="en-US"/>
            </a:p>
          </p:txBody>
        </p:sp>
        <p:sp>
          <p:nvSpPr>
            <p:cNvPr id="2333" name="Rectangle 2123"/>
            <p:cNvSpPr>
              <a:spLocks noChangeArrowheads="1"/>
            </p:cNvSpPr>
            <p:nvPr/>
          </p:nvSpPr>
          <p:spPr bwMode="auto">
            <a:xfrm>
              <a:off x="151" y="3048"/>
              <a:ext cx="472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34" name="Rectangle 2124"/>
            <p:cNvSpPr>
              <a:spLocks noChangeArrowheads="1"/>
            </p:cNvSpPr>
            <p:nvPr/>
          </p:nvSpPr>
          <p:spPr bwMode="auto">
            <a:xfrm>
              <a:off x="151" y="3048"/>
              <a:ext cx="472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35" name="Rectangle 2125"/>
            <p:cNvSpPr>
              <a:spLocks noChangeArrowheads="1"/>
            </p:cNvSpPr>
            <p:nvPr/>
          </p:nvSpPr>
          <p:spPr bwMode="auto">
            <a:xfrm>
              <a:off x="218" y="3043"/>
              <a:ext cx="34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C16-2317</a:t>
              </a:r>
              <a:endParaRPr lang="en-US"/>
            </a:p>
          </p:txBody>
        </p:sp>
        <p:sp>
          <p:nvSpPr>
            <p:cNvPr id="2336" name="Rectangle 2126"/>
            <p:cNvSpPr>
              <a:spLocks noChangeArrowheads="1"/>
            </p:cNvSpPr>
            <p:nvPr/>
          </p:nvSpPr>
          <p:spPr bwMode="auto">
            <a:xfrm>
              <a:off x="623" y="3043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37" name="Rectangle 2127"/>
            <p:cNvSpPr>
              <a:spLocks noChangeArrowheads="1"/>
            </p:cNvSpPr>
            <p:nvPr/>
          </p:nvSpPr>
          <p:spPr bwMode="auto">
            <a:xfrm>
              <a:off x="623" y="305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38" name="Rectangle 2128"/>
            <p:cNvSpPr>
              <a:spLocks noChangeArrowheads="1"/>
            </p:cNvSpPr>
            <p:nvPr/>
          </p:nvSpPr>
          <p:spPr bwMode="auto">
            <a:xfrm>
              <a:off x="623" y="306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39" name="Rectangle 2129"/>
            <p:cNvSpPr>
              <a:spLocks noChangeArrowheads="1"/>
            </p:cNvSpPr>
            <p:nvPr/>
          </p:nvSpPr>
          <p:spPr bwMode="auto">
            <a:xfrm>
              <a:off x="623" y="3083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40" name="Rectangle 2130"/>
            <p:cNvSpPr>
              <a:spLocks noChangeArrowheads="1"/>
            </p:cNvSpPr>
            <p:nvPr/>
          </p:nvSpPr>
          <p:spPr bwMode="auto">
            <a:xfrm>
              <a:off x="623" y="3096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41" name="Rectangle 2131"/>
            <p:cNvSpPr>
              <a:spLocks noChangeArrowheads="1"/>
            </p:cNvSpPr>
            <p:nvPr/>
          </p:nvSpPr>
          <p:spPr bwMode="auto">
            <a:xfrm>
              <a:off x="623" y="310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42" name="Rectangle 2132"/>
            <p:cNvSpPr>
              <a:spLocks noChangeArrowheads="1"/>
            </p:cNvSpPr>
            <p:nvPr/>
          </p:nvSpPr>
          <p:spPr bwMode="auto">
            <a:xfrm>
              <a:off x="623" y="312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43" name="Rectangle 2133"/>
            <p:cNvSpPr>
              <a:spLocks noChangeArrowheads="1"/>
            </p:cNvSpPr>
            <p:nvPr/>
          </p:nvSpPr>
          <p:spPr bwMode="auto">
            <a:xfrm>
              <a:off x="623" y="313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44" name="Rectangle 2134"/>
            <p:cNvSpPr>
              <a:spLocks noChangeArrowheads="1"/>
            </p:cNvSpPr>
            <p:nvPr/>
          </p:nvSpPr>
          <p:spPr bwMode="auto">
            <a:xfrm>
              <a:off x="623" y="3149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45" name="Rectangle 2135"/>
            <p:cNvSpPr>
              <a:spLocks noChangeArrowheads="1"/>
            </p:cNvSpPr>
            <p:nvPr/>
          </p:nvSpPr>
          <p:spPr bwMode="auto">
            <a:xfrm>
              <a:off x="2338" y="3043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46" name="Rectangle 2136"/>
            <p:cNvSpPr>
              <a:spLocks noChangeArrowheads="1"/>
            </p:cNvSpPr>
            <p:nvPr/>
          </p:nvSpPr>
          <p:spPr bwMode="auto">
            <a:xfrm>
              <a:off x="2338" y="305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47" name="Rectangle 2137"/>
            <p:cNvSpPr>
              <a:spLocks noChangeArrowheads="1"/>
            </p:cNvSpPr>
            <p:nvPr/>
          </p:nvSpPr>
          <p:spPr bwMode="auto">
            <a:xfrm>
              <a:off x="2338" y="306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48" name="Rectangle 2138"/>
            <p:cNvSpPr>
              <a:spLocks noChangeArrowheads="1"/>
            </p:cNvSpPr>
            <p:nvPr/>
          </p:nvSpPr>
          <p:spPr bwMode="auto">
            <a:xfrm>
              <a:off x="2338" y="3083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49" name="Rectangle 2139"/>
            <p:cNvSpPr>
              <a:spLocks noChangeArrowheads="1"/>
            </p:cNvSpPr>
            <p:nvPr/>
          </p:nvSpPr>
          <p:spPr bwMode="auto">
            <a:xfrm>
              <a:off x="2338" y="3096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50" name="Rectangle 2140"/>
            <p:cNvSpPr>
              <a:spLocks noChangeArrowheads="1"/>
            </p:cNvSpPr>
            <p:nvPr/>
          </p:nvSpPr>
          <p:spPr bwMode="auto">
            <a:xfrm>
              <a:off x="2338" y="310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51" name="Rectangle 2141"/>
            <p:cNvSpPr>
              <a:spLocks noChangeArrowheads="1"/>
            </p:cNvSpPr>
            <p:nvPr/>
          </p:nvSpPr>
          <p:spPr bwMode="auto">
            <a:xfrm>
              <a:off x="2338" y="312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52" name="Rectangle 2142"/>
            <p:cNvSpPr>
              <a:spLocks noChangeArrowheads="1"/>
            </p:cNvSpPr>
            <p:nvPr/>
          </p:nvSpPr>
          <p:spPr bwMode="auto">
            <a:xfrm>
              <a:off x="2338" y="313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53" name="Rectangle 2143"/>
            <p:cNvSpPr>
              <a:spLocks noChangeArrowheads="1"/>
            </p:cNvSpPr>
            <p:nvPr/>
          </p:nvSpPr>
          <p:spPr bwMode="auto">
            <a:xfrm>
              <a:off x="2338" y="3149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54" name="Rectangle 2144"/>
            <p:cNvSpPr>
              <a:spLocks noChangeArrowheads="1"/>
            </p:cNvSpPr>
            <p:nvPr/>
          </p:nvSpPr>
          <p:spPr bwMode="auto">
            <a:xfrm>
              <a:off x="2735" y="3043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55" name="Rectangle 2145"/>
            <p:cNvSpPr>
              <a:spLocks noChangeArrowheads="1"/>
            </p:cNvSpPr>
            <p:nvPr/>
          </p:nvSpPr>
          <p:spPr bwMode="auto">
            <a:xfrm>
              <a:off x="2735" y="305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56" name="Rectangle 2146"/>
            <p:cNvSpPr>
              <a:spLocks noChangeArrowheads="1"/>
            </p:cNvSpPr>
            <p:nvPr/>
          </p:nvSpPr>
          <p:spPr bwMode="auto">
            <a:xfrm>
              <a:off x="2735" y="306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57" name="Rectangle 2147"/>
            <p:cNvSpPr>
              <a:spLocks noChangeArrowheads="1"/>
            </p:cNvSpPr>
            <p:nvPr/>
          </p:nvSpPr>
          <p:spPr bwMode="auto">
            <a:xfrm>
              <a:off x="2735" y="3083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58" name="Rectangle 2148"/>
            <p:cNvSpPr>
              <a:spLocks noChangeArrowheads="1"/>
            </p:cNvSpPr>
            <p:nvPr/>
          </p:nvSpPr>
          <p:spPr bwMode="auto">
            <a:xfrm>
              <a:off x="2735" y="3096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59" name="Rectangle 2149"/>
            <p:cNvSpPr>
              <a:spLocks noChangeArrowheads="1"/>
            </p:cNvSpPr>
            <p:nvPr/>
          </p:nvSpPr>
          <p:spPr bwMode="auto">
            <a:xfrm>
              <a:off x="2735" y="310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60" name="Rectangle 2150"/>
            <p:cNvSpPr>
              <a:spLocks noChangeArrowheads="1"/>
            </p:cNvSpPr>
            <p:nvPr/>
          </p:nvSpPr>
          <p:spPr bwMode="auto">
            <a:xfrm>
              <a:off x="2735" y="312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61" name="Rectangle 2151"/>
            <p:cNvSpPr>
              <a:spLocks noChangeArrowheads="1"/>
            </p:cNvSpPr>
            <p:nvPr/>
          </p:nvSpPr>
          <p:spPr bwMode="auto">
            <a:xfrm>
              <a:off x="2735" y="313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62" name="Rectangle 2152"/>
            <p:cNvSpPr>
              <a:spLocks noChangeArrowheads="1"/>
            </p:cNvSpPr>
            <p:nvPr/>
          </p:nvSpPr>
          <p:spPr bwMode="auto">
            <a:xfrm>
              <a:off x="2735" y="3149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63" name="Rectangle 2153"/>
            <p:cNvSpPr>
              <a:spLocks noChangeArrowheads="1"/>
            </p:cNvSpPr>
            <p:nvPr/>
          </p:nvSpPr>
          <p:spPr bwMode="auto">
            <a:xfrm>
              <a:off x="3133" y="3043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64" name="Rectangle 2154"/>
            <p:cNvSpPr>
              <a:spLocks noChangeArrowheads="1"/>
            </p:cNvSpPr>
            <p:nvPr/>
          </p:nvSpPr>
          <p:spPr bwMode="auto">
            <a:xfrm>
              <a:off x="3133" y="305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65" name="Rectangle 2155"/>
            <p:cNvSpPr>
              <a:spLocks noChangeArrowheads="1"/>
            </p:cNvSpPr>
            <p:nvPr/>
          </p:nvSpPr>
          <p:spPr bwMode="auto">
            <a:xfrm>
              <a:off x="3133" y="306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66" name="Rectangle 2156"/>
            <p:cNvSpPr>
              <a:spLocks noChangeArrowheads="1"/>
            </p:cNvSpPr>
            <p:nvPr/>
          </p:nvSpPr>
          <p:spPr bwMode="auto">
            <a:xfrm>
              <a:off x="3133" y="3083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67" name="Rectangle 2157"/>
            <p:cNvSpPr>
              <a:spLocks noChangeArrowheads="1"/>
            </p:cNvSpPr>
            <p:nvPr/>
          </p:nvSpPr>
          <p:spPr bwMode="auto">
            <a:xfrm>
              <a:off x="3133" y="3096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68" name="Rectangle 2158"/>
            <p:cNvSpPr>
              <a:spLocks noChangeArrowheads="1"/>
            </p:cNvSpPr>
            <p:nvPr/>
          </p:nvSpPr>
          <p:spPr bwMode="auto">
            <a:xfrm>
              <a:off x="3133" y="310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69" name="Rectangle 2159"/>
            <p:cNvSpPr>
              <a:spLocks noChangeArrowheads="1"/>
            </p:cNvSpPr>
            <p:nvPr/>
          </p:nvSpPr>
          <p:spPr bwMode="auto">
            <a:xfrm>
              <a:off x="3133" y="312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70" name="Rectangle 2160"/>
            <p:cNvSpPr>
              <a:spLocks noChangeArrowheads="1"/>
            </p:cNvSpPr>
            <p:nvPr/>
          </p:nvSpPr>
          <p:spPr bwMode="auto">
            <a:xfrm>
              <a:off x="3133" y="313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71" name="Rectangle 2161"/>
            <p:cNvSpPr>
              <a:spLocks noChangeArrowheads="1"/>
            </p:cNvSpPr>
            <p:nvPr/>
          </p:nvSpPr>
          <p:spPr bwMode="auto">
            <a:xfrm>
              <a:off x="3133" y="3149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72" name="Rectangle 2162"/>
            <p:cNvSpPr>
              <a:spLocks noChangeArrowheads="1"/>
            </p:cNvSpPr>
            <p:nvPr/>
          </p:nvSpPr>
          <p:spPr bwMode="auto">
            <a:xfrm>
              <a:off x="3530" y="3043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73" name="Rectangle 2163"/>
            <p:cNvSpPr>
              <a:spLocks noChangeArrowheads="1"/>
            </p:cNvSpPr>
            <p:nvPr/>
          </p:nvSpPr>
          <p:spPr bwMode="auto">
            <a:xfrm>
              <a:off x="3530" y="305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74" name="Rectangle 2164"/>
            <p:cNvSpPr>
              <a:spLocks noChangeArrowheads="1"/>
            </p:cNvSpPr>
            <p:nvPr/>
          </p:nvSpPr>
          <p:spPr bwMode="auto">
            <a:xfrm>
              <a:off x="3530" y="3069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75" name="Rectangle 2165"/>
            <p:cNvSpPr>
              <a:spLocks noChangeArrowheads="1"/>
            </p:cNvSpPr>
            <p:nvPr/>
          </p:nvSpPr>
          <p:spPr bwMode="auto">
            <a:xfrm>
              <a:off x="3530" y="3083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76" name="Rectangle 2166"/>
            <p:cNvSpPr>
              <a:spLocks noChangeArrowheads="1"/>
            </p:cNvSpPr>
            <p:nvPr/>
          </p:nvSpPr>
          <p:spPr bwMode="auto">
            <a:xfrm>
              <a:off x="3530" y="3096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77" name="Rectangle 2167"/>
            <p:cNvSpPr>
              <a:spLocks noChangeArrowheads="1"/>
            </p:cNvSpPr>
            <p:nvPr/>
          </p:nvSpPr>
          <p:spPr bwMode="auto">
            <a:xfrm>
              <a:off x="3530" y="310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78" name="Rectangle 2168"/>
            <p:cNvSpPr>
              <a:spLocks noChangeArrowheads="1"/>
            </p:cNvSpPr>
            <p:nvPr/>
          </p:nvSpPr>
          <p:spPr bwMode="auto">
            <a:xfrm>
              <a:off x="3530" y="312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79" name="Rectangle 2169"/>
            <p:cNvSpPr>
              <a:spLocks noChangeArrowheads="1"/>
            </p:cNvSpPr>
            <p:nvPr/>
          </p:nvSpPr>
          <p:spPr bwMode="auto">
            <a:xfrm>
              <a:off x="3530" y="3136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80" name="Rectangle 2170"/>
            <p:cNvSpPr>
              <a:spLocks noChangeArrowheads="1"/>
            </p:cNvSpPr>
            <p:nvPr/>
          </p:nvSpPr>
          <p:spPr bwMode="auto">
            <a:xfrm>
              <a:off x="3530" y="3149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81" name="Rectangle 2171"/>
            <p:cNvSpPr>
              <a:spLocks noChangeArrowheads="1"/>
            </p:cNvSpPr>
            <p:nvPr/>
          </p:nvSpPr>
          <p:spPr bwMode="auto">
            <a:xfrm>
              <a:off x="3929" y="3043"/>
              <a:ext cx="5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82" name="Rectangle 2172"/>
            <p:cNvSpPr>
              <a:spLocks noChangeArrowheads="1"/>
            </p:cNvSpPr>
            <p:nvPr/>
          </p:nvSpPr>
          <p:spPr bwMode="auto">
            <a:xfrm>
              <a:off x="3929" y="3055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83" name="Rectangle 2173"/>
            <p:cNvSpPr>
              <a:spLocks noChangeArrowheads="1"/>
            </p:cNvSpPr>
            <p:nvPr/>
          </p:nvSpPr>
          <p:spPr bwMode="auto">
            <a:xfrm>
              <a:off x="3929" y="3069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84" name="Rectangle 2174"/>
            <p:cNvSpPr>
              <a:spLocks noChangeArrowheads="1"/>
            </p:cNvSpPr>
            <p:nvPr/>
          </p:nvSpPr>
          <p:spPr bwMode="auto">
            <a:xfrm>
              <a:off x="3929" y="3083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85" name="Rectangle 2175"/>
            <p:cNvSpPr>
              <a:spLocks noChangeArrowheads="1"/>
            </p:cNvSpPr>
            <p:nvPr/>
          </p:nvSpPr>
          <p:spPr bwMode="auto">
            <a:xfrm>
              <a:off x="3929" y="3096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86" name="Rectangle 2176"/>
            <p:cNvSpPr>
              <a:spLocks noChangeArrowheads="1"/>
            </p:cNvSpPr>
            <p:nvPr/>
          </p:nvSpPr>
          <p:spPr bwMode="auto">
            <a:xfrm>
              <a:off x="3929" y="3108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87" name="Rectangle 2177"/>
            <p:cNvSpPr>
              <a:spLocks noChangeArrowheads="1"/>
            </p:cNvSpPr>
            <p:nvPr/>
          </p:nvSpPr>
          <p:spPr bwMode="auto">
            <a:xfrm>
              <a:off x="3929" y="3122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88" name="Rectangle 2178"/>
            <p:cNvSpPr>
              <a:spLocks noChangeArrowheads="1"/>
            </p:cNvSpPr>
            <p:nvPr/>
          </p:nvSpPr>
          <p:spPr bwMode="auto">
            <a:xfrm>
              <a:off x="3929" y="3136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89" name="Rectangle 2179"/>
            <p:cNvSpPr>
              <a:spLocks noChangeArrowheads="1"/>
            </p:cNvSpPr>
            <p:nvPr/>
          </p:nvSpPr>
          <p:spPr bwMode="auto">
            <a:xfrm>
              <a:off x="3929" y="3149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90" name="Rectangle 2180"/>
            <p:cNvSpPr>
              <a:spLocks noChangeArrowheads="1"/>
            </p:cNvSpPr>
            <p:nvPr/>
          </p:nvSpPr>
          <p:spPr bwMode="auto">
            <a:xfrm>
              <a:off x="4692" y="3043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91" name="Rectangle 2181"/>
            <p:cNvSpPr>
              <a:spLocks noChangeArrowheads="1"/>
            </p:cNvSpPr>
            <p:nvPr/>
          </p:nvSpPr>
          <p:spPr bwMode="auto">
            <a:xfrm>
              <a:off x="4692" y="305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92" name="Rectangle 2182"/>
            <p:cNvSpPr>
              <a:spLocks noChangeArrowheads="1"/>
            </p:cNvSpPr>
            <p:nvPr/>
          </p:nvSpPr>
          <p:spPr bwMode="auto">
            <a:xfrm>
              <a:off x="4692" y="3069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93" name="Rectangle 2183"/>
            <p:cNvSpPr>
              <a:spLocks noChangeArrowheads="1"/>
            </p:cNvSpPr>
            <p:nvPr/>
          </p:nvSpPr>
          <p:spPr bwMode="auto">
            <a:xfrm>
              <a:off x="4692" y="3083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94" name="Rectangle 2184"/>
            <p:cNvSpPr>
              <a:spLocks noChangeArrowheads="1"/>
            </p:cNvSpPr>
            <p:nvPr/>
          </p:nvSpPr>
          <p:spPr bwMode="auto">
            <a:xfrm>
              <a:off x="4692" y="3096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95" name="Rectangle 2185"/>
            <p:cNvSpPr>
              <a:spLocks noChangeArrowheads="1"/>
            </p:cNvSpPr>
            <p:nvPr/>
          </p:nvSpPr>
          <p:spPr bwMode="auto">
            <a:xfrm>
              <a:off x="4692" y="310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96" name="Rectangle 2186"/>
            <p:cNvSpPr>
              <a:spLocks noChangeArrowheads="1"/>
            </p:cNvSpPr>
            <p:nvPr/>
          </p:nvSpPr>
          <p:spPr bwMode="auto">
            <a:xfrm>
              <a:off x="4692" y="312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97" name="Rectangle 2187"/>
            <p:cNvSpPr>
              <a:spLocks noChangeArrowheads="1"/>
            </p:cNvSpPr>
            <p:nvPr/>
          </p:nvSpPr>
          <p:spPr bwMode="auto">
            <a:xfrm>
              <a:off x="4692" y="3136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98" name="Rectangle 2188"/>
            <p:cNvSpPr>
              <a:spLocks noChangeArrowheads="1"/>
            </p:cNvSpPr>
            <p:nvPr/>
          </p:nvSpPr>
          <p:spPr bwMode="auto">
            <a:xfrm>
              <a:off x="4692" y="3149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399" name="Rectangle 2190"/>
            <p:cNvSpPr>
              <a:spLocks noChangeArrowheads="1"/>
            </p:cNvSpPr>
            <p:nvPr/>
          </p:nvSpPr>
          <p:spPr bwMode="auto">
            <a:xfrm>
              <a:off x="4699" y="3156"/>
              <a:ext cx="863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00" name="Rectangle 2191"/>
            <p:cNvSpPr>
              <a:spLocks noChangeArrowheads="1"/>
            </p:cNvSpPr>
            <p:nvPr/>
          </p:nvSpPr>
          <p:spPr bwMode="auto">
            <a:xfrm>
              <a:off x="4699" y="3156"/>
              <a:ext cx="863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01" name="Rectangle 2192"/>
            <p:cNvSpPr>
              <a:spLocks noChangeArrowheads="1"/>
            </p:cNvSpPr>
            <p:nvPr/>
          </p:nvSpPr>
          <p:spPr bwMode="auto">
            <a:xfrm>
              <a:off x="4934" y="3149"/>
              <a:ext cx="38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FF"/>
                  </a:solidFill>
                </a:rPr>
                <a:t>Recharge  </a:t>
              </a:r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2402" name="Rectangle 2193"/>
            <p:cNvSpPr>
              <a:spLocks noChangeArrowheads="1"/>
            </p:cNvSpPr>
            <p:nvPr/>
          </p:nvSpPr>
          <p:spPr bwMode="auto">
            <a:xfrm>
              <a:off x="3934" y="3156"/>
              <a:ext cx="758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03" name="Rectangle 2194"/>
            <p:cNvSpPr>
              <a:spLocks noChangeArrowheads="1"/>
            </p:cNvSpPr>
            <p:nvPr/>
          </p:nvSpPr>
          <p:spPr bwMode="auto">
            <a:xfrm>
              <a:off x="3934" y="3156"/>
              <a:ext cx="758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04" name="Rectangle 2195"/>
            <p:cNvSpPr>
              <a:spLocks noChangeArrowheads="1"/>
            </p:cNvSpPr>
            <p:nvPr/>
          </p:nvSpPr>
          <p:spPr bwMode="auto">
            <a:xfrm>
              <a:off x="4257" y="3149"/>
              <a:ext cx="116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ND</a:t>
              </a:r>
              <a:endParaRPr lang="en-US"/>
            </a:p>
          </p:txBody>
        </p:sp>
        <p:sp>
          <p:nvSpPr>
            <p:cNvPr id="2405" name="Rectangle 2196"/>
            <p:cNvSpPr>
              <a:spLocks noChangeArrowheads="1"/>
            </p:cNvSpPr>
            <p:nvPr/>
          </p:nvSpPr>
          <p:spPr bwMode="auto">
            <a:xfrm>
              <a:off x="3537" y="3156"/>
              <a:ext cx="39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06" name="Rectangle 2197"/>
            <p:cNvSpPr>
              <a:spLocks noChangeArrowheads="1"/>
            </p:cNvSpPr>
            <p:nvPr/>
          </p:nvSpPr>
          <p:spPr bwMode="auto">
            <a:xfrm>
              <a:off x="3537" y="3156"/>
              <a:ext cx="39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07" name="Rectangle 2198"/>
            <p:cNvSpPr>
              <a:spLocks noChangeArrowheads="1"/>
            </p:cNvSpPr>
            <p:nvPr/>
          </p:nvSpPr>
          <p:spPr bwMode="auto">
            <a:xfrm>
              <a:off x="3680" y="3149"/>
              <a:ext cx="111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NA</a:t>
              </a:r>
              <a:endParaRPr lang="en-US"/>
            </a:p>
          </p:txBody>
        </p:sp>
        <p:sp>
          <p:nvSpPr>
            <p:cNvPr id="2408" name="Rectangle 2199"/>
            <p:cNvSpPr>
              <a:spLocks noChangeArrowheads="1"/>
            </p:cNvSpPr>
            <p:nvPr/>
          </p:nvSpPr>
          <p:spPr bwMode="auto">
            <a:xfrm>
              <a:off x="3139" y="3156"/>
              <a:ext cx="39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09" name="Rectangle 2200"/>
            <p:cNvSpPr>
              <a:spLocks noChangeArrowheads="1"/>
            </p:cNvSpPr>
            <p:nvPr/>
          </p:nvSpPr>
          <p:spPr bwMode="auto">
            <a:xfrm>
              <a:off x="3139" y="3156"/>
              <a:ext cx="39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10" name="Rectangle 2201"/>
            <p:cNvSpPr>
              <a:spLocks noChangeArrowheads="1"/>
            </p:cNvSpPr>
            <p:nvPr/>
          </p:nvSpPr>
          <p:spPr bwMode="auto">
            <a:xfrm>
              <a:off x="3215" y="3149"/>
              <a:ext cx="242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0.0075</a:t>
              </a:r>
              <a:endParaRPr lang="en-US"/>
            </a:p>
          </p:txBody>
        </p:sp>
        <p:sp>
          <p:nvSpPr>
            <p:cNvPr id="2411" name="Rectangle 2202"/>
            <p:cNvSpPr>
              <a:spLocks noChangeArrowheads="1"/>
            </p:cNvSpPr>
            <p:nvPr/>
          </p:nvSpPr>
          <p:spPr bwMode="auto">
            <a:xfrm>
              <a:off x="2741" y="3156"/>
              <a:ext cx="39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12" name="Rectangle 2203"/>
            <p:cNvSpPr>
              <a:spLocks noChangeArrowheads="1"/>
            </p:cNvSpPr>
            <p:nvPr/>
          </p:nvSpPr>
          <p:spPr bwMode="auto">
            <a:xfrm>
              <a:off x="2741" y="3156"/>
              <a:ext cx="39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13" name="Rectangle 2204"/>
            <p:cNvSpPr>
              <a:spLocks noChangeArrowheads="1"/>
            </p:cNvSpPr>
            <p:nvPr/>
          </p:nvSpPr>
          <p:spPr bwMode="auto">
            <a:xfrm>
              <a:off x="2915" y="3149"/>
              <a:ext cx="4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0</a:t>
              </a:r>
              <a:endParaRPr lang="en-US"/>
            </a:p>
          </p:txBody>
        </p:sp>
        <p:sp>
          <p:nvSpPr>
            <p:cNvPr id="2414" name="Rectangle 2205"/>
            <p:cNvSpPr>
              <a:spLocks noChangeArrowheads="1"/>
            </p:cNvSpPr>
            <p:nvPr/>
          </p:nvSpPr>
          <p:spPr bwMode="auto">
            <a:xfrm>
              <a:off x="2344" y="3156"/>
              <a:ext cx="39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15" name="Rectangle 2206"/>
            <p:cNvSpPr>
              <a:spLocks noChangeArrowheads="1"/>
            </p:cNvSpPr>
            <p:nvPr/>
          </p:nvSpPr>
          <p:spPr bwMode="auto">
            <a:xfrm>
              <a:off x="2344" y="3156"/>
              <a:ext cx="39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16" name="Rectangle 2207"/>
            <p:cNvSpPr>
              <a:spLocks noChangeArrowheads="1"/>
            </p:cNvSpPr>
            <p:nvPr/>
          </p:nvSpPr>
          <p:spPr bwMode="auto">
            <a:xfrm>
              <a:off x="2499" y="3149"/>
              <a:ext cx="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15</a:t>
              </a:r>
              <a:endParaRPr lang="en-US"/>
            </a:p>
          </p:txBody>
        </p:sp>
        <p:sp>
          <p:nvSpPr>
            <p:cNvPr id="2417" name="Rectangle 2208"/>
            <p:cNvSpPr>
              <a:spLocks noChangeArrowheads="1"/>
            </p:cNvSpPr>
            <p:nvPr/>
          </p:nvSpPr>
          <p:spPr bwMode="auto">
            <a:xfrm>
              <a:off x="629" y="3156"/>
              <a:ext cx="1709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18" name="Rectangle 2209"/>
            <p:cNvSpPr>
              <a:spLocks noChangeArrowheads="1"/>
            </p:cNvSpPr>
            <p:nvPr/>
          </p:nvSpPr>
          <p:spPr bwMode="auto">
            <a:xfrm>
              <a:off x="629" y="3156"/>
              <a:ext cx="1709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19" name="Rectangle 2210"/>
            <p:cNvSpPr>
              <a:spLocks noChangeArrowheads="1"/>
            </p:cNvSpPr>
            <p:nvPr/>
          </p:nvSpPr>
          <p:spPr bwMode="auto">
            <a:xfrm>
              <a:off x="1238" y="3149"/>
              <a:ext cx="47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Port Elmsley </a:t>
              </a:r>
              <a:endParaRPr lang="en-US"/>
            </a:p>
          </p:txBody>
        </p:sp>
        <p:sp>
          <p:nvSpPr>
            <p:cNvPr id="2420" name="Rectangle 2211"/>
            <p:cNvSpPr>
              <a:spLocks noChangeArrowheads="1"/>
            </p:cNvSpPr>
            <p:nvPr/>
          </p:nvSpPr>
          <p:spPr bwMode="auto">
            <a:xfrm>
              <a:off x="151" y="3156"/>
              <a:ext cx="47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21" name="Rectangle 2212"/>
            <p:cNvSpPr>
              <a:spLocks noChangeArrowheads="1"/>
            </p:cNvSpPr>
            <p:nvPr/>
          </p:nvSpPr>
          <p:spPr bwMode="auto">
            <a:xfrm>
              <a:off x="151" y="3156"/>
              <a:ext cx="47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22" name="Rectangle 2213"/>
            <p:cNvSpPr>
              <a:spLocks noChangeArrowheads="1"/>
            </p:cNvSpPr>
            <p:nvPr/>
          </p:nvSpPr>
          <p:spPr bwMode="auto">
            <a:xfrm>
              <a:off x="218" y="3149"/>
              <a:ext cx="34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C16-2308</a:t>
              </a:r>
              <a:endParaRPr lang="en-US"/>
            </a:p>
          </p:txBody>
        </p:sp>
        <p:sp>
          <p:nvSpPr>
            <p:cNvPr id="2423" name="Rectangle 2214"/>
            <p:cNvSpPr>
              <a:spLocks noChangeArrowheads="1"/>
            </p:cNvSpPr>
            <p:nvPr/>
          </p:nvSpPr>
          <p:spPr bwMode="auto">
            <a:xfrm>
              <a:off x="623" y="3149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24" name="Rectangle 2215"/>
            <p:cNvSpPr>
              <a:spLocks noChangeArrowheads="1"/>
            </p:cNvSpPr>
            <p:nvPr/>
          </p:nvSpPr>
          <p:spPr bwMode="auto">
            <a:xfrm>
              <a:off x="623" y="316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25" name="Rectangle 2216"/>
            <p:cNvSpPr>
              <a:spLocks noChangeArrowheads="1"/>
            </p:cNvSpPr>
            <p:nvPr/>
          </p:nvSpPr>
          <p:spPr bwMode="auto">
            <a:xfrm>
              <a:off x="623" y="317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26" name="Rectangle 2217"/>
            <p:cNvSpPr>
              <a:spLocks noChangeArrowheads="1"/>
            </p:cNvSpPr>
            <p:nvPr/>
          </p:nvSpPr>
          <p:spPr bwMode="auto">
            <a:xfrm>
              <a:off x="623" y="3189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27" name="Rectangle 2218"/>
            <p:cNvSpPr>
              <a:spLocks noChangeArrowheads="1"/>
            </p:cNvSpPr>
            <p:nvPr/>
          </p:nvSpPr>
          <p:spPr bwMode="auto">
            <a:xfrm>
              <a:off x="623" y="320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28" name="Rectangle 2219"/>
            <p:cNvSpPr>
              <a:spLocks noChangeArrowheads="1"/>
            </p:cNvSpPr>
            <p:nvPr/>
          </p:nvSpPr>
          <p:spPr bwMode="auto">
            <a:xfrm>
              <a:off x="623" y="321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29" name="Rectangle 2220"/>
            <p:cNvSpPr>
              <a:spLocks noChangeArrowheads="1"/>
            </p:cNvSpPr>
            <p:nvPr/>
          </p:nvSpPr>
          <p:spPr bwMode="auto">
            <a:xfrm>
              <a:off x="623" y="322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30" name="Rectangle 2221"/>
            <p:cNvSpPr>
              <a:spLocks noChangeArrowheads="1"/>
            </p:cNvSpPr>
            <p:nvPr/>
          </p:nvSpPr>
          <p:spPr bwMode="auto">
            <a:xfrm>
              <a:off x="623" y="324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31" name="Rectangle 2222"/>
            <p:cNvSpPr>
              <a:spLocks noChangeArrowheads="1"/>
            </p:cNvSpPr>
            <p:nvPr/>
          </p:nvSpPr>
          <p:spPr bwMode="auto">
            <a:xfrm>
              <a:off x="623" y="325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32" name="Rectangle 2223"/>
            <p:cNvSpPr>
              <a:spLocks noChangeArrowheads="1"/>
            </p:cNvSpPr>
            <p:nvPr/>
          </p:nvSpPr>
          <p:spPr bwMode="auto">
            <a:xfrm>
              <a:off x="2338" y="3149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33" name="Rectangle 2224"/>
            <p:cNvSpPr>
              <a:spLocks noChangeArrowheads="1"/>
            </p:cNvSpPr>
            <p:nvPr/>
          </p:nvSpPr>
          <p:spPr bwMode="auto">
            <a:xfrm>
              <a:off x="2338" y="316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34" name="Rectangle 2225"/>
            <p:cNvSpPr>
              <a:spLocks noChangeArrowheads="1"/>
            </p:cNvSpPr>
            <p:nvPr/>
          </p:nvSpPr>
          <p:spPr bwMode="auto">
            <a:xfrm>
              <a:off x="2338" y="317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35" name="Rectangle 2226"/>
            <p:cNvSpPr>
              <a:spLocks noChangeArrowheads="1"/>
            </p:cNvSpPr>
            <p:nvPr/>
          </p:nvSpPr>
          <p:spPr bwMode="auto">
            <a:xfrm>
              <a:off x="2338" y="3189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36" name="Rectangle 2227"/>
            <p:cNvSpPr>
              <a:spLocks noChangeArrowheads="1"/>
            </p:cNvSpPr>
            <p:nvPr/>
          </p:nvSpPr>
          <p:spPr bwMode="auto">
            <a:xfrm>
              <a:off x="2338" y="320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37" name="Rectangle 2228"/>
            <p:cNvSpPr>
              <a:spLocks noChangeArrowheads="1"/>
            </p:cNvSpPr>
            <p:nvPr/>
          </p:nvSpPr>
          <p:spPr bwMode="auto">
            <a:xfrm>
              <a:off x="2338" y="321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38" name="Rectangle 2229"/>
            <p:cNvSpPr>
              <a:spLocks noChangeArrowheads="1"/>
            </p:cNvSpPr>
            <p:nvPr/>
          </p:nvSpPr>
          <p:spPr bwMode="auto">
            <a:xfrm>
              <a:off x="2338" y="322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39" name="Rectangle 2230"/>
            <p:cNvSpPr>
              <a:spLocks noChangeArrowheads="1"/>
            </p:cNvSpPr>
            <p:nvPr/>
          </p:nvSpPr>
          <p:spPr bwMode="auto">
            <a:xfrm>
              <a:off x="2338" y="324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40" name="Rectangle 2231"/>
            <p:cNvSpPr>
              <a:spLocks noChangeArrowheads="1"/>
            </p:cNvSpPr>
            <p:nvPr/>
          </p:nvSpPr>
          <p:spPr bwMode="auto">
            <a:xfrm>
              <a:off x="2338" y="325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41" name="Rectangle 2232"/>
            <p:cNvSpPr>
              <a:spLocks noChangeArrowheads="1"/>
            </p:cNvSpPr>
            <p:nvPr/>
          </p:nvSpPr>
          <p:spPr bwMode="auto">
            <a:xfrm>
              <a:off x="2735" y="3149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42" name="Rectangle 2233"/>
            <p:cNvSpPr>
              <a:spLocks noChangeArrowheads="1"/>
            </p:cNvSpPr>
            <p:nvPr/>
          </p:nvSpPr>
          <p:spPr bwMode="auto">
            <a:xfrm>
              <a:off x="2735" y="316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43" name="Rectangle 2234"/>
            <p:cNvSpPr>
              <a:spLocks noChangeArrowheads="1"/>
            </p:cNvSpPr>
            <p:nvPr/>
          </p:nvSpPr>
          <p:spPr bwMode="auto">
            <a:xfrm>
              <a:off x="2735" y="317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44" name="Rectangle 2235"/>
            <p:cNvSpPr>
              <a:spLocks noChangeArrowheads="1"/>
            </p:cNvSpPr>
            <p:nvPr/>
          </p:nvSpPr>
          <p:spPr bwMode="auto">
            <a:xfrm>
              <a:off x="2735" y="3189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45" name="Rectangle 2236"/>
            <p:cNvSpPr>
              <a:spLocks noChangeArrowheads="1"/>
            </p:cNvSpPr>
            <p:nvPr/>
          </p:nvSpPr>
          <p:spPr bwMode="auto">
            <a:xfrm>
              <a:off x="2735" y="320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46" name="Rectangle 2237"/>
            <p:cNvSpPr>
              <a:spLocks noChangeArrowheads="1"/>
            </p:cNvSpPr>
            <p:nvPr/>
          </p:nvSpPr>
          <p:spPr bwMode="auto">
            <a:xfrm>
              <a:off x="2735" y="321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47" name="Rectangle 2238"/>
            <p:cNvSpPr>
              <a:spLocks noChangeArrowheads="1"/>
            </p:cNvSpPr>
            <p:nvPr/>
          </p:nvSpPr>
          <p:spPr bwMode="auto">
            <a:xfrm>
              <a:off x="2735" y="322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48" name="Rectangle 2239"/>
            <p:cNvSpPr>
              <a:spLocks noChangeArrowheads="1"/>
            </p:cNvSpPr>
            <p:nvPr/>
          </p:nvSpPr>
          <p:spPr bwMode="auto">
            <a:xfrm>
              <a:off x="2735" y="324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49" name="Rectangle 2240"/>
            <p:cNvSpPr>
              <a:spLocks noChangeArrowheads="1"/>
            </p:cNvSpPr>
            <p:nvPr/>
          </p:nvSpPr>
          <p:spPr bwMode="auto">
            <a:xfrm>
              <a:off x="2735" y="325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50" name="Rectangle 2241"/>
            <p:cNvSpPr>
              <a:spLocks noChangeArrowheads="1"/>
            </p:cNvSpPr>
            <p:nvPr/>
          </p:nvSpPr>
          <p:spPr bwMode="auto">
            <a:xfrm>
              <a:off x="3133" y="3149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51" name="Rectangle 2242"/>
            <p:cNvSpPr>
              <a:spLocks noChangeArrowheads="1"/>
            </p:cNvSpPr>
            <p:nvPr/>
          </p:nvSpPr>
          <p:spPr bwMode="auto">
            <a:xfrm>
              <a:off x="3133" y="316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52" name="Rectangle 2243"/>
            <p:cNvSpPr>
              <a:spLocks noChangeArrowheads="1"/>
            </p:cNvSpPr>
            <p:nvPr/>
          </p:nvSpPr>
          <p:spPr bwMode="auto">
            <a:xfrm>
              <a:off x="3133" y="317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53" name="Rectangle 2244"/>
            <p:cNvSpPr>
              <a:spLocks noChangeArrowheads="1"/>
            </p:cNvSpPr>
            <p:nvPr/>
          </p:nvSpPr>
          <p:spPr bwMode="auto">
            <a:xfrm>
              <a:off x="3133" y="3189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54" name="Rectangle 2245"/>
            <p:cNvSpPr>
              <a:spLocks noChangeArrowheads="1"/>
            </p:cNvSpPr>
            <p:nvPr/>
          </p:nvSpPr>
          <p:spPr bwMode="auto">
            <a:xfrm>
              <a:off x="3133" y="320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55" name="Rectangle 2246"/>
            <p:cNvSpPr>
              <a:spLocks noChangeArrowheads="1"/>
            </p:cNvSpPr>
            <p:nvPr/>
          </p:nvSpPr>
          <p:spPr bwMode="auto">
            <a:xfrm>
              <a:off x="3133" y="321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56" name="Rectangle 2247"/>
            <p:cNvSpPr>
              <a:spLocks noChangeArrowheads="1"/>
            </p:cNvSpPr>
            <p:nvPr/>
          </p:nvSpPr>
          <p:spPr bwMode="auto">
            <a:xfrm>
              <a:off x="3133" y="3228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57" name="Rectangle 2248"/>
            <p:cNvSpPr>
              <a:spLocks noChangeArrowheads="1"/>
            </p:cNvSpPr>
            <p:nvPr/>
          </p:nvSpPr>
          <p:spPr bwMode="auto">
            <a:xfrm>
              <a:off x="3133" y="324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58" name="Rectangle 2249"/>
            <p:cNvSpPr>
              <a:spLocks noChangeArrowheads="1"/>
            </p:cNvSpPr>
            <p:nvPr/>
          </p:nvSpPr>
          <p:spPr bwMode="auto">
            <a:xfrm>
              <a:off x="3133" y="325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59" name="Rectangle 2250"/>
            <p:cNvSpPr>
              <a:spLocks noChangeArrowheads="1"/>
            </p:cNvSpPr>
            <p:nvPr/>
          </p:nvSpPr>
          <p:spPr bwMode="auto">
            <a:xfrm>
              <a:off x="3530" y="3149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60" name="Rectangle 2251"/>
            <p:cNvSpPr>
              <a:spLocks noChangeArrowheads="1"/>
            </p:cNvSpPr>
            <p:nvPr/>
          </p:nvSpPr>
          <p:spPr bwMode="auto">
            <a:xfrm>
              <a:off x="3530" y="316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61" name="Rectangle 2252"/>
            <p:cNvSpPr>
              <a:spLocks noChangeArrowheads="1"/>
            </p:cNvSpPr>
            <p:nvPr/>
          </p:nvSpPr>
          <p:spPr bwMode="auto">
            <a:xfrm>
              <a:off x="3530" y="317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62" name="Rectangle 2253"/>
            <p:cNvSpPr>
              <a:spLocks noChangeArrowheads="1"/>
            </p:cNvSpPr>
            <p:nvPr/>
          </p:nvSpPr>
          <p:spPr bwMode="auto">
            <a:xfrm>
              <a:off x="3530" y="3189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63" name="Rectangle 2254"/>
            <p:cNvSpPr>
              <a:spLocks noChangeArrowheads="1"/>
            </p:cNvSpPr>
            <p:nvPr/>
          </p:nvSpPr>
          <p:spPr bwMode="auto">
            <a:xfrm>
              <a:off x="3530" y="320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64" name="Rectangle 2255"/>
            <p:cNvSpPr>
              <a:spLocks noChangeArrowheads="1"/>
            </p:cNvSpPr>
            <p:nvPr/>
          </p:nvSpPr>
          <p:spPr bwMode="auto">
            <a:xfrm>
              <a:off x="3530" y="3216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65" name="Rectangle 2256"/>
            <p:cNvSpPr>
              <a:spLocks noChangeArrowheads="1"/>
            </p:cNvSpPr>
            <p:nvPr/>
          </p:nvSpPr>
          <p:spPr bwMode="auto">
            <a:xfrm>
              <a:off x="3530" y="322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66" name="Rectangle 2257"/>
            <p:cNvSpPr>
              <a:spLocks noChangeArrowheads="1"/>
            </p:cNvSpPr>
            <p:nvPr/>
          </p:nvSpPr>
          <p:spPr bwMode="auto">
            <a:xfrm>
              <a:off x="3530" y="324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67" name="Rectangle 2258"/>
            <p:cNvSpPr>
              <a:spLocks noChangeArrowheads="1"/>
            </p:cNvSpPr>
            <p:nvPr/>
          </p:nvSpPr>
          <p:spPr bwMode="auto">
            <a:xfrm>
              <a:off x="3530" y="3256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68" name="Rectangle 2259"/>
            <p:cNvSpPr>
              <a:spLocks noChangeArrowheads="1"/>
            </p:cNvSpPr>
            <p:nvPr/>
          </p:nvSpPr>
          <p:spPr bwMode="auto">
            <a:xfrm>
              <a:off x="3929" y="3149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69" name="Rectangle 2260"/>
            <p:cNvSpPr>
              <a:spLocks noChangeArrowheads="1"/>
            </p:cNvSpPr>
            <p:nvPr/>
          </p:nvSpPr>
          <p:spPr bwMode="auto">
            <a:xfrm>
              <a:off x="3929" y="3162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70" name="Rectangle 2261"/>
            <p:cNvSpPr>
              <a:spLocks noChangeArrowheads="1"/>
            </p:cNvSpPr>
            <p:nvPr/>
          </p:nvSpPr>
          <p:spPr bwMode="auto">
            <a:xfrm>
              <a:off x="3929" y="3175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71" name="Rectangle 2262"/>
            <p:cNvSpPr>
              <a:spLocks noChangeArrowheads="1"/>
            </p:cNvSpPr>
            <p:nvPr/>
          </p:nvSpPr>
          <p:spPr bwMode="auto">
            <a:xfrm>
              <a:off x="3929" y="3189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72" name="Rectangle 2263"/>
            <p:cNvSpPr>
              <a:spLocks noChangeArrowheads="1"/>
            </p:cNvSpPr>
            <p:nvPr/>
          </p:nvSpPr>
          <p:spPr bwMode="auto">
            <a:xfrm>
              <a:off x="3929" y="3202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73" name="Rectangle 2264"/>
            <p:cNvSpPr>
              <a:spLocks noChangeArrowheads="1"/>
            </p:cNvSpPr>
            <p:nvPr/>
          </p:nvSpPr>
          <p:spPr bwMode="auto">
            <a:xfrm>
              <a:off x="3929" y="3216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74" name="Rectangle 2265"/>
            <p:cNvSpPr>
              <a:spLocks noChangeArrowheads="1"/>
            </p:cNvSpPr>
            <p:nvPr/>
          </p:nvSpPr>
          <p:spPr bwMode="auto">
            <a:xfrm>
              <a:off x="3929" y="3228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75" name="Rectangle 2266"/>
            <p:cNvSpPr>
              <a:spLocks noChangeArrowheads="1"/>
            </p:cNvSpPr>
            <p:nvPr/>
          </p:nvSpPr>
          <p:spPr bwMode="auto">
            <a:xfrm>
              <a:off x="3929" y="3242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76" name="Rectangle 2267"/>
            <p:cNvSpPr>
              <a:spLocks noChangeArrowheads="1"/>
            </p:cNvSpPr>
            <p:nvPr/>
          </p:nvSpPr>
          <p:spPr bwMode="auto">
            <a:xfrm>
              <a:off x="3929" y="3256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77" name="Rectangle 2268"/>
            <p:cNvSpPr>
              <a:spLocks noChangeArrowheads="1"/>
            </p:cNvSpPr>
            <p:nvPr/>
          </p:nvSpPr>
          <p:spPr bwMode="auto">
            <a:xfrm>
              <a:off x="4692" y="3149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78" name="Rectangle 2269"/>
            <p:cNvSpPr>
              <a:spLocks noChangeArrowheads="1"/>
            </p:cNvSpPr>
            <p:nvPr/>
          </p:nvSpPr>
          <p:spPr bwMode="auto">
            <a:xfrm>
              <a:off x="4692" y="316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79" name="Rectangle 2270"/>
            <p:cNvSpPr>
              <a:spLocks noChangeArrowheads="1"/>
            </p:cNvSpPr>
            <p:nvPr/>
          </p:nvSpPr>
          <p:spPr bwMode="auto">
            <a:xfrm>
              <a:off x="4692" y="317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80" name="Rectangle 2271"/>
            <p:cNvSpPr>
              <a:spLocks noChangeArrowheads="1"/>
            </p:cNvSpPr>
            <p:nvPr/>
          </p:nvSpPr>
          <p:spPr bwMode="auto">
            <a:xfrm>
              <a:off x="4692" y="3189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81" name="Rectangle 2272"/>
            <p:cNvSpPr>
              <a:spLocks noChangeArrowheads="1"/>
            </p:cNvSpPr>
            <p:nvPr/>
          </p:nvSpPr>
          <p:spPr bwMode="auto">
            <a:xfrm>
              <a:off x="4692" y="320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82" name="Rectangle 2273"/>
            <p:cNvSpPr>
              <a:spLocks noChangeArrowheads="1"/>
            </p:cNvSpPr>
            <p:nvPr/>
          </p:nvSpPr>
          <p:spPr bwMode="auto">
            <a:xfrm>
              <a:off x="4692" y="3216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83" name="Rectangle 2274"/>
            <p:cNvSpPr>
              <a:spLocks noChangeArrowheads="1"/>
            </p:cNvSpPr>
            <p:nvPr/>
          </p:nvSpPr>
          <p:spPr bwMode="auto">
            <a:xfrm>
              <a:off x="4692" y="3228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84" name="Rectangle 2275"/>
            <p:cNvSpPr>
              <a:spLocks noChangeArrowheads="1"/>
            </p:cNvSpPr>
            <p:nvPr/>
          </p:nvSpPr>
          <p:spPr bwMode="auto">
            <a:xfrm>
              <a:off x="4692" y="324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85" name="Rectangle 2276"/>
            <p:cNvSpPr>
              <a:spLocks noChangeArrowheads="1"/>
            </p:cNvSpPr>
            <p:nvPr/>
          </p:nvSpPr>
          <p:spPr bwMode="auto">
            <a:xfrm>
              <a:off x="4692" y="3256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86" name="Rectangle 2278"/>
            <p:cNvSpPr>
              <a:spLocks noChangeArrowheads="1"/>
            </p:cNvSpPr>
            <p:nvPr/>
          </p:nvSpPr>
          <p:spPr bwMode="auto">
            <a:xfrm>
              <a:off x="4699" y="3262"/>
              <a:ext cx="863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87" name="Rectangle 2279"/>
            <p:cNvSpPr>
              <a:spLocks noChangeArrowheads="1"/>
            </p:cNvSpPr>
            <p:nvPr/>
          </p:nvSpPr>
          <p:spPr bwMode="auto">
            <a:xfrm>
              <a:off x="4699" y="3262"/>
              <a:ext cx="863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88" name="Rectangle 2281"/>
            <p:cNvSpPr>
              <a:spLocks noChangeArrowheads="1"/>
            </p:cNvSpPr>
            <p:nvPr/>
          </p:nvSpPr>
          <p:spPr bwMode="auto">
            <a:xfrm>
              <a:off x="4934" y="3256"/>
              <a:ext cx="38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FF"/>
                  </a:solidFill>
                </a:rPr>
                <a:t>Recharge  </a:t>
              </a:r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2489" name="Rectangle 2282"/>
            <p:cNvSpPr>
              <a:spLocks noChangeArrowheads="1"/>
            </p:cNvSpPr>
            <p:nvPr/>
          </p:nvSpPr>
          <p:spPr bwMode="auto">
            <a:xfrm>
              <a:off x="3934" y="3262"/>
              <a:ext cx="758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90" name="Rectangle 2283"/>
            <p:cNvSpPr>
              <a:spLocks noChangeArrowheads="1"/>
            </p:cNvSpPr>
            <p:nvPr/>
          </p:nvSpPr>
          <p:spPr bwMode="auto">
            <a:xfrm>
              <a:off x="3934" y="3262"/>
              <a:ext cx="758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91" name="Rectangle 2284"/>
            <p:cNvSpPr>
              <a:spLocks noChangeArrowheads="1"/>
            </p:cNvSpPr>
            <p:nvPr/>
          </p:nvSpPr>
          <p:spPr bwMode="auto">
            <a:xfrm>
              <a:off x="4256" y="3256"/>
              <a:ext cx="116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ND</a:t>
              </a:r>
              <a:endParaRPr lang="en-US"/>
            </a:p>
          </p:txBody>
        </p:sp>
        <p:sp>
          <p:nvSpPr>
            <p:cNvPr id="2492" name="Rectangle 2285"/>
            <p:cNvSpPr>
              <a:spLocks noChangeArrowheads="1"/>
            </p:cNvSpPr>
            <p:nvPr/>
          </p:nvSpPr>
          <p:spPr bwMode="auto">
            <a:xfrm>
              <a:off x="3537" y="3262"/>
              <a:ext cx="39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93" name="Rectangle 2286"/>
            <p:cNvSpPr>
              <a:spLocks noChangeArrowheads="1"/>
            </p:cNvSpPr>
            <p:nvPr/>
          </p:nvSpPr>
          <p:spPr bwMode="auto">
            <a:xfrm>
              <a:off x="3537" y="3262"/>
              <a:ext cx="392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94" name="Rectangle 2287"/>
            <p:cNvSpPr>
              <a:spLocks noChangeArrowheads="1"/>
            </p:cNvSpPr>
            <p:nvPr/>
          </p:nvSpPr>
          <p:spPr bwMode="auto">
            <a:xfrm>
              <a:off x="3680" y="3256"/>
              <a:ext cx="111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NA</a:t>
              </a:r>
              <a:endParaRPr lang="en-US"/>
            </a:p>
          </p:txBody>
        </p:sp>
        <p:sp>
          <p:nvSpPr>
            <p:cNvPr id="2495" name="Rectangle 2288"/>
            <p:cNvSpPr>
              <a:spLocks noChangeArrowheads="1"/>
            </p:cNvSpPr>
            <p:nvPr/>
          </p:nvSpPr>
          <p:spPr bwMode="auto">
            <a:xfrm>
              <a:off x="3139" y="3262"/>
              <a:ext cx="390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96" name="Rectangle 2289"/>
            <p:cNvSpPr>
              <a:spLocks noChangeArrowheads="1"/>
            </p:cNvSpPr>
            <p:nvPr/>
          </p:nvSpPr>
          <p:spPr bwMode="auto">
            <a:xfrm>
              <a:off x="3139" y="3262"/>
              <a:ext cx="390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97" name="Rectangle 2290"/>
            <p:cNvSpPr>
              <a:spLocks noChangeArrowheads="1"/>
            </p:cNvSpPr>
            <p:nvPr/>
          </p:nvSpPr>
          <p:spPr bwMode="auto">
            <a:xfrm>
              <a:off x="3215" y="3256"/>
              <a:ext cx="242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0.0362</a:t>
              </a:r>
              <a:endParaRPr lang="en-US"/>
            </a:p>
          </p:txBody>
        </p:sp>
        <p:sp>
          <p:nvSpPr>
            <p:cNvPr id="2498" name="Rectangle 2291"/>
            <p:cNvSpPr>
              <a:spLocks noChangeArrowheads="1"/>
            </p:cNvSpPr>
            <p:nvPr/>
          </p:nvSpPr>
          <p:spPr bwMode="auto">
            <a:xfrm>
              <a:off x="2741" y="3262"/>
              <a:ext cx="39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499" name="Rectangle 2292"/>
            <p:cNvSpPr>
              <a:spLocks noChangeArrowheads="1"/>
            </p:cNvSpPr>
            <p:nvPr/>
          </p:nvSpPr>
          <p:spPr bwMode="auto">
            <a:xfrm>
              <a:off x="2741" y="3262"/>
              <a:ext cx="39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00" name="Rectangle 2293"/>
            <p:cNvSpPr>
              <a:spLocks noChangeArrowheads="1"/>
            </p:cNvSpPr>
            <p:nvPr/>
          </p:nvSpPr>
          <p:spPr bwMode="auto">
            <a:xfrm>
              <a:off x="2915" y="3256"/>
              <a:ext cx="4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0</a:t>
              </a:r>
              <a:endParaRPr lang="en-US"/>
            </a:p>
          </p:txBody>
        </p:sp>
        <p:sp>
          <p:nvSpPr>
            <p:cNvPr id="2501" name="Rectangle 2294"/>
            <p:cNvSpPr>
              <a:spLocks noChangeArrowheads="1"/>
            </p:cNvSpPr>
            <p:nvPr/>
          </p:nvSpPr>
          <p:spPr bwMode="auto">
            <a:xfrm>
              <a:off x="2344" y="3262"/>
              <a:ext cx="39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02" name="Rectangle 2295"/>
            <p:cNvSpPr>
              <a:spLocks noChangeArrowheads="1"/>
            </p:cNvSpPr>
            <p:nvPr/>
          </p:nvSpPr>
          <p:spPr bwMode="auto">
            <a:xfrm>
              <a:off x="2344" y="3262"/>
              <a:ext cx="39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03" name="Rectangle 2296"/>
            <p:cNvSpPr>
              <a:spLocks noChangeArrowheads="1"/>
            </p:cNvSpPr>
            <p:nvPr/>
          </p:nvSpPr>
          <p:spPr bwMode="auto">
            <a:xfrm>
              <a:off x="2518" y="3256"/>
              <a:ext cx="4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i="1">
                  <a:solidFill>
                    <a:srgbClr val="000000"/>
                  </a:solidFill>
                </a:rPr>
                <a:t>7</a:t>
              </a:r>
              <a:endParaRPr lang="en-US"/>
            </a:p>
          </p:txBody>
        </p:sp>
        <p:sp>
          <p:nvSpPr>
            <p:cNvPr id="2504" name="Rectangle 2297"/>
            <p:cNvSpPr>
              <a:spLocks noChangeArrowheads="1"/>
            </p:cNvSpPr>
            <p:nvPr/>
          </p:nvSpPr>
          <p:spPr bwMode="auto">
            <a:xfrm>
              <a:off x="629" y="3262"/>
              <a:ext cx="1708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05" name="Rectangle 2298"/>
            <p:cNvSpPr>
              <a:spLocks noChangeArrowheads="1"/>
            </p:cNvSpPr>
            <p:nvPr/>
          </p:nvSpPr>
          <p:spPr bwMode="auto">
            <a:xfrm>
              <a:off x="629" y="3262"/>
              <a:ext cx="1708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06" name="Rectangle 2299"/>
            <p:cNvSpPr>
              <a:spLocks noChangeArrowheads="1"/>
            </p:cNvSpPr>
            <p:nvPr/>
          </p:nvSpPr>
          <p:spPr bwMode="auto">
            <a:xfrm>
              <a:off x="1237" y="3256"/>
              <a:ext cx="487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Christie Lake </a:t>
              </a:r>
              <a:endParaRPr lang="en-US"/>
            </a:p>
          </p:txBody>
        </p:sp>
        <p:sp>
          <p:nvSpPr>
            <p:cNvPr id="2507" name="Rectangle 2300"/>
            <p:cNvSpPr>
              <a:spLocks noChangeArrowheads="1"/>
            </p:cNvSpPr>
            <p:nvPr/>
          </p:nvSpPr>
          <p:spPr bwMode="auto">
            <a:xfrm>
              <a:off x="151" y="3262"/>
              <a:ext cx="47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08" name="Rectangle 2301"/>
            <p:cNvSpPr>
              <a:spLocks noChangeArrowheads="1"/>
            </p:cNvSpPr>
            <p:nvPr/>
          </p:nvSpPr>
          <p:spPr bwMode="auto">
            <a:xfrm>
              <a:off x="151" y="3262"/>
              <a:ext cx="471" cy="1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09" name="Rectangle 2302"/>
            <p:cNvSpPr>
              <a:spLocks noChangeArrowheads="1"/>
            </p:cNvSpPr>
            <p:nvPr/>
          </p:nvSpPr>
          <p:spPr bwMode="auto">
            <a:xfrm>
              <a:off x="218" y="3256"/>
              <a:ext cx="34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C16-3308</a:t>
              </a:r>
              <a:endParaRPr lang="en-US"/>
            </a:p>
          </p:txBody>
        </p:sp>
        <p:sp>
          <p:nvSpPr>
            <p:cNvPr id="2510" name="Rectangle 2303"/>
            <p:cNvSpPr>
              <a:spLocks noChangeArrowheads="1"/>
            </p:cNvSpPr>
            <p:nvPr/>
          </p:nvSpPr>
          <p:spPr bwMode="auto">
            <a:xfrm>
              <a:off x="622" y="3256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11" name="Rectangle 2304"/>
            <p:cNvSpPr>
              <a:spLocks noChangeArrowheads="1"/>
            </p:cNvSpPr>
            <p:nvPr/>
          </p:nvSpPr>
          <p:spPr bwMode="auto">
            <a:xfrm>
              <a:off x="622" y="3269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12" name="Rectangle 2305"/>
            <p:cNvSpPr>
              <a:spLocks noChangeArrowheads="1"/>
            </p:cNvSpPr>
            <p:nvPr/>
          </p:nvSpPr>
          <p:spPr bwMode="auto">
            <a:xfrm>
              <a:off x="622" y="328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13" name="Rectangle 2306"/>
            <p:cNvSpPr>
              <a:spLocks noChangeArrowheads="1"/>
            </p:cNvSpPr>
            <p:nvPr/>
          </p:nvSpPr>
          <p:spPr bwMode="auto">
            <a:xfrm>
              <a:off x="622" y="329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14" name="Rectangle 2307"/>
            <p:cNvSpPr>
              <a:spLocks noChangeArrowheads="1"/>
            </p:cNvSpPr>
            <p:nvPr/>
          </p:nvSpPr>
          <p:spPr bwMode="auto">
            <a:xfrm>
              <a:off x="622" y="3310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15" name="Rectangle 2308"/>
            <p:cNvSpPr>
              <a:spLocks noChangeArrowheads="1"/>
            </p:cNvSpPr>
            <p:nvPr/>
          </p:nvSpPr>
          <p:spPr bwMode="auto">
            <a:xfrm>
              <a:off x="622" y="332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16" name="Rectangle 2309"/>
            <p:cNvSpPr>
              <a:spLocks noChangeArrowheads="1"/>
            </p:cNvSpPr>
            <p:nvPr/>
          </p:nvSpPr>
          <p:spPr bwMode="auto">
            <a:xfrm>
              <a:off x="622" y="333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17" name="Rectangle 2310"/>
            <p:cNvSpPr>
              <a:spLocks noChangeArrowheads="1"/>
            </p:cNvSpPr>
            <p:nvPr/>
          </p:nvSpPr>
          <p:spPr bwMode="auto">
            <a:xfrm>
              <a:off x="622" y="3350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18" name="Rectangle 2311"/>
            <p:cNvSpPr>
              <a:spLocks noChangeArrowheads="1"/>
            </p:cNvSpPr>
            <p:nvPr/>
          </p:nvSpPr>
          <p:spPr bwMode="auto">
            <a:xfrm>
              <a:off x="622" y="3362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19" name="Rectangle 2312"/>
            <p:cNvSpPr>
              <a:spLocks noChangeArrowheads="1"/>
            </p:cNvSpPr>
            <p:nvPr/>
          </p:nvSpPr>
          <p:spPr bwMode="auto">
            <a:xfrm>
              <a:off x="2337" y="3256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20" name="Rectangle 2313"/>
            <p:cNvSpPr>
              <a:spLocks noChangeArrowheads="1"/>
            </p:cNvSpPr>
            <p:nvPr/>
          </p:nvSpPr>
          <p:spPr bwMode="auto">
            <a:xfrm>
              <a:off x="2337" y="3269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21" name="Rectangle 2314"/>
            <p:cNvSpPr>
              <a:spLocks noChangeArrowheads="1"/>
            </p:cNvSpPr>
            <p:nvPr/>
          </p:nvSpPr>
          <p:spPr bwMode="auto">
            <a:xfrm>
              <a:off x="2337" y="328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22" name="Rectangle 2315"/>
            <p:cNvSpPr>
              <a:spLocks noChangeArrowheads="1"/>
            </p:cNvSpPr>
            <p:nvPr/>
          </p:nvSpPr>
          <p:spPr bwMode="auto">
            <a:xfrm>
              <a:off x="2337" y="329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23" name="Rectangle 2316"/>
            <p:cNvSpPr>
              <a:spLocks noChangeArrowheads="1"/>
            </p:cNvSpPr>
            <p:nvPr/>
          </p:nvSpPr>
          <p:spPr bwMode="auto">
            <a:xfrm>
              <a:off x="2337" y="3310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24" name="Rectangle 2317"/>
            <p:cNvSpPr>
              <a:spLocks noChangeArrowheads="1"/>
            </p:cNvSpPr>
            <p:nvPr/>
          </p:nvSpPr>
          <p:spPr bwMode="auto">
            <a:xfrm>
              <a:off x="2337" y="332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25" name="Rectangle 2318"/>
            <p:cNvSpPr>
              <a:spLocks noChangeArrowheads="1"/>
            </p:cNvSpPr>
            <p:nvPr/>
          </p:nvSpPr>
          <p:spPr bwMode="auto">
            <a:xfrm>
              <a:off x="2337" y="333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26" name="Rectangle 2319"/>
            <p:cNvSpPr>
              <a:spLocks noChangeArrowheads="1"/>
            </p:cNvSpPr>
            <p:nvPr/>
          </p:nvSpPr>
          <p:spPr bwMode="auto">
            <a:xfrm>
              <a:off x="2337" y="3350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27" name="Rectangle 2320"/>
            <p:cNvSpPr>
              <a:spLocks noChangeArrowheads="1"/>
            </p:cNvSpPr>
            <p:nvPr/>
          </p:nvSpPr>
          <p:spPr bwMode="auto">
            <a:xfrm>
              <a:off x="2337" y="3362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28" name="Rectangle 2321"/>
            <p:cNvSpPr>
              <a:spLocks noChangeArrowheads="1"/>
            </p:cNvSpPr>
            <p:nvPr/>
          </p:nvSpPr>
          <p:spPr bwMode="auto">
            <a:xfrm>
              <a:off x="2735" y="325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29" name="Rectangle 2322"/>
            <p:cNvSpPr>
              <a:spLocks noChangeArrowheads="1"/>
            </p:cNvSpPr>
            <p:nvPr/>
          </p:nvSpPr>
          <p:spPr bwMode="auto">
            <a:xfrm>
              <a:off x="2735" y="326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30" name="Rectangle 2323"/>
            <p:cNvSpPr>
              <a:spLocks noChangeArrowheads="1"/>
            </p:cNvSpPr>
            <p:nvPr/>
          </p:nvSpPr>
          <p:spPr bwMode="auto">
            <a:xfrm>
              <a:off x="2735" y="328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31" name="Rectangle 2324"/>
            <p:cNvSpPr>
              <a:spLocks noChangeArrowheads="1"/>
            </p:cNvSpPr>
            <p:nvPr/>
          </p:nvSpPr>
          <p:spPr bwMode="auto">
            <a:xfrm>
              <a:off x="2735" y="329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32" name="Rectangle 2325"/>
            <p:cNvSpPr>
              <a:spLocks noChangeArrowheads="1"/>
            </p:cNvSpPr>
            <p:nvPr/>
          </p:nvSpPr>
          <p:spPr bwMode="auto">
            <a:xfrm>
              <a:off x="2735" y="3310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33" name="Rectangle 2326"/>
            <p:cNvSpPr>
              <a:spLocks noChangeArrowheads="1"/>
            </p:cNvSpPr>
            <p:nvPr/>
          </p:nvSpPr>
          <p:spPr bwMode="auto">
            <a:xfrm>
              <a:off x="2735" y="332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34" name="Rectangle 2327"/>
            <p:cNvSpPr>
              <a:spLocks noChangeArrowheads="1"/>
            </p:cNvSpPr>
            <p:nvPr/>
          </p:nvSpPr>
          <p:spPr bwMode="auto">
            <a:xfrm>
              <a:off x="2735" y="333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35" name="Rectangle 2328"/>
            <p:cNvSpPr>
              <a:spLocks noChangeArrowheads="1"/>
            </p:cNvSpPr>
            <p:nvPr/>
          </p:nvSpPr>
          <p:spPr bwMode="auto">
            <a:xfrm>
              <a:off x="2735" y="3350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36" name="Rectangle 2329"/>
            <p:cNvSpPr>
              <a:spLocks noChangeArrowheads="1"/>
            </p:cNvSpPr>
            <p:nvPr/>
          </p:nvSpPr>
          <p:spPr bwMode="auto">
            <a:xfrm>
              <a:off x="2735" y="3362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37" name="Rectangle 2330"/>
            <p:cNvSpPr>
              <a:spLocks noChangeArrowheads="1"/>
            </p:cNvSpPr>
            <p:nvPr/>
          </p:nvSpPr>
          <p:spPr bwMode="auto">
            <a:xfrm>
              <a:off x="3132" y="3256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38" name="Rectangle 2331"/>
            <p:cNvSpPr>
              <a:spLocks noChangeArrowheads="1"/>
            </p:cNvSpPr>
            <p:nvPr/>
          </p:nvSpPr>
          <p:spPr bwMode="auto">
            <a:xfrm>
              <a:off x="3132" y="3269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39" name="Rectangle 2332"/>
            <p:cNvSpPr>
              <a:spLocks noChangeArrowheads="1"/>
            </p:cNvSpPr>
            <p:nvPr/>
          </p:nvSpPr>
          <p:spPr bwMode="auto">
            <a:xfrm>
              <a:off x="3132" y="3282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40" name="Rectangle 2333"/>
            <p:cNvSpPr>
              <a:spLocks noChangeArrowheads="1"/>
            </p:cNvSpPr>
            <p:nvPr/>
          </p:nvSpPr>
          <p:spPr bwMode="auto">
            <a:xfrm>
              <a:off x="3132" y="329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41" name="Rectangle 2334"/>
            <p:cNvSpPr>
              <a:spLocks noChangeArrowheads="1"/>
            </p:cNvSpPr>
            <p:nvPr/>
          </p:nvSpPr>
          <p:spPr bwMode="auto">
            <a:xfrm>
              <a:off x="3132" y="3310"/>
              <a:ext cx="7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42" name="Rectangle 2335"/>
            <p:cNvSpPr>
              <a:spLocks noChangeArrowheads="1"/>
            </p:cNvSpPr>
            <p:nvPr/>
          </p:nvSpPr>
          <p:spPr bwMode="auto">
            <a:xfrm>
              <a:off x="3132" y="3322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43" name="Rectangle 2336"/>
            <p:cNvSpPr>
              <a:spLocks noChangeArrowheads="1"/>
            </p:cNvSpPr>
            <p:nvPr/>
          </p:nvSpPr>
          <p:spPr bwMode="auto">
            <a:xfrm>
              <a:off x="3132" y="3335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44" name="Rectangle 2337"/>
            <p:cNvSpPr>
              <a:spLocks noChangeArrowheads="1"/>
            </p:cNvSpPr>
            <p:nvPr/>
          </p:nvSpPr>
          <p:spPr bwMode="auto">
            <a:xfrm>
              <a:off x="3132" y="3350"/>
              <a:ext cx="7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45" name="Rectangle 2338"/>
            <p:cNvSpPr>
              <a:spLocks noChangeArrowheads="1"/>
            </p:cNvSpPr>
            <p:nvPr/>
          </p:nvSpPr>
          <p:spPr bwMode="auto">
            <a:xfrm>
              <a:off x="3132" y="3362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46" name="Rectangle 2339"/>
            <p:cNvSpPr>
              <a:spLocks noChangeArrowheads="1"/>
            </p:cNvSpPr>
            <p:nvPr/>
          </p:nvSpPr>
          <p:spPr bwMode="auto">
            <a:xfrm>
              <a:off x="3529" y="3256"/>
              <a:ext cx="8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47" name="Rectangle 2340"/>
            <p:cNvSpPr>
              <a:spLocks noChangeArrowheads="1"/>
            </p:cNvSpPr>
            <p:nvPr/>
          </p:nvSpPr>
          <p:spPr bwMode="auto">
            <a:xfrm>
              <a:off x="3529" y="3269"/>
              <a:ext cx="8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48" name="Rectangle 2341"/>
            <p:cNvSpPr>
              <a:spLocks noChangeArrowheads="1"/>
            </p:cNvSpPr>
            <p:nvPr/>
          </p:nvSpPr>
          <p:spPr bwMode="auto">
            <a:xfrm>
              <a:off x="3529" y="3282"/>
              <a:ext cx="8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49" name="Rectangle 2342"/>
            <p:cNvSpPr>
              <a:spLocks noChangeArrowheads="1"/>
            </p:cNvSpPr>
            <p:nvPr/>
          </p:nvSpPr>
          <p:spPr bwMode="auto">
            <a:xfrm>
              <a:off x="3529" y="3295"/>
              <a:ext cx="8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50" name="Rectangle 2343"/>
            <p:cNvSpPr>
              <a:spLocks noChangeArrowheads="1"/>
            </p:cNvSpPr>
            <p:nvPr/>
          </p:nvSpPr>
          <p:spPr bwMode="auto">
            <a:xfrm>
              <a:off x="3529" y="3310"/>
              <a:ext cx="8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51" name="Rectangle 2344"/>
            <p:cNvSpPr>
              <a:spLocks noChangeArrowheads="1"/>
            </p:cNvSpPr>
            <p:nvPr/>
          </p:nvSpPr>
          <p:spPr bwMode="auto">
            <a:xfrm>
              <a:off x="3529" y="3322"/>
              <a:ext cx="8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52" name="Rectangle 2345"/>
            <p:cNvSpPr>
              <a:spLocks noChangeArrowheads="1"/>
            </p:cNvSpPr>
            <p:nvPr/>
          </p:nvSpPr>
          <p:spPr bwMode="auto">
            <a:xfrm>
              <a:off x="3529" y="3335"/>
              <a:ext cx="8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53" name="Rectangle 2346"/>
            <p:cNvSpPr>
              <a:spLocks noChangeArrowheads="1"/>
            </p:cNvSpPr>
            <p:nvPr/>
          </p:nvSpPr>
          <p:spPr bwMode="auto">
            <a:xfrm>
              <a:off x="3529" y="3350"/>
              <a:ext cx="8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54" name="Rectangle 2347"/>
            <p:cNvSpPr>
              <a:spLocks noChangeArrowheads="1"/>
            </p:cNvSpPr>
            <p:nvPr/>
          </p:nvSpPr>
          <p:spPr bwMode="auto">
            <a:xfrm>
              <a:off x="3529" y="3362"/>
              <a:ext cx="8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55" name="Rectangle 2348"/>
            <p:cNvSpPr>
              <a:spLocks noChangeArrowheads="1"/>
            </p:cNvSpPr>
            <p:nvPr/>
          </p:nvSpPr>
          <p:spPr bwMode="auto">
            <a:xfrm>
              <a:off x="3929" y="3256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56" name="Rectangle 2349"/>
            <p:cNvSpPr>
              <a:spLocks noChangeArrowheads="1"/>
            </p:cNvSpPr>
            <p:nvPr/>
          </p:nvSpPr>
          <p:spPr bwMode="auto">
            <a:xfrm>
              <a:off x="3929" y="3269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57" name="Rectangle 2350"/>
            <p:cNvSpPr>
              <a:spLocks noChangeArrowheads="1"/>
            </p:cNvSpPr>
            <p:nvPr/>
          </p:nvSpPr>
          <p:spPr bwMode="auto">
            <a:xfrm>
              <a:off x="3929" y="3282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58" name="Rectangle 2351"/>
            <p:cNvSpPr>
              <a:spLocks noChangeArrowheads="1"/>
            </p:cNvSpPr>
            <p:nvPr/>
          </p:nvSpPr>
          <p:spPr bwMode="auto">
            <a:xfrm>
              <a:off x="3929" y="3295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59" name="Rectangle 2352"/>
            <p:cNvSpPr>
              <a:spLocks noChangeArrowheads="1"/>
            </p:cNvSpPr>
            <p:nvPr/>
          </p:nvSpPr>
          <p:spPr bwMode="auto">
            <a:xfrm>
              <a:off x="3929" y="3310"/>
              <a:ext cx="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60" name="Rectangle 2353"/>
            <p:cNvSpPr>
              <a:spLocks noChangeArrowheads="1"/>
            </p:cNvSpPr>
            <p:nvPr/>
          </p:nvSpPr>
          <p:spPr bwMode="auto">
            <a:xfrm>
              <a:off x="3929" y="3322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61" name="Rectangle 2354"/>
            <p:cNvSpPr>
              <a:spLocks noChangeArrowheads="1"/>
            </p:cNvSpPr>
            <p:nvPr/>
          </p:nvSpPr>
          <p:spPr bwMode="auto">
            <a:xfrm>
              <a:off x="3929" y="3335"/>
              <a:ext cx="5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62" name="Rectangle 2355"/>
            <p:cNvSpPr>
              <a:spLocks noChangeArrowheads="1"/>
            </p:cNvSpPr>
            <p:nvPr/>
          </p:nvSpPr>
          <p:spPr bwMode="auto">
            <a:xfrm>
              <a:off x="3929" y="3350"/>
              <a:ext cx="5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63" name="Rectangle 2356"/>
            <p:cNvSpPr>
              <a:spLocks noChangeArrowheads="1"/>
            </p:cNvSpPr>
            <p:nvPr/>
          </p:nvSpPr>
          <p:spPr bwMode="auto">
            <a:xfrm>
              <a:off x="3929" y="3362"/>
              <a:ext cx="5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64" name="Rectangle 2357"/>
            <p:cNvSpPr>
              <a:spLocks noChangeArrowheads="1"/>
            </p:cNvSpPr>
            <p:nvPr/>
          </p:nvSpPr>
          <p:spPr bwMode="auto">
            <a:xfrm>
              <a:off x="4692" y="325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65" name="Rectangle 2358"/>
            <p:cNvSpPr>
              <a:spLocks noChangeArrowheads="1"/>
            </p:cNvSpPr>
            <p:nvPr/>
          </p:nvSpPr>
          <p:spPr bwMode="auto">
            <a:xfrm>
              <a:off x="4692" y="3269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66" name="Rectangle 2359"/>
            <p:cNvSpPr>
              <a:spLocks noChangeArrowheads="1"/>
            </p:cNvSpPr>
            <p:nvPr/>
          </p:nvSpPr>
          <p:spPr bwMode="auto">
            <a:xfrm>
              <a:off x="4692" y="3282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67" name="Rectangle 2360"/>
            <p:cNvSpPr>
              <a:spLocks noChangeArrowheads="1"/>
            </p:cNvSpPr>
            <p:nvPr/>
          </p:nvSpPr>
          <p:spPr bwMode="auto">
            <a:xfrm>
              <a:off x="4692" y="329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68" name="Rectangle 2361"/>
            <p:cNvSpPr>
              <a:spLocks noChangeArrowheads="1"/>
            </p:cNvSpPr>
            <p:nvPr/>
          </p:nvSpPr>
          <p:spPr bwMode="auto">
            <a:xfrm>
              <a:off x="4692" y="3310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69" name="Rectangle 2362"/>
            <p:cNvSpPr>
              <a:spLocks noChangeArrowheads="1"/>
            </p:cNvSpPr>
            <p:nvPr/>
          </p:nvSpPr>
          <p:spPr bwMode="auto">
            <a:xfrm>
              <a:off x="4692" y="3322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70" name="Rectangle 2363"/>
            <p:cNvSpPr>
              <a:spLocks noChangeArrowheads="1"/>
            </p:cNvSpPr>
            <p:nvPr/>
          </p:nvSpPr>
          <p:spPr bwMode="auto">
            <a:xfrm>
              <a:off x="4692" y="3335"/>
              <a:ext cx="6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71" name="Rectangle 2364"/>
            <p:cNvSpPr>
              <a:spLocks noChangeArrowheads="1"/>
            </p:cNvSpPr>
            <p:nvPr/>
          </p:nvSpPr>
          <p:spPr bwMode="auto">
            <a:xfrm>
              <a:off x="4692" y="3350"/>
              <a:ext cx="6" cy="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72" name="Rectangle 2365"/>
            <p:cNvSpPr>
              <a:spLocks noChangeArrowheads="1"/>
            </p:cNvSpPr>
            <p:nvPr/>
          </p:nvSpPr>
          <p:spPr bwMode="auto">
            <a:xfrm>
              <a:off x="4692" y="3362"/>
              <a:ext cx="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73" name="Rectangle 2374"/>
            <p:cNvSpPr>
              <a:spLocks noChangeArrowheads="1"/>
            </p:cNvSpPr>
            <p:nvPr/>
          </p:nvSpPr>
          <p:spPr bwMode="auto">
            <a:xfrm>
              <a:off x="2529" y="3362"/>
              <a:ext cx="22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</a:rPr>
                <a:t> </a:t>
              </a:r>
              <a:endParaRPr lang="en-US"/>
            </a:p>
          </p:txBody>
        </p:sp>
        <p:sp>
          <p:nvSpPr>
            <p:cNvPr id="2574" name="Rectangle 2377"/>
            <p:cNvSpPr>
              <a:spLocks noChangeArrowheads="1"/>
            </p:cNvSpPr>
            <p:nvPr/>
          </p:nvSpPr>
          <p:spPr bwMode="auto">
            <a:xfrm>
              <a:off x="1474" y="3362"/>
              <a:ext cx="22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 </a:t>
              </a:r>
              <a:endParaRPr lang="en-US"/>
            </a:p>
          </p:txBody>
        </p:sp>
        <p:sp>
          <p:nvSpPr>
            <p:cNvPr id="2575" name="Rectangle 2379"/>
            <p:cNvSpPr>
              <a:spLocks noChangeArrowheads="1"/>
            </p:cNvSpPr>
            <p:nvPr/>
          </p:nvSpPr>
          <p:spPr bwMode="auto">
            <a:xfrm>
              <a:off x="144" y="3362"/>
              <a:ext cx="485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76" name="Rectangle 2380"/>
            <p:cNvSpPr>
              <a:spLocks noChangeArrowheads="1"/>
            </p:cNvSpPr>
            <p:nvPr/>
          </p:nvSpPr>
          <p:spPr bwMode="auto">
            <a:xfrm>
              <a:off x="144" y="3376"/>
              <a:ext cx="48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77" name="Rectangle 2381"/>
            <p:cNvSpPr>
              <a:spLocks noChangeArrowheads="1"/>
            </p:cNvSpPr>
            <p:nvPr/>
          </p:nvSpPr>
          <p:spPr bwMode="auto">
            <a:xfrm>
              <a:off x="622" y="3362"/>
              <a:ext cx="1722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78" name="Rectangle 2382"/>
            <p:cNvSpPr>
              <a:spLocks noChangeArrowheads="1"/>
            </p:cNvSpPr>
            <p:nvPr/>
          </p:nvSpPr>
          <p:spPr bwMode="auto">
            <a:xfrm>
              <a:off x="622" y="3376"/>
              <a:ext cx="1722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79" name="Rectangle 2383"/>
            <p:cNvSpPr>
              <a:spLocks noChangeArrowheads="1"/>
            </p:cNvSpPr>
            <p:nvPr/>
          </p:nvSpPr>
          <p:spPr bwMode="auto">
            <a:xfrm>
              <a:off x="2337" y="3362"/>
              <a:ext cx="404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80" name="Rectangle 2384"/>
            <p:cNvSpPr>
              <a:spLocks noChangeArrowheads="1"/>
            </p:cNvSpPr>
            <p:nvPr/>
          </p:nvSpPr>
          <p:spPr bwMode="auto">
            <a:xfrm>
              <a:off x="2337" y="3376"/>
              <a:ext cx="404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81" name="Rectangle 2385"/>
            <p:cNvSpPr>
              <a:spLocks noChangeArrowheads="1"/>
            </p:cNvSpPr>
            <p:nvPr/>
          </p:nvSpPr>
          <p:spPr bwMode="auto">
            <a:xfrm>
              <a:off x="2735" y="3362"/>
              <a:ext cx="404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82" name="Rectangle 2386"/>
            <p:cNvSpPr>
              <a:spLocks noChangeArrowheads="1"/>
            </p:cNvSpPr>
            <p:nvPr/>
          </p:nvSpPr>
          <p:spPr bwMode="auto">
            <a:xfrm>
              <a:off x="2735" y="3376"/>
              <a:ext cx="404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83" name="Rectangle 2387"/>
            <p:cNvSpPr>
              <a:spLocks noChangeArrowheads="1"/>
            </p:cNvSpPr>
            <p:nvPr/>
          </p:nvSpPr>
          <p:spPr bwMode="auto">
            <a:xfrm>
              <a:off x="3132" y="3362"/>
              <a:ext cx="405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84" name="Rectangle 2388"/>
            <p:cNvSpPr>
              <a:spLocks noChangeArrowheads="1"/>
            </p:cNvSpPr>
            <p:nvPr/>
          </p:nvSpPr>
          <p:spPr bwMode="auto">
            <a:xfrm>
              <a:off x="3132" y="3376"/>
              <a:ext cx="40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85" name="Rectangle 2389"/>
            <p:cNvSpPr>
              <a:spLocks noChangeArrowheads="1"/>
            </p:cNvSpPr>
            <p:nvPr/>
          </p:nvSpPr>
          <p:spPr bwMode="auto">
            <a:xfrm>
              <a:off x="3529" y="3362"/>
              <a:ext cx="405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86" name="Rectangle 2390"/>
            <p:cNvSpPr>
              <a:spLocks noChangeArrowheads="1"/>
            </p:cNvSpPr>
            <p:nvPr/>
          </p:nvSpPr>
          <p:spPr bwMode="auto">
            <a:xfrm>
              <a:off x="3529" y="3376"/>
              <a:ext cx="40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87" name="Rectangle 2391"/>
            <p:cNvSpPr>
              <a:spLocks noChangeArrowheads="1"/>
            </p:cNvSpPr>
            <p:nvPr/>
          </p:nvSpPr>
          <p:spPr bwMode="auto">
            <a:xfrm>
              <a:off x="3929" y="3362"/>
              <a:ext cx="769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88" name="Rectangle 2392"/>
            <p:cNvSpPr>
              <a:spLocks noChangeArrowheads="1"/>
            </p:cNvSpPr>
            <p:nvPr/>
          </p:nvSpPr>
          <p:spPr bwMode="auto">
            <a:xfrm>
              <a:off x="3929" y="3376"/>
              <a:ext cx="769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89" name="Rectangle 2393"/>
            <p:cNvSpPr>
              <a:spLocks noChangeArrowheads="1"/>
            </p:cNvSpPr>
            <p:nvPr/>
          </p:nvSpPr>
          <p:spPr bwMode="auto">
            <a:xfrm>
              <a:off x="4692" y="3362"/>
              <a:ext cx="876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590" name="Rectangle 2394"/>
            <p:cNvSpPr>
              <a:spLocks noChangeArrowheads="1"/>
            </p:cNvSpPr>
            <p:nvPr/>
          </p:nvSpPr>
          <p:spPr bwMode="auto">
            <a:xfrm>
              <a:off x="4692" y="3376"/>
              <a:ext cx="87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2591" name="Rectangle 2403"/>
          <p:cNvSpPr>
            <a:spLocks noChangeArrowheads="1"/>
          </p:cNvSpPr>
          <p:nvPr/>
        </p:nvSpPr>
        <p:spPr bwMode="auto">
          <a:xfrm>
            <a:off x="1" y="0"/>
            <a:ext cx="9144000" cy="31931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 eaLnBrk="1" hangingPunct="1"/>
            <a:r>
              <a:rPr lang="en-GB" sz="1400" b="1" dirty="0" smtClean="0">
                <a:solidFill>
                  <a:srgbClr val="FFFF00"/>
                </a:solidFill>
              </a:rPr>
              <a:t>Average vertical gradients (1999 – 2001) and probability of recharge only, discharge only and both</a:t>
            </a:r>
            <a:r>
              <a:rPr lang="en-GB" sz="1400" dirty="0" smtClean="0">
                <a:solidFill>
                  <a:srgbClr val="FFFF00"/>
                </a:solidFill>
              </a:rPr>
              <a:t> </a:t>
            </a:r>
            <a:endParaRPr lang="en-GB" sz="1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642" y="261258"/>
            <a:ext cx="7977186" cy="5494644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FFFF00"/>
                </a:solidFill>
              </a:rPr>
              <a:t>An example of low positive and negative seepages along the Jock River</a:t>
            </a:r>
            <a:endParaRPr lang="en-CA" sz="1800" dirty="0">
              <a:solidFill>
                <a:srgbClr val="FFFF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277257" y="1291771"/>
            <a:ext cx="885372" cy="856343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225144" y="1240971"/>
            <a:ext cx="841828" cy="1240972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5326" y="1695450"/>
            <a:ext cx="10214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Groundwater level</a:t>
            </a:r>
            <a:endParaRPr lang="en-CA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1614487" y="1038225"/>
            <a:ext cx="85726" cy="59531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628538" y="962025"/>
            <a:ext cx="10615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Surface water level</a:t>
            </a:r>
            <a:endParaRPr lang="en-CA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1933575" y="1819275"/>
            <a:ext cx="466725" cy="476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" y="275771"/>
            <a:ext cx="9144002" cy="5471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702"/>
          <p:cNvSpPr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1" hangingPunct="1"/>
            <a:r>
              <a:rPr lang="en-GB" sz="1800" b="1" dirty="0" smtClean="0">
                <a:solidFill>
                  <a:srgbClr val="FFFF00"/>
                </a:solidFill>
              </a:rPr>
              <a:t>Summary of the integrated factors affecting seepage rates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endParaRPr lang="en-US" sz="18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44679" y="3895725"/>
            <a:ext cx="429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rgbClr val="FF0000"/>
                </a:solidFill>
              </a:rPr>
              <a:t>To fill</a:t>
            </a:r>
          </a:p>
          <a:p>
            <a:r>
              <a:rPr lang="en-CA" dirty="0" smtClean="0">
                <a:solidFill>
                  <a:srgbClr val="FF0000"/>
                </a:solidFill>
              </a:rPr>
              <a:t>the </a:t>
            </a:r>
          </a:p>
          <a:p>
            <a:r>
              <a:rPr lang="en-CA" dirty="0" smtClean="0">
                <a:solidFill>
                  <a:srgbClr val="FF0000"/>
                </a:solidFill>
              </a:rPr>
              <a:t>gap</a:t>
            </a:r>
            <a:endParaRPr lang="en-CA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4838700" y="3457575"/>
            <a:ext cx="0" cy="4191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5162550" y="4276725"/>
            <a:ext cx="0" cy="4191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grpSp>
        <p:nvGrpSpPr>
          <p:cNvPr id="158721" name="Group 12"/>
          <p:cNvGrpSpPr>
            <a:grpSpLocks/>
          </p:cNvGrpSpPr>
          <p:nvPr/>
        </p:nvGrpSpPr>
        <p:grpSpPr bwMode="auto">
          <a:xfrm>
            <a:off x="666750" y="552450"/>
            <a:ext cx="7391400" cy="6305550"/>
            <a:chOff x="42672" y="16002"/>
            <a:chExt cx="29456" cy="30278"/>
          </a:xfrm>
        </p:grpSpPr>
        <p:pic>
          <p:nvPicPr>
            <p:cNvPr id="11" name="Picture 1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672" y="16002"/>
              <a:ext cx="29456" cy="30278"/>
            </a:xfrm>
            <a:prstGeom prst="rect">
              <a:avLst/>
            </a:prstGeom>
            <a:noFill/>
          </p:spPr>
        </p:pic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>
              <a:off x="60960" y="31242"/>
              <a:ext cx="5469" cy="1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Times New Roman" pitchFamily="18" charset="0"/>
                </a:rPr>
                <a:t>(ml/sec/m^2)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10" name="Rectangle 930"/>
          <p:cNvSpPr>
            <a:spLocks noChangeArrowheads="1"/>
          </p:cNvSpPr>
          <p:nvPr/>
        </p:nvSpPr>
        <p:spPr bwMode="auto">
          <a:xfrm>
            <a:off x="0" y="0"/>
            <a:ext cx="9143998" cy="553998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1" dirty="0" smtClean="0">
                <a:solidFill>
                  <a:srgbClr val="FFFF00"/>
                </a:solidFill>
              </a:rPr>
              <a:t>Estimating 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</a:rPr>
              <a:t>seepage rates </a:t>
            </a:r>
            <a:r>
              <a:rPr lang="en-US" sz="1800" b="1" dirty="0" smtClean="0">
                <a:solidFill>
                  <a:srgbClr val="FFFF00"/>
                </a:solidFill>
              </a:rPr>
              <a:t>from permeability (literature) and measured gradient, for areas where seepage rates were not measured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10774" y="5629275"/>
            <a:ext cx="1050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 smtClean="0">
                <a:solidFill>
                  <a:srgbClr val="FF0000"/>
                </a:solidFill>
              </a:rPr>
              <a:t>Gap filled</a:t>
            </a:r>
            <a:endParaRPr lang="en-CA" sz="1600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5267325" y="4991100"/>
            <a:ext cx="352426" cy="73342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83130" y="305318"/>
            <a:ext cx="10503380" cy="6838431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" name="Rectangle 147"/>
          <p:cNvSpPr>
            <a:spLocks noChangeArrowheads="1"/>
          </p:cNvSpPr>
          <p:nvPr/>
        </p:nvSpPr>
        <p:spPr bwMode="auto">
          <a:xfrm>
            <a:off x="-203200" y="0"/>
            <a:ext cx="9347200" cy="55399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US" sz="1800" b="1" dirty="0" smtClean="0">
                <a:solidFill>
                  <a:srgbClr val="FFFF00"/>
                </a:solidFill>
              </a:rPr>
              <a:t>The overall watershed characteristics, and results from the groundwater/surface water interactions 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-469900" y="6858000"/>
            <a:ext cx="2133600" cy="476250"/>
          </a:xfrm>
        </p:spPr>
        <p:txBody>
          <a:bodyPr/>
          <a:lstStyle/>
          <a:p>
            <a:pPr>
              <a:defRPr/>
            </a:pPr>
            <a:fld id="{EC2D6BF8-FB51-4D43-B07D-B6FF37EBE654}" type="datetime1">
              <a:rPr lang="en-US" smtClean="0"/>
              <a:pPr>
                <a:defRPr/>
              </a:pPr>
              <a:t>9/29/2013</a:t>
            </a:fld>
            <a:endParaRPr lang="en-CA" dirty="0"/>
          </a:p>
        </p:txBody>
      </p:sp>
      <p:grpSp>
        <p:nvGrpSpPr>
          <p:cNvPr id="21" name="Group 20"/>
          <p:cNvGrpSpPr/>
          <p:nvPr/>
        </p:nvGrpSpPr>
        <p:grpSpPr>
          <a:xfrm>
            <a:off x="2119996" y="819149"/>
            <a:ext cx="7024005" cy="6046120"/>
            <a:chOff x="2119996" y="752474"/>
            <a:chExt cx="7024005" cy="6046120"/>
          </a:xfrm>
        </p:grpSpPr>
        <p:sp>
          <p:nvSpPr>
            <p:cNvPr id="17" name="TextBox 16"/>
            <p:cNvSpPr txBox="1"/>
            <p:nvPr/>
          </p:nvSpPr>
          <p:spPr>
            <a:xfrm>
              <a:off x="6010275" y="4937015"/>
              <a:ext cx="18097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600" b="1" dirty="0" err="1" smtClean="0">
                  <a:solidFill>
                    <a:srgbClr val="FFFF00"/>
                  </a:solidFill>
                </a:rPr>
                <a:t>Malacoff</a:t>
              </a:r>
              <a:endParaRPr lang="en-CA" sz="1600" b="1" dirty="0" smtClean="0">
                <a:solidFill>
                  <a:srgbClr val="FFFF00"/>
                </a:solidFill>
              </a:endParaRPr>
            </a:p>
            <a:p>
              <a:r>
                <a:rPr lang="en-CA" sz="1600" b="1" dirty="0" smtClean="0">
                  <a:solidFill>
                    <a:srgbClr val="FFFF00"/>
                  </a:solidFill>
                </a:rPr>
                <a:t>Intermittent stream sand and gravel </a:t>
              </a:r>
              <a:endParaRPr lang="en-CA" sz="1600" b="1" dirty="0">
                <a:solidFill>
                  <a:srgbClr val="FFFF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309813" y="1932214"/>
              <a:ext cx="1507144" cy="584775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CA" sz="1600" b="1" dirty="0" smtClean="0">
                  <a:solidFill>
                    <a:srgbClr val="FFFF00"/>
                  </a:solidFill>
                </a:rPr>
                <a:t>Kings Creek</a:t>
              </a:r>
            </a:p>
            <a:p>
              <a:r>
                <a:rPr lang="en-CA" sz="1600" b="1" dirty="0" smtClean="0">
                  <a:solidFill>
                    <a:srgbClr val="FFFF00"/>
                  </a:solidFill>
                </a:rPr>
                <a:t>High gradient</a:t>
              </a:r>
              <a:endParaRPr lang="en-CA" sz="1600" b="1" dirty="0">
                <a:solidFill>
                  <a:srgbClr val="FFFF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8576" y="752474"/>
              <a:ext cx="1462260" cy="584775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CA" sz="1600" b="1" dirty="0" smtClean="0">
                  <a:solidFill>
                    <a:srgbClr val="FFFF00"/>
                  </a:solidFill>
                </a:rPr>
                <a:t>The Jock R </a:t>
              </a:r>
            </a:p>
            <a:p>
              <a:r>
                <a:rPr lang="en-CA" sz="1600" b="1" dirty="0" smtClean="0">
                  <a:solidFill>
                    <a:srgbClr val="FFFF00"/>
                  </a:solidFill>
                </a:rPr>
                <a:t>Low gradient</a:t>
              </a:r>
              <a:endParaRPr lang="en-CA" sz="1600" b="1" dirty="0">
                <a:solidFill>
                  <a:srgbClr val="FFFF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972425" y="4800600"/>
              <a:ext cx="117157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CA" sz="1600" b="1" dirty="0" smtClean="0">
                  <a:solidFill>
                    <a:srgbClr val="FFFF00"/>
                  </a:solidFill>
                </a:rPr>
                <a:t>Rideau  and </a:t>
              </a:r>
              <a:r>
                <a:rPr lang="en-CA" sz="1600" b="1" dirty="0" err="1" smtClean="0">
                  <a:solidFill>
                    <a:srgbClr val="FFFF00"/>
                  </a:solidFill>
                </a:rPr>
                <a:t>Keptville</a:t>
              </a:r>
              <a:r>
                <a:rPr lang="en-CA" sz="1600" b="1" dirty="0" smtClean="0">
                  <a:solidFill>
                    <a:srgbClr val="FFFF00"/>
                  </a:solidFill>
                </a:rPr>
                <a:t>  effect of flood</a:t>
              </a:r>
              <a:endParaRPr lang="en-CA" sz="1600" b="1" dirty="0">
                <a:solidFill>
                  <a:srgbClr val="FFFF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323772" y="6213819"/>
              <a:ext cx="32103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600" b="1" dirty="0" smtClean="0">
                  <a:solidFill>
                    <a:srgbClr val="FFFF00"/>
                  </a:solidFill>
                </a:rPr>
                <a:t>Tay River</a:t>
              </a:r>
            </a:p>
            <a:p>
              <a:r>
                <a:rPr lang="en-CA" sz="1600" b="1" dirty="0" smtClean="0">
                  <a:solidFill>
                    <a:srgbClr val="FFFF00"/>
                  </a:solidFill>
                </a:rPr>
                <a:t>high gradient</a:t>
              </a:r>
              <a:endParaRPr lang="en-CA" sz="1600" b="1" dirty="0">
                <a:solidFill>
                  <a:srgbClr val="FFFF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360511" y="3554530"/>
              <a:ext cx="160382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600" b="1" dirty="0" smtClean="0">
                  <a:solidFill>
                    <a:srgbClr val="FFFF00"/>
                  </a:solidFill>
                </a:rPr>
                <a:t>Wetlands</a:t>
              </a:r>
            </a:p>
            <a:p>
              <a:r>
                <a:rPr lang="en-CA" sz="1600" b="1" dirty="0" smtClean="0">
                  <a:solidFill>
                    <a:srgbClr val="FFFF00"/>
                  </a:solidFill>
                </a:rPr>
                <a:t>Both  </a:t>
              </a:r>
              <a:r>
                <a:rPr lang="en-CA" sz="1600" b="1" dirty="0" err="1" smtClean="0">
                  <a:solidFill>
                    <a:srgbClr val="FFFF00"/>
                  </a:solidFill>
                </a:rPr>
                <a:t>recharg</a:t>
              </a:r>
              <a:r>
                <a:rPr lang="en-CA" sz="1600" b="1" dirty="0" smtClean="0">
                  <a:solidFill>
                    <a:srgbClr val="FFFF00"/>
                  </a:solidFill>
                </a:rPr>
                <a:t> and discharge takes place</a:t>
              </a:r>
              <a:endParaRPr lang="en-CA" sz="1600" b="1" dirty="0">
                <a:solidFill>
                  <a:srgbClr val="FFFF00"/>
                </a:solidFill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2119996" y="1390650"/>
              <a:ext cx="6042929" cy="4991100"/>
              <a:chOff x="2119996" y="1390650"/>
              <a:chExt cx="6042929" cy="4991100"/>
            </a:xfrm>
          </p:grpSpPr>
          <p:cxnSp>
            <p:nvCxnSpPr>
              <p:cNvPr id="18" name="Straight Arrow Connector 17"/>
              <p:cNvCxnSpPr/>
              <p:nvPr/>
            </p:nvCxnSpPr>
            <p:spPr bwMode="auto">
              <a:xfrm flipH="1" flipV="1">
                <a:off x="7829550" y="4114802"/>
                <a:ext cx="333375" cy="781048"/>
              </a:xfrm>
              <a:prstGeom prst="straightConnector1">
                <a:avLst/>
              </a:prstGeom>
              <a:solidFill>
                <a:schemeClr val="accent1"/>
              </a:solidFill>
              <a:ln w="1587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9" name="Straight Arrow Connector 8"/>
              <p:cNvCxnSpPr>
                <a:stCxn id="8" idx="3"/>
              </p:cNvCxnSpPr>
              <p:nvPr/>
            </p:nvCxnSpPr>
            <p:spPr bwMode="auto">
              <a:xfrm>
                <a:off x="4816957" y="2224602"/>
                <a:ext cx="583718" cy="585273"/>
              </a:xfrm>
              <a:prstGeom prst="straightConnector1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" name="Straight Arrow Connector 12"/>
              <p:cNvCxnSpPr/>
              <p:nvPr/>
            </p:nvCxnSpPr>
            <p:spPr bwMode="auto">
              <a:xfrm>
                <a:off x="6553200" y="1390650"/>
                <a:ext cx="219075" cy="647700"/>
              </a:xfrm>
              <a:prstGeom prst="straightConnector1">
                <a:avLst/>
              </a:prstGeom>
              <a:solidFill>
                <a:schemeClr val="accent1"/>
              </a:solidFill>
              <a:ln w="1587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5" name="Straight Arrow Connector 24"/>
              <p:cNvCxnSpPr/>
              <p:nvPr/>
            </p:nvCxnSpPr>
            <p:spPr bwMode="auto">
              <a:xfrm>
                <a:off x="4838700" y="3771900"/>
                <a:ext cx="1309007" cy="241300"/>
              </a:xfrm>
              <a:prstGeom prst="straightConnector1">
                <a:avLst/>
              </a:prstGeom>
              <a:solidFill>
                <a:schemeClr val="accent1"/>
              </a:solidFill>
              <a:ln w="1587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6" name="Straight Arrow Connector 25"/>
              <p:cNvCxnSpPr/>
              <p:nvPr/>
            </p:nvCxnSpPr>
            <p:spPr bwMode="auto">
              <a:xfrm flipH="1" flipV="1">
                <a:off x="2119996" y="6065158"/>
                <a:ext cx="1461404" cy="316592"/>
              </a:xfrm>
              <a:prstGeom prst="straightConnector1">
                <a:avLst/>
              </a:prstGeom>
              <a:solidFill>
                <a:schemeClr val="accent1"/>
              </a:solidFill>
              <a:ln w="1587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9" name="Straight Arrow Connector 38"/>
              <p:cNvCxnSpPr>
                <a:stCxn id="17" idx="0"/>
              </p:cNvCxnSpPr>
              <p:nvPr/>
            </p:nvCxnSpPr>
            <p:spPr bwMode="auto">
              <a:xfrm flipV="1">
                <a:off x="6915150" y="3743325"/>
                <a:ext cx="428625" cy="1193690"/>
              </a:xfrm>
              <a:prstGeom prst="straightConnector1">
                <a:avLst/>
              </a:prstGeom>
              <a:solidFill>
                <a:schemeClr val="accent1"/>
              </a:solidFill>
              <a:ln w="1587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grpSp>
        <p:nvGrpSpPr>
          <p:cNvPr id="28" name="Group 27"/>
          <p:cNvGrpSpPr/>
          <p:nvPr/>
        </p:nvGrpSpPr>
        <p:grpSpPr>
          <a:xfrm>
            <a:off x="5353050" y="1490662"/>
            <a:ext cx="2862036" cy="2738438"/>
            <a:chOff x="5353050" y="1490662"/>
            <a:chExt cx="2862036" cy="2738438"/>
          </a:xfrm>
        </p:grpSpPr>
        <p:sp>
          <p:nvSpPr>
            <p:cNvPr id="16" name="Rectangle 15"/>
            <p:cNvSpPr/>
            <p:nvPr/>
          </p:nvSpPr>
          <p:spPr>
            <a:xfrm>
              <a:off x="7213600" y="2667000"/>
              <a:ext cx="1001486" cy="15621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800" b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353050" y="1962604"/>
              <a:ext cx="1609271" cy="144008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800" b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938509" y="1490662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800" dirty="0" smtClean="0">
                  <a:solidFill>
                    <a:srgbClr val="FF0000"/>
                  </a:solidFill>
                </a:rPr>
                <a:t>A</a:t>
              </a:r>
              <a:endParaRPr lang="en-CA" sz="2800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748259" y="220980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800" dirty="0" smtClean="0">
                  <a:solidFill>
                    <a:srgbClr val="FF0000"/>
                  </a:solidFill>
                </a:rPr>
                <a:t>B</a:t>
              </a:r>
              <a:endParaRPr lang="en-CA" sz="28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476780"/>
            <a:ext cx="7105650" cy="5228696"/>
          </a:xfrm>
          <a:noFill/>
          <a:ln/>
        </p:spPr>
      </p:pic>
      <p:pic>
        <p:nvPicPr>
          <p:cNvPr id="3" name="Picture 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95325" y="495300"/>
            <a:ext cx="1341173" cy="2052379"/>
          </a:xfrm>
          <a:prstGeom prst="rect">
            <a:avLst/>
          </a:prstGeom>
          <a:noFill/>
          <a:ln/>
        </p:spPr>
      </p:pic>
      <p:sp>
        <p:nvSpPr>
          <p:cNvPr id="1232" name="Rectangle 1231"/>
          <p:cNvSpPr/>
          <p:nvPr/>
        </p:nvSpPr>
        <p:spPr>
          <a:xfrm>
            <a:off x="1" y="0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800" dirty="0" err="1" smtClean="0">
                <a:solidFill>
                  <a:srgbClr val="FFFF00"/>
                </a:solidFill>
              </a:rPr>
              <a:t>Surficial</a:t>
            </a:r>
            <a:r>
              <a:rPr lang="en-US" sz="1800" dirty="0" smtClean="0">
                <a:solidFill>
                  <a:srgbClr val="FFFF00"/>
                </a:solidFill>
              </a:rPr>
              <a:t> geology  along the Kings Creek and  the Jock R.</a:t>
            </a:r>
            <a:endParaRPr lang="en-US" sz="1800" dirty="0">
              <a:solidFill>
                <a:srgbClr val="FFFF00"/>
              </a:solidFill>
            </a:endParaRPr>
          </a:p>
        </p:txBody>
      </p:sp>
      <p:pic>
        <p:nvPicPr>
          <p:cNvPr id="1233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847850" y="5419725"/>
            <a:ext cx="1420813" cy="192088"/>
          </a:xfrm>
          <a:prstGeom prst="rect">
            <a:avLst/>
          </a:prstGeom>
          <a:noFill/>
          <a:ln/>
        </p:spPr>
      </p:pic>
      <p:sp>
        <p:nvSpPr>
          <p:cNvPr id="6" name="Oval 5"/>
          <p:cNvSpPr/>
          <p:nvPr/>
        </p:nvSpPr>
        <p:spPr>
          <a:xfrm>
            <a:off x="4230915" y="4572001"/>
            <a:ext cx="1088572" cy="1023257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683829" y="1756231"/>
            <a:ext cx="1088572" cy="1023257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531430" y="2939145"/>
            <a:ext cx="1088572" cy="1023257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51441" y="4941207"/>
            <a:ext cx="12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solidFill>
                  <a:srgbClr val="C00000"/>
                </a:solidFill>
              </a:rPr>
              <a:t>Kings Creek</a:t>
            </a:r>
            <a:endParaRPr lang="en-CA" sz="14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37810" y="2094138"/>
            <a:ext cx="1188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solidFill>
                  <a:srgbClr val="C00000"/>
                </a:solidFill>
              </a:rPr>
              <a:t>The Jock R.</a:t>
            </a:r>
            <a:endParaRPr lang="en-CA" sz="1400" b="1" dirty="0">
              <a:solidFill>
                <a:srgbClr val="C00000"/>
              </a:solidFill>
            </a:endParaRPr>
          </a:p>
        </p:txBody>
      </p:sp>
      <p:cxnSp>
        <p:nvCxnSpPr>
          <p:cNvPr id="11" name="Straight Arrow Connector 10"/>
          <p:cNvCxnSpPr>
            <a:stCxn id="9" idx="1"/>
          </p:cNvCxnSpPr>
          <p:nvPr/>
        </p:nvCxnSpPr>
        <p:spPr bwMode="auto">
          <a:xfrm flipH="1">
            <a:off x="4789710" y="5095096"/>
            <a:ext cx="661731" cy="7199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6574967" y="2249714"/>
            <a:ext cx="508000" cy="1306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8E3074-FBAE-453F-9A9C-691A961E8D8E}" type="datetime1">
              <a:rPr lang="en-US" smtClean="0"/>
              <a:pPr>
                <a:defRPr/>
              </a:pPr>
              <a:t>9/29/2013</a:t>
            </a:fld>
            <a:endParaRPr lang="en-CA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55C50A-C4AF-4147-BED6-93EB820EDAD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16" name="Text Box 91"/>
          <p:cNvSpPr txBox="1">
            <a:spLocks noChangeArrowheads="1"/>
          </p:cNvSpPr>
          <p:nvPr/>
        </p:nvSpPr>
        <p:spPr bwMode="auto">
          <a:xfrm>
            <a:off x="5500956" y="626850"/>
            <a:ext cx="228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CA" sz="1600" b="1">
              <a:solidFill>
                <a:srgbClr val="CC00FF"/>
              </a:solidFill>
            </a:endParaRPr>
          </a:p>
        </p:txBody>
      </p:sp>
      <p:sp>
        <p:nvSpPr>
          <p:cNvPr id="17" name="Text Box 92"/>
          <p:cNvSpPr txBox="1">
            <a:spLocks noChangeArrowheads="1"/>
          </p:cNvSpPr>
          <p:nvPr/>
        </p:nvSpPr>
        <p:spPr bwMode="auto">
          <a:xfrm>
            <a:off x="5500956" y="474450"/>
            <a:ext cx="228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600" b="1" dirty="0">
                <a:solidFill>
                  <a:srgbClr val="FF7C80"/>
                </a:solidFill>
              </a:rPr>
              <a:t>N</a:t>
            </a:r>
          </a:p>
        </p:txBody>
      </p:sp>
      <p:sp>
        <p:nvSpPr>
          <p:cNvPr id="18" name="Line 93"/>
          <p:cNvSpPr>
            <a:spLocks noChangeShapeType="1"/>
          </p:cNvSpPr>
          <p:nvPr/>
        </p:nvSpPr>
        <p:spPr bwMode="auto">
          <a:xfrm flipV="1">
            <a:off x="5653356" y="779250"/>
            <a:ext cx="1588" cy="12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CA" sz="1600" b="1"/>
          </a:p>
        </p:txBody>
      </p:sp>
      <p:sp>
        <p:nvSpPr>
          <p:cNvPr id="21" name="TextBox 20"/>
          <p:cNvSpPr txBox="1"/>
          <p:nvPr/>
        </p:nvSpPr>
        <p:spPr>
          <a:xfrm>
            <a:off x="3545667" y="6124575"/>
            <a:ext cx="2350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 smtClean="0">
                <a:solidFill>
                  <a:srgbClr val="3611D5"/>
                </a:solidFill>
              </a:rPr>
              <a:t>Rugged, topography </a:t>
            </a:r>
            <a:r>
              <a:rPr lang="en-CA" sz="1600" b="1" dirty="0" err="1" smtClean="0">
                <a:solidFill>
                  <a:srgbClr val="3611D5"/>
                </a:solidFill>
              </a:rPr>
              <a:t>Paleozoic</a:t>
            </a:r>
            <a:r>
              <a:rPr lang="en-CA" sz="1600" b="1" dirty="0" smtClean="0">
                <a:solidFill>
                  <a:srgbClr val="3611D5"/>
                </a:solidFill>
              </a:rPr>
              <a:t> rocks</a:t>
            </a:r>
            <a:endParaRPr lang="en-CA" sz="1600" b="1" dirty="0">
              <a:solidFill>
                <a:srgbClr val="3611D5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22367" y="2286000"/>
            <a:ext cx="1645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 smtClean="0">
                <a:solidFill>
                  <a:srgbClr val="3611D5"/>
                </a:solidFill>
              </a:rPr>
              <a:t>Flat, topography Clay/silt</a:t>
            </a:r>
            <a:endParaRPr lang="en-CA" sz="1600" b="1" dirty="0">
              <a:solidFill>
                <a:srgbClr val="3611D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6225" y="409575"/>
            <a:ext cx="7620000" cy="5181600"/>
          </a:xfrm>
          <a:noFill/>
          <a:ln/>
        </p:spPr>
      </p:pic>
      <p:sp>
        <p:nvSpPr>
          <p:cNvPr id="3" name="Rectangle 43"/>
          <p:cNvSpPr>
            <a:spLocks noChangeArrowheads="1"/>
          </p:cNvSpPr>
          <p:nvPr/>
        </p:nvSpPr>
        <p:spPr bwMode="auto">
          <a:xfrm>
            <a:off x="314325" y="409575"/>
            <a:ext cx="1452563" cy="20574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4" name="Rectangle 44"/>
          <p:cNvSpPr>
            <a:spLocks noChangeArrowheads="1"/>
          </p:cNvSpPr>
          <p:nvPr/>
        </p:nvSpPr>
        <p:spPr bwMode="auto">
          <a:xfrm>
            <a:off x="846138" y="769938"/>
            <a:ext cx="509587" cy="15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2673"/>
                </a:solidFill>
              </a:rPr>
              <a:t>Legend</a:t>
            </a:r>
            <a:endParaRPr lang="en-US"/>
          </a:p>
        </p:txBody>
      </p:sp>
      <p:sp>
        <p:nvSpPr>
          <p:cNvPr id="5" name="Rectangle 45"/>
          <p:cNvSpPr>
            <a:spLocks noChangeArrowheads="1"/>
          </p:cNvSpPr>
          <p:nvPr/>
        </p:nvSpPr>
        <p:spPr bwMode="auto">
          <a:xfrm>
            <a:off x="846138" y="1016000"/>
            <a:ext cx="396875" cy="18891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6" name="Rectangle 46"/>
          <p:cNvSpPr>
            <a:spLocks noChangeArrowheads="1"/>
          </p:cNvSpPr>
          <p:nvPr/>
        </p:nvSpPr>
        <p:spPr bwMode="auto">
          <a:xfrm>
            <a:off x="1317625" y="1054100"/>
            <a:ext cx="263525" cy="1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</a:rPr>
              <a:t>High</a:t>
            </a:r>
            <a:endParaRPr lang="en-US"/>
          </a:p>
        </p:txBody>
      </p:sp>
      <p:sp>
        <p:nvSpPr>
          <p:cNvPr id="7" name="Rectangle 47"/>
          <p:cNvSpPr>
            <a:spLocks noChangeArrowheads="1"/>
          </p:cNvSpPr>
          <p:nvPr/>
        </p:nvSpPr>
        <p:spPr bwMode="auto">
          <a:xfrm>
            <a:off x="846138" y="1279525"/>
            <a:ext cx="396875" cy="188913"/>
          </a:xfrm>
          <a:prstGeom prst="rect">
            <a:avLst/>
          </a:prstGeom>
          <a:solidFill>
            <a:srgbClr val="E9FF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8" name="Rectangle 48"/>
          <p:cNvSpPr>
            <a:spLocks noChangeArrowheads="1"/>
          </p:cNvSpPr>
          <p:nvPr/>
        </p:nvSpPr>
        <p:spPr bwMode="auto">
          <a:xfrm>
            <a:off x="1317625" y="1336675"/>
            <a:ext cx="244475" cy="1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</a:rPr>
              <a:t>Low</a:t>
            </a:r>
            <a:endParaRPr lang="en-US"/>
          </a:p>
        </p:txBody>
      </p:sp>
      <p:sp>
        <p:nvSpPr>
          <p:cNvPr id="9" name="Rectangle 49"/>
          <p:cNvSpPr>
            <a:spLocks noChangeArrowheads="1"/>
          </p:cNvSpPr>
          <p:nvPr/>
        </p:nvSpPr>
        <p:spPr bwMode="auto">
          <a:xfrm>
            <a:off x="846138" y="1544638"/>
            <a:ext cx="396875" cy="188912"/>
          </a:xfrm>
          <a:prstGeom prst="rect">
            <a:avLst/>
          </a:prstGeom>
          <a:solidFill>
            <a:srgbClr val="BEFFE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0" name="Rectangle 50"/>
          <p:cNvSpPr>
            <a:spLocks noChangeArrowheads="1"/>
          </p:cNvSpPr>
          <p:nvPr/>
        </p:nvSpPr>
        <p:spPr bwMode="auto">
          <a:xfrm>
            <a:off x="1317625" y="1601788"/>
            <a:ext cx="660400" cy="13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</a:rPr>
              <a:t>Low-Medium</a:t>
            </a:r>
            <a:endParaRPr lang="en-US"/>
          </a:p>
        </p:txBody>
      </p:sp>
      <p:sp>
        <p:nvSpPr>
          <p:cNvPr id="11" name="Rectangle 51"/>
          <p:cNvSpPr>
            <a:spLocks noChangeArrowheads="1"/>
          </p:cNvSpPr>
          <p:nvPr/>
        </p:nvSpPr>
        <p:spPr bwMode="auto">
          <a:xfrm>
            <a:off x="846138" y="1808163"/>
            <a:ext cx="396875" cy="207962"/>
          </a:xfrm>
          <a:prstGeom prst="rect">
            <a:avLst/>
          </a:prstGeom>
          <a:solidFill>
            <a:srgbClr val="00E6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2" name="Rectangle 52"/>
          <p:cNvSpPr>
            <a:spLocks noChangeArrowheads="1"/>
          </p:cNvSpPr>
          <p:nvPr/>
        </p:nvSpPr>
        <p:spPr bwMode="auto">
          <a:xfrm>
            <a:off x="1317625" y="1865313"/>
            <a:ext cx="433388" cy="13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</a:rPr>
              <a:t>Medium</a:t>
            </a:r>
            <a:endParaRPr lang="en-US"/>
          </a:p>
        </p:txBody>
      </p:sp>
      <p:sp>
        <p:nvSpPr>
          <p:cNvPr id="13" name="Rectangle 53"/>
          <p:cNvSpPr>
            <a:spLocks noChangeArrowheads="1"/>
          </p:cNvSpPr>
          <p:nvPr/>
        </p:nvSpPr>
        <p:spPr bwMode="auto">
          <a:xfrm>
            <a:off x="846138" y="2073275"/>
            <a:ext cx="396875" cy="206375"/>
          </a:xfrm>
          <a:prstGeom prst="rect">
            <a:avLst/>
          </a:prstGeom>
          <a:solidFill>
            <a:srgbClr val="FFA77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4" name="Rectangle 54"/>
          <p:cNvSpPr>
            <a:spLocks noChangeArrowheads="1"/>
          </p:cNvSpPr>
          <p:nvPr/>
        </p:nvSpPr>
        <p:spPr bwMode="auto">
          <a:xfrm>
            <a:off x="1317625" y="2130425"/>
            <a:ext cx="679450" cy="1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</a:rPr>
              <a:t>Medium-High</a:t>
            </a:r>
            <a:endParaRPr lang="en-US"/>
          </a:p>
        </p:txBody>
      </p:sp>
      <p:sp>
        <p:nvSpPr>
          <p:cNvPr id="15" name="Rectangle 55"/>
          <p:cNvSpPr>
            <a:spLocks noChangeArrowheads="1"/>
          </p:cNvSpPr>
          <p:nvPr/>
        </p:nvSpPr>
        <p:spPr bwMode="auto">
          <a:xfrm>
            <a:off x="846138" y="2355850"/>
            <a:ext cx="396875" cy="188913"/>
          </a:xfrm>
          <a:prstGeom prst="rect">
            <a:avLst/>
          </a:prstGeom>
          <a:solidFill>
            <a:srgbClr val="DF73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6" name="Rectangle 56"/>
          <p:cNvSpPr>
            <a:spLocks noChangeArrowheads="1"/>
          </p:cNvSpPr>
          <p:nvPr/>
        </p:nvSpPr>
        <p:spPr bwMode="auto">
          <a:xfrm>
            <a:off x="1317625" y="2393950"/>
            <a:ext cx="433388" cy="1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</a:rPr>
              <a:t>Variable</a:t>
            </a: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6578"/>
            <a:ext cx="9143999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The Permeability of the Overburden Along the Kings Creek and  the Jock R.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8" name="Picture 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914525" y="5514975"/>
            <a:ext cx="2492375" cy="225425"/>
          </a:xfrm>
          <a:prstGeom prst="rect">
            <a:avLst/>
          </a:prstGeom>
          <a:noFill/>
          <a:ln/>
        </p:spPr>
      </p:pic>
      <p:sp>
        <p:nvSpPr>
          <p:cNvPr id="19" name="Oval 18"/>
          <p:cNvSpPr/>
          <p:nvPr/>
        </p:nvSpPr>
        <p:spPr>
          <a:xfrm>
            <a:off x="4593773" y="4789716"/>
            <a:ext cx="1088572" cy="1023257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Arial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458405" y="2758623"/>
            <a:ext cx="1088572" cy="1023257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Arial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763658" y="1649211"/>
            <a:ext cx="1088572" cy="1023257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73945" y="5100861"/>
            <a:ext cx="12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solidFill>
                  <a:srgbClr val="C00000"/>
                </a:solidFill>
              </a:rPr>
              <a:t>Kings Creek</a:t>
            </a:r>
            <a:endParaRPr lang="en-CA" sz="1400" b="1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60314" y="2253792"/>
            <a:ext cx="1188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solidFill>
                  <a:srgbClr val="C00000"/>
                </a:solidFill>
              </a:rPr>
              <a:t>The Jock R.</a:t>
            </a:r>
            <a:endParaRPr lang="en-CA" sz="1400" b="1" dirty="0">
              <a:solidFill>
                <a:srgbClr val="C00000"/>
              </a:solidFill>
            </a:endParaRPr>
          </a:p>
        </p:txBody>
      </p:sp>
      <p:cxnSp>
        <p:nvCxnSpPr>
          <p:cNvPr id="24" name="Straight Arrow Connector 23"/>
          <p:cNvCxnSpPr>
            <a:stCxn id="22" idx="1"/>
          </p:cNvCxnSpPr>
          <p:nvPr/>
        </p:nvCxnSpPr>
        <p:spPr bwMode="auto">
          <a:xfrm flipH="1">
            <a:off x="5312214" y="5254750"/>
            <a:ext cx="661731" cy="7199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7097471" y="2409368"/>
            <a:ext cx="508000" cy="1306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Date Placeholder 3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F148D2-2CE2-4158-8347-2BBBD60CD60D}" type="datetime1">
              <a:rPr lang="en-US" smtClean="0"/>
              <a:pPr>
                <a:defRPr/>
              </a:pPr>
              <a:t>9/29/2013</a:t>
            </a:fld>
            <a:endParaRPr lang="en-CA"/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55C50A-C4AF-4147-BED6-93EB820EDAD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28" name="Text Box 91"/>
          <p:cNvSpPr txBox="1">
            <a:spLocks noChangeArrowheads="1"/>
          </p:cNvSpPr>
          <p:nvPr/>
        </p:nvSpPr>
        <p:spPr bwMode="auto">
          <a:xfrm>
            <a:off x="5573486" y="989693"/>
            <a:ext cx="228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CA" sz="1600" b="1">
              <a:solidFill>
                <a:srgbClr val="CC00FF"/>
              </a:solidFill>
            </a:endParaRPr>
          </a:p>
        </p:txBody>
      </p:sp>
      <p:sp>
        <p:nvSpPr>
          <p:cNvPr id="29" name="Text Box 92"/>
          <p:cNvSpPr txBox="1">
            <a:spLocks noChangeArrowheads="1"/>
          </p:cNvSpPr>
          <p:nvPr/>
        </p:nvSpPr>
        <p:spPr bwMode="auto">
          <a:xfrm>
            <a:off x="5573486" y="837293"/>
            <a:ext cx="228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600" b="1" dirty="0">
                <a:solidFill>
                  <a:srgbClr val="FF7C80"/>
                </a:solidFill>
              </a:rPr>
              <a:t>N</a:t>
            </a:r>
          </a:p>
        </p:txBody>
      </p:sp>
      <p:sp>
        <p:nvSpPr>
          <p:cNvPr id="30" name="Line 93"/>
          <p:cNvSpPr>
            <a:spLocks noChangeShapeType="1"/>
          </p:cNvSpPr>
          <p:nvPr/>
        </p:nvSpPr>
        <p:spPr bwMode="auto">
          <a:xfrm flipV="1">
            <a:off x="5725886" y="1142093"/>
            <a:ext cx="1588" cy="12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CA" sz="1600" b="1"/>
          </a:p>
        </p:txBody>
      </p:sp>
      <p:sp>
        <p:nvSpPr>
          <p:cNvPr id="31" name="TextBox 30"/>
          <p:cNvSpPr txBox="1"/>
          <p:nvPr/>
        </p:nvSpPr>
        <p:spPr>
          <a:xfrm>
            <a:off x="4088592" y="6027003"/>
            <a:ext cx="1645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 smtClean="0">
                <a:solidFill>
                  <a:srgbClr val="3611D5"/>
                </a:solidFill>
              </a:rPr>
              <a:t>Medium to high permeability</a:t>
            </a:r>
            <a:endParaRPr lang="en-CA" sz="1600" b="1" dirty="0">
              <a:solidFill>
                <a:srgbClr val="3611D5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781925" y="2598003"/>
            <a:ext cx="1438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 smtClean="0">
                <a:solidFill>
                  <a:srgbClr val="3611D5"/>
                </a:solidFill>
              </a:rPr>
              <a:t>Low permeability</a:t>
            </a:r>
            <a:endParaRPr lang="en-CA" sz="1600" b="1" dirty="0">
              <a:solidFill>
                <a:srgbClr val="3611D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388234" cy="253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Text Box 106"/>
          <p:cNvSpPr txBox="1">
            <a:spLocks noChangeArrowheads="1"/>
          </p:cNvSpPr>
          <p:nvPr/>
        </p:nvSpPr>
        <p:spPr bwMode="auto">
          <a:xfrm>
            <a:off x="4270665" y="0"/>
            <a:ext cx="3971925" cy="830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l"/>
            <a:r>
              <a:rPr lang="en-US" sz="2400" b="1" u="sng" dirty="0">
                <a:solidFill>
                  <a:srgbClr val="006600"/>
                </a:solidFill>
              </a:rPr>
              <a:t>Presentation Topics</a:t>
            </a:r>
          </a:p>
          <a:p>
            <a:pPr algn="l"/>
            <a:endParaRPr lang="en-CA" sz="2400" b="1" dirty="0">
              <a:solidFill>
                <a:srgbClr val="FF00FF"/>
              </a:solidFill>
            </a:endParaRPr>
          </a:p>
        </p:txBody>
      </p:sp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4279487" y="455382"/>
            <a:ext cx="47270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lvl="1" algn="l">
              <a:buFont typeface="Wingdings" pitchFamily="2" charset="2"/>
              <a:buChar char="q"/>
            </a:pPr>
            <a:r>
              <a:rPr lang="en-US" sz="2000" b="1" dirty="0" smtClean="0">
                <a:solidFill>
                  <a:srgbClr val="000066"/>
                </a:solidFill>
              </a:rPr>
              <a:t>  </a:t>
            </a:r>
            <a:r>
              <a:rPr lang="en-US" sz="1800" b="1" dirty="0" smtClean="0">
                <a:solidFill>
                  <a:srgbClr val="000066"/>
                </a:solidFill>
              </a:rPr>
              <a:t>The </a:t>
            </a:r>
            <a:r>
              <a:rPr lang="en-US" sz="1800" b="1" dirty="0">
                <a:solidFill>
                  <a:srgbClr val="000066"/>
                </a:solidFill>
              </a:rPr>
              <a:t>concept and the need to </a:t>
            </a:r>
            <a:r>
              <a:rPr lang="en-US" sz="1800" b="1" dirty="0" smtClean="0">
                <a:solidFill>
                  <a:srgbClr val="000066"/>
                </a:solidFill>
              </a:rPr>
              <a:t>	study GW/SW interactions</a:t>
            </a: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4265940" y="1167944"/>
            <a:ext cx="487806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lvl="1" algn="l">
              <a:buFont typeface="Wingdings" pitchFamily="2" charset="2"/>
              <a:buChar char="q"/>
            </a:pPr>
            <a:r>
              <a:rPr lang="en-US" sz="2000" b="1" dirty="0" smtClean="0">
                <a:solidFill>
                  <a:srgbClr val="000066"/>
                </a:solidFill>
              </a:rPr>
              <a:t>  </a:t>
            </a:r>
            <a:r>
              <a:rPr lang="en-US" sz="1800" b="1" dirty="0" smtClean="0">
                <a:solidFill>
                  <a:srgbClr val="000066"/>
                </a:solidFill>
              </a:rPr>
              <a:t>Various </a:t>
            </a:r>
            <a:r>
              <a:rPr lang="en-US" sz="1800" b="1" dirty="0">
                <a:solidFill>
                  <a:srgbClr val="000066"/>
                </a:solidFill>
              </a:rPr>
              <a:t>ways of </a:t>
            </a:r>
            <a:r>
              <a:rPr lang="en-US" sz="1800" b="1" dirty="0" smtClean="0">
                <a:solidFill>
                  <a:srgbClr val="000066"/>
                </a:solidFill>
              </a:rPr>
              <a:t>measuring 	seepages </a:t>
            </a:r>
            <a:r>
              <a:rPr lang="en-US" sz="1800" b="1" dirty="0">
                <a:solidFill>
                  <a:srgbClr val="000066"/>
                </a:solidFill>
              </a:rPr>
              <a:t>under different </a:t>
            </a:r>
            <a:r>
              <a:rPr lang="en-US" sz="1800" b="1" dirty="0" smtClean="0">
                <a:solidFill>
                  <a:srgbClr val="000066"/>
                </a:solidFill>
              </a:rPr>
              <a:t>	physiographic conditions</a:t>
            </a:r>
            <a:endParaRPr lang="en-US" sz="1800" dirty="0"/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4218707" y="2151045"/>
            <a:ext cx="46776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lvl="1" algn="just">
              <a:buFont typeface="Wingdings" pitchFamily="2" charset="2"/>
              <a:buChar char="q"/>
            </a:pPr>
            <a:r>
              <a:rPr lang="en-US" sz="2400" b="1" dirty="0" smtClean="0">
                <a:solidFill>
                  <a:srgbClr val="000066"/>
                </a:solidFill>
              </a:rPr>
              <a:t>  </a:t>
            </a:r>
            <a:r>
              <a:rPr lang="en-US" sz="1800" b="1" dirty="0" smtClean="0">
                <a:solidFill>
                  <a:srgbClr val="000066"/>
                </a:solidFill>
              </a:rPr>
              <a:t>Interpretation </a:t>
            </a:r>
            <a:r>
              <a:rPr lang="en-US" sz="1800" b="1" dirty="0">
                <a:solidFill>
                  <a:srgbClr val="000066"/>
                </a:solidFill>
              </a:rPr>
              <a:t>of the </a:t>
            </a:r>
            <a:r>
              <a:rPr lang="en-US" sz="1800" b="1" dirty="0" smtClean="0">
                <a:solidFill>
                  <a:srgbClr val="000066"/>
                </a:solidFill>
              </a:rPr>
              <a:t>field 	results 	and conclusions</a:t>
            </a:r>
            <a:endParaRPr lang="en-US" sz="1800" dirty="0"/>
          </a:p>
        </p:txBody>
      </p:sp>
      <p:sp>
        <p:nvSpPr>
          <p:cNvPr id="9" name="Oval 8"/>
          <p:cNvSpPr/>
          <p:nvPr/>
        </p:nvSpPr>
        <p:spPr>
          <a:xfrm>
            <a:off x="1459593" y="675820"/>
            <a:ext cx="1390650" cy="1562100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Arial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840468" y="485320"/>
            <a:ext cx="981075" cy="9144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432964" y="151945"/>
            <a:ext cx="2390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 smtClean="0">
                <a:solidFill>
                  <a:schemeClr val="bg1"/>
                </a:solidFill>
              </a:rPr>
              <a:t>(simple methods)</a:t>
            </a:r>
            <a:endParaRPr lang="en-CA" sz="2000" b="1" dirty="0">
              <a:solidFill>
                <a:schemeClr val="bg1"/>
              </a:solidFill>
            </a:endParaRPr>
          </a:p>
        </p:txBody>
      </p:sp>
      <p:sp>
        <p:nvSpPr>
          <p:cNvPr id="14" name="Rectangle 23"/>
          <p:cNvSpPr>
            <a:spLocks noChangeArrowheads="1"/>
          </p:cNvSpPr>
          <p:nvPr/>
        </p:nvSpPr>
        <p:spPr bwMode="auto">
          <a:xfrm>
            <a:off x="390526" y="2914650"/>
            <a:ext cx="8067674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1800" b="1" u="sng" dirty="0" smtClean="0">
                <a:solidFill>
                  <a:srgbClr val="002060"/>
                </a:solidFill>
              </a:rPr>
              <a:t>Purpose of this Presentation</a:t>
            </a:r>
          </a:p>
          <a:p>
            <a:pPr algn="l"/>
            <a:r>
              <a:rPr lang="en-US" sz="1800" b="1" dirty="0" smtClean="0">
                <a:solidFill>
                  <a:srgbClr val="002060"/>
                </a:solidFill>
              </a:rPr>
              <a:t> </a:t>
            </a:r>
          </a:p>
          <a:p>
            <a:pPr algn="l">
              <a:buFont typeface="Wingdings" pitchFamily="2" charset="2"/>
              <a:buChar char="v"/>
            </a:pPr>
            <a:r>
              <a:rPr lang="en-US" sz="1800" b="1" dirty="0" smtClean="0">
                <a:solidFill>
                  <a:srgbClr val="002060"/>
                </a:solidFill>
              </a:rPr>
              <a:t> to reflect upon:-</a:t>
            </a:r>
          </a:p>
          <a:p>
            <a:pPr lvl="1" algn="l">
              <a:buFont typeface="Wingdings" pitchFamily="2" charset="2"/>
              <a:buChar char="§"/>
            </a:pPr>
            <a:r>
              <a:rPr lang="en-US" sz="1800" b="1" dirty="0" smtClean="0">
                <a:solidFill>
                  <a:srgbClr val="002060"/>
                </a:solidFill>
              </a:rPr>
              <a:t>	the interconnectivity of different factors, such as climate, 	</a:t>
            </a:r>
            <a:r>
              <a:rPr lang="en-US" sz="1800" b="1" dirty="0" err="1" smtClean="0">
                <a:solidFill>
                  <a:srgbClr val="002060"/>
                </a:solidFill>
              </a:rPr>
              <a:t>physiography</a:t>
            </a:r>
            <a:r>
              <a:rPr lang="en-US" sz="1800" b="1" dirty="0" smtClean="0">
                <a:solidFill>
                  <a:srgbClr val="002060"/>
                </a:solidFill>
              </a:rPr>
              <a:t>, soil, vegetation etc. within a watershed </a:t>
            </a:r>
          </a:p>
          <a:p>
            <a:pPr lvl="1" algn="l">
              <a:buFont typeface="Wingdings" pitchFamily="2" charset="2"/>
              <a:buChar char="§"/>
            </a:pPr>
            <a:endParaRPr lang="en-US" sz="1800" b="1" dirty="0" smtClean="0">
              <a:solidFill>
                <a:srgbClr val="002060"/>
              </a:solidFill>
            </a:endParaRPr>
          </a:p>
          <a:p>
            <a:pPr lvl="1" algn="l">
              <a:buFont typeface="Wingdings" pitchFamily="2" charset="2"/>
              <a:buChar char="§"/>
            </a:pPr>
            <a:r>
              <a:rPr lang="en-US" sz="1800" b="1" dirty="0" smtClean="0">
                <a:solidFill>
                  <a:srgbClr val="002060"/>
                </a:solidFill>
              </a:rPr>
              <a:t> 	the spatial (</a:t>
            </a:r>
            <a:r>
              <a:rPr lang="en-US" sz="1800" b="1" dirty="0" smtClean="0">
                <a:solidFill>
                  <a:srgbClr val="006600"/>
                </a:solidFill>
              </a:rPr>
              <a:t>surface – near surface</a:t>
            </a:r>
            <a:r>
              <a:rPr lang="en-US" sz="1800" b="1" dirty="0" smtClean="0">
                <a:solidFill>
                  <a:srgbClr val="002060"/>
                </a:solidFill>
              </a:rPr>
              <a:t>) and temporal variations in the 	interaction between GW/SW </a:t>
            </a:r>
          </a:p>
          <a:p>
            <a:pPr lvl="1" algn="l"/>
            <a:endParaRPr lang="en-US" sz="1600" b="1" dirty="0" smtClean="0">
              <a:solidFill>
                <a:srgbClr val="C00000"/>
              </a:solidFill>
            </a:endParaRPr>
          </a:p>
          <a:p>
            <a:r>
              <a:rPr lang="en-US" sz="1600" b="1" dirty="0" smtClean="0">
                <a:solidFill>
                  <a:srgbClr val="C00000"/>
                </a:solidFill>
              </a:rPr>
              <a:t>consider  the result from such studies, depending upon the case, </a:t>
            </a:r>
          </a:p>
          <a:p>
            <a:r>
              <a:rPr lang="en-US" sz="1600" b="1" dirty="0" smtClean="0">
                <a:solidFill>
                  <a:srgbClr val="C00000"/>
                </a:solidFill>
              </a:rPr>
              <a:t>to other groundwater studies involving deeper water wells</a:t>
            </a:r>
          </a:p>
          <a:p>
            <a:pPr lvl="1" algn="l">
              <a:buFont typeface="Wingdings" pitchFamily="2" charset="2"/>
              <a:buChar char="§"/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 lvl="2" algn="l">
              <a:buFont typeface="Wingdings" pitchFamily="2" charset="2"/>
              <a:buChar char="§"/>
            </a:pPr>
            <a:endParaRPr lang="en-CA" sz="1800" dirty="0" smtClean="0"/>
          </a:p>
          <a:p>
            <a:pPr lvl="1" algn="l">
              <a:buFont typeface="Wingdings" pitchFamily="2" charset="2"/>
              <a:buChar char="Ø"/>
            </a:pPr>
            <a:endParaRPr lang="en-US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619124" y="304800"/>
            <a:ext cx="8201025" cy="55340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Arial" pitchFamily="34" charset="0"/>
            </a:endParaRPr>
          </a:p>
        </p:txBody>
      </p:sp>
      <p:pic>
        <p:nvPicPr>
          <p:cNvPr id="3" name="Picture 7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90700" y="5419725"/>
            <a:ext cx="1420813" cy="268288"/>
          </a:xfrm>
          <a:prstGeom prst="rect">
            <a:avLst/>
          </a:prstGeom>
          <a:noFill/>
          <a:ln/>
        </p:spPr>
      </p:pic>
      <p:sp>
        <p:nvSpPr>
          <p:cNvPr id="5" name="Text Box 91"/>
          <p:cNvSpPr txBox="1">
            <a:spLocks noChangeArrowheads="1"/>
          </p:cNvSpPr>
          <p:nvPr/>
        </p:nvSpPr>
        <p:spPr bwMode="auto">
          <a:xfrm>
            <a:off x="7620000" y="1352550"/>
            <a:ext cx="228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CA" sz="1600" b="1">
              <a:solidFill>
                <a:srgbClr val="CC00FF"/>
              </a:solidFill>
            </a:endParaRPr>
          </a:p>
        </p:txBody>
      </p:sp>
      <p:sp>
        <p:nvSpPr>
          <p:cNvPr id="6" name="Text Box 92"/>
          <p:cNvSpPr txBox="1">
            <a:spLocks noChangeArrowheads="1"/>
          </p:cNvSpPr>
          <p:nvPr/>
        </p:nvSpPr>
        <p:spPr bwMode="auto">
          <a:xfrm>
            <a:off x="7620000" y="1200150"/>
            <a:ext cx="228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600" b="1" dirty="0">
                <a:solidFill>
                  <a:srgbClr val="FF7C80"/>
                </a:solidFill>
              </a:rPr>
              <a:t>N</a:t>
            </a:r>
          </a:p>
        </p:txBody>
      </p:sp>
      <p:sp>
        <p:nvSpPr>
          <p:cNvPr id="7" name="Line 93"/>
          <p:cNvSpPr>
            <a:spLocks noChangeShapeType="1"/>
          </p:cNvSpPr>
          <p:nvPr/>
        </p:nvSpPr>
        <p:spPr bwMode="auto">
          <a:xfrm flipV="1">
            <a:off x="7772400" y="1504950"/>
            <a:ext cx="1588" cy="12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CA" sz="1600" b="1"/>
          </a:p>
        </p:txBody>
      </p:sp>
      <p:sp>
        <p:nvSpPr>
          <p:cNvPr id="8" name="AutoShape 94"/>
          <p:cNvSpPr>
            <a:spLocks noChangeAspect="1" noChangeArrowheads="1" noTextEdit="1"/>
          </p:cNvSpPr>
          <p:nvPr/>
        </p:nvSpPr>
        <p:spPr bwMode="auto">
          <a:xfrm>
            <a:off x="7507288" y="2000250"/>
            <a:ext cx="995362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0" name="Rectangle 96"/>
          <p:cNvSpPr>
            <a:spLocks noChangeArrowheads="1"/>
          </p:cNvSpPr>
          <p:nvPr/>
        </p:nvSpPr>
        <p:spPr bwMode="auto">
          <a:xfrm>
            <a:off x="7572375" y="1941513"/>
            <a:ext cx="72776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600" b="1" dirty="0">
                <a:solidFill>
                  <a:srgbClr val="005CE6"/>
                </a:solidFill>
              </a:rPr>
              <a:t>Legend</a:t>
            </a:r>
            <a:endParaRPr lang="en-US" sz="1600" b="1" dirty="0"/>
          </a:p>
        </p:txBody>
      </p:sp>
      <p:sp>
        <p:nvSpPr>
          <p:cNvPr id="11" name="Rectangle 97"/>
          <p:cNvSpPr>
            <a:spLocks noChangeArrowheads="1"/>
          </p:cNvSpPr>
          <p:nvPr/>
        </p:nvSpPr>
        <p:spPr bwMode="auto">
          <a:xfrm>
            <a:off x="7575550" y="3302000"/>
            <a:ext cx="119423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600" dirty="0">
                <a:solidFill>
                  <a:srgbClr val="E2FCDC"/>
                </a:solidFill>
              </a:rPr>
              <a:t>GRADIENTS</a:t>
            </a:r>
          </a:p>
        </p:txBody>
      </p:sp>
      <p:sp>
        <p:nvSpPr>
          <p:cNvPr id="12" name="Freeform 98"/>
          <p:cNvSpPr>
            <a:spLocks/>
          </p:cNvSpPr>
          <p:nvPr/>
        </p:nvSpPr>
        <p:spPr bwMode="auto">
          <a:xfrm>
            <a:off x="7610475" y="2532063"/>
            <a:ext cx="142875" cy="219075"/>
          </a:xfrm>
          <a:custGeom>
            <a:avLst/>
            <a:gdLst/>
            <a:ahLst/>
            <a:cxnLst>
              <a:cxn ang="0">
                <a:pos x="90" y="0"/>
              </a:cxn>
              <a:cxn ang="0">
                <a:pos x="82" y="0"/>
              </a:cxn>
              <a:cxn ang="0">
                <a:pos x="82" y="0"/>
              </a:cxn>
              <a:cxn ang="0">
                <a:pos x="73" y="0"/>
              </a:cxn>
              <a:cxn ang="0">
                <a:pos x="73" y="0"/>
              </a:cxn>
              <a:cxn ang="0">
                <a:pos x="65" y="0"/>
              </a:cxn>
              <a:cxn ang="0">
                <a:pos x="57" y="0"/>
              </a:cxn>
              <a:cxn ang="0">
                <a:pos x="57" y="8"/>
              </a:cxn>
              <a:cxn ang="0">
                <a:pos x="49" y="8"/>
              </a:cxn>
              <a:cxn ang="0">
                <a:pos x="49" y="8"/>
              </a:cxn>
              <a:cxn ang="0">
                <a:pos x="41" y="8"/>
              </a:cxn>
              <a:cxn ang="0">
                <a:pos x="41" y="8"/>
              </a:cxn>
              <a:cxn ang="0">
                <a:pos x="33" y="16"/>
              </a:cxn>
              <a:cxn ang="0">
                <a:pos x="33" y="16"/>
              </a:cxn>
              <a:cxn ang="0">
                <a:pos x="25" y="16"/>
              </a:cxn>
              <a:cxn ang="0">
                <a:pos x="25" y="16"/>
              </a:cxn>
              <a:cxn ang="0">
                <a:pos x="16" y="24"/>
              </a:cxn>
              <a:cxn ang="0">
                <a:pos x="16" y="24"/>
              </a:cxn>
              <a:cxn ang="0">
                <a:pos x="8" y="32"/>
              </a:cxn>
              <a:cxn ang="0">
                <a:pos x="8" y="32"/>
              </a:cxn>
              <a:cxn ang="0">
                <a:pos x="8" y="41"/>
              </a:cxn>
              <a:cxn ang="0">
                <a:pos x="0" y="41"/>
              </a:cxn>
              <a:cxn ang="0">
                <a:pos x="0" y="49"/>
              </a:cxn>
              <a:cxn ang="0">
                <a:pos x="0" y="49"/>
              </a:cxn>
              <a:cxn ang="0">
                <a:pos x="0" y="57"/>
              </a:cxn>
              <a:cxn ang="0">
                <a:pos x="0" y="57"/>
              </a:cxn>
              <a:cxn ang="0">
                <a:pos x="0" y="65"/>
              </a:cxn>
              <a:cxn ang="0">
                <a:pos x="0" y="65"/>
              </a:cxn>
              <a:cxn ang="0">
                <a:pos x="0" y="73"/>
              </a:cxn>
              <a:cxn ang="0">
                <a:pos x="0" y="73"/>
              </a:cxn>
              <a:cxn ang="0">
                <a:pos x="0" y="81"/>
              </a:cxn>
              <a:cxn ang="0">
                <a:pos x="0" y="81"/>
              </a:cxn>
              <a:cxn ang="0">
                <a:pos x="0" y="89"/>
              </a:cxn>
              <a:cxn ang="0">
                <a:pos x="8" y="89"/>
              </a:cxn>
              <a:cxn ang="0">
                <a:pos x="8" y="98"/>
              </a:cxn>
              <a:cxn ang="0">
                <a:pos x="8" y="106"/>
              </a:cxn>
              <a:cxn ang="0">
                <a:pos x="16" y="106"/>
              </a:cxn>
              <a:cxn ang="0">
                <a:pos x="16" y="114"/>
              </a:cxn>
              <a:cxn ang="0">
                <a:pos x="25" y="114"/>
              </a:cxn>
              <a:cxn ang="0">
                <a:pos x="25" y="114"/>
              </a:cxn>
              <a:cxn ang="0">
                <a:pos x="33" y="122"/>
              </a:cxn>
              <a:cxn ang="0">
                <a:pos x="33" y="122"/>
              </a:cxn>
              <a:cxn ang="0">
                <a:pos x="41" y="122"/>
              </a:cxn>
              <a:cxn ang="0">
                <a:pos x="41" y="122"/>
              </a:cxn>
              <a:cxn ang="0">
                <a:pos x="49" y="130"/>
              </a:cxn>
              <a:cxn ang="0">
                <a:pos x="49" y="130"/>
              </a:cxn>
              <a:cxn ang="0">
                <a:pos x="57" y="130"/>
              </a:cxn>
              <a:cxn ang="0">
                <a:pos x="57" y="130"/>
              </a:cxn>
              <a:cxn ang="0">
                <a:pos x="65" y="130"/>
              </a:cxn>
              <a:cxn ang="0">
                <a:pos x="65" y="130"/>
              </a:cxn>
              <a:cxn ang="0">
                <a:pos x="73" y="130"/>
              </a:cxn>
              <a:cxn ang="0">
                <a:pos x="73" y="130"/>
              </a:cxn>
              <a:cxn ang="0">
                <a:pos x="82" y="138"/>
              </a:cxn>
              <a:cxn ang="0">
                <a:pos x="82" y="138"/>
              </a:cxn>
              <a:cxn ang="0">
                <a:pos x="90" y="138"/>
              </a:cxn>
              <a:cxn ang="0">
                <a:pos x="90" y="0"/>
              </a:cxn>
            </a:cxnLst>
            <a:rect l="0" t="0" r="r" b="b"/>
            <a:pathLst>
              <a:path w="90" h="138">
                <a:moveTo>
                  <a:pt x="90" y="0"/>
                </a:moveTo>
                <a:lnTo>
                  <a:pt x="90" y="0"/>
                </a:lnTo>
                <a:lnTo>
                  <a:pt x="90" y="0"/>
                </a:lnTo>
                <a:lnTo>
                  <a:pt x="90" y="0"/>
                </a:lnTo>
                <a:lnTo>
                  <a:pt x="90" y="0"/>
                </a:lnTo>
                <a:lnTo>
                  <a:pt x="82" y="0"/>
                </a:lnTo>
                <a:lnTo>
                  <a:pt x="82" y="0"/>
                </a:lnTo>
                <a:lnTo>
                  <a:pt x="82" y="0"/>
                </a:lnTo>
                <a:lnTo>
                  <a:pt x="82" y="0"/>
                </a:lnTo>
                <a:lnTo>
                  <a:pt x="82" y="0"/>
                </a:lnTo>
                <a:lnTo>
                  <a:pt x="82" y="0"/>
                </a:lnTo>
                <a:lnTo>
                  <a:pt x="82" y="0"/>
                </a:lnTo>
                <a:lnTo>
                  <a:pt x="82" y="0"/>
                </a:lnTo>
                <a:lnTo>
                  <a:pt x="82" y="0"/>
                </a:lnTo>
                <a:lnTo>
                  <a:pt x="82" y="0"/>
                </a:lnTo>
                <a:lnTo>
                  <a:pt x="73" y="0"/>
                </a:lnTo>
                <a:lnTo>
                  <a:pt x="73" y="0"/>
                </a:lnTo>
                <a:lnTo>
                  <a:pt x="73" y="0"/>
                </a:lnTo>
                <a:lnTo>
                  <a:pt x="73" y="0"/>
                </a:lnTo>
                <a:lnTo>
                  <a:pt x="73" y="0"/>
                </a:lnTo>
                <a:lnTo>
                  <a:pt x="73" y="0"/>
                </a:lnTo>
                <a:lnTo>
                  <a:pt x="73" y="0"/>
                </a:lnTo>
                <a:lnTo>
                  <a:pt x="73" y="0"/>
                </a:lnTo>
                <a:lnTo>
                  <a:pt x="73" y="0"/>
                </a:lnTo>
                <a:lnTo>
                  <a:pt x="73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65" y="0"/>
                </a:lnTo>
                <a:lnTo>
                  <a:pt x="57" y="0"/>
                </a:lnTo>
                <a:lnTo>
                  <a:pt x="57" y="0"/>
                </a:lnTo>
                <a:lnTo>
                  <a:pt x="57" y="0"/>
                </a:lnTo>
                <a:lnTo>
                  <a:pt x="57" y="8"/>
                </a:lnTo>
                <a:lnTo>
                  <a:pt x="57" y="8"/>
                </a:lnTo>
                <a:lnTo>
                  <a:pt x="57" y="8"/>
                </a:lnTo>
                <a:lnTo>
                  <a:pt x="57" y="8"/>
                </a:lnTo>
                <a:lnTo>
                  <a:pt x="57" y="8"/>
                </a:lnTo>
                <a:lnTo>
                  <a:pt x="57" y="8"/>
                </a:lnTo>
                <a:lnTo>
                  <a:pt x="57" y="8"/>
                </a:lnTo>
                <a:lnTo>
                  <a:pt x="49" y="8"/>
                </a:lnTo>
                <a:lnTo>
                  <a:pt x="49" y="8"/>
                </a:lnTo>
                <a:lnTo>
                  <a:pt x="49" y="8"/>
                </a:lnTo>
                <a:lnTo>
                  <a:pt x="49" y="8"/>
                </a:lnTo>
                <a:lnTo>
                  <a:pt x="49" y="8"/>
                </a:lnTo>
                <a:lnTo>
                  <a:pt x="49" y="8"/>
                </a:lnTo>
                <a:lnTo>
                  <a:pt x="49" y="8"/>
                </a:lnTo>
                <a:lnTo>
                  <a:pt x="49" y="8"/>
                </a:lnTo>
                <a:lnTo>
                  <a:pt x="49" y="8"/>
                </a:lnTo>
                <a:lnTo>
                  <a:pt x="49" y="8"/>
                </a:lnTo>
                <a:lnTo>
                  <a:pt x="41" y="8"/>
                </a:lnTo>
                <a:lnTo>
                  <a:pt x="41" y="8"/>
                </a:lnTo>
                <a:lnTo>
                  <a:pt x="41" y="8"/>
                </a:lnTo>
                <a:lnTo>
                  <a:pt x="41" y="8"/>
                </a:lnTo>
                <a:lnTo>
                  <a:pt x="41" y="8"/>
                </a:lnTo>
                <a:lnTo>
                  <a:pt x="41" y="8"/>
                </a:lnTo>
                <a:lnTo>
                  <a:pt x="41" y="8"/>
                </a:lnTo>
                <a:lnTo>
                  <a:pt x="41" y="8"/>
                </a:lnTo>
                <a:lnTo>
                  <a:pt x="41" y="8"/>
                </a:lnTo>
                <a:lnTo>
                  <a:pt x="41" y="8"/>
                </a:lnTo>
                <a:lnTo>
                  <a:pt x="33" y="16"/>
                </a:lnTo>
                <a:lnTo>
                  <a:pt x="33" y="16"/>
                </a:lnTo>
                <a:lnTo>
                  <a:pt x="33" y="16"/>
                </a:lnTo>
                <a:lnTo>
                  <a:pt x="33" y="16"/>
                </a:lnTo>
                <a:lnTo>
                  <a:pt x="33" y="16"/>
                </a:lnTo>
                <a:lnTo>
                  <a:pt x="33" y="16"/>
                </a:lnTo>
                <a:lnTo>
                  <a:pt x="33" y="16"/>
                </a:lnTo>
                <a:lnTo>
                  <a:pt x="33" y="16"/>
                </a:lnTo>
                <a:lnTo>
                  <a:pt x="33" y="16"/>
                </a:lnTo>
                <a:lnTo>
                  <a:pt x="33" y="16"/>
                </a:lnTo>
                <a:lnTo>
                  <a:pt x="25" y="16"/>
                </a:lnTo>
                <a:lnTo>
                  <a:pt x="25" y="16"/>
                </a:lnTo>
                <a:lnTo>
                  <a:pt x="25" y="16"/>
                </a:lnTo>
                <a:lnTo>
                  <a:pt x="25" y="16"/>
                </a:lnTo>
                <a:lnTo>
                  <a:pt x="25" y="16"/>
                </a:lnTo>
                <a:lnTo>
                  <a:pt x="25" y="16"/>
                </a:lnTo>
                <a:lnTo>
                  <a:pt x="25" y="24"/>
                </a:lnTo>
                <a:lnTo>
                  <a:pt x="25" y="24"/>
                </a:lnTo>
                <a:lnTo>
                  <a:pt x="25" y="24"/>
                </a:lnTo>
                <a:lnTo>
                  <a:pt x="16" y="24"/>
                </a:lnTo>
                <a:lnTo>
                  <a:pt x="16" y="24"/>
                </a:lnTo>
                <a:lnTo>
                  <a:pt x="16" y="24"/>
                </a:lnTo>
                <a:lnTo>
                  <a:pt x="16" y="24"/>
                </a:lnTo>
                <a:lnTo>
                  <a:pt x="16" y="24"/>
                </a:lnTo>
                <a:lnTo>
                  <a:pt x="16" y="24"/>
                </a:lnTo>
                <a:lnTo>
                  <a:pt x="16" y="24"/>
                </a:lnTo>
                <a:lnTo>
                  <a:pt x="16" y="24"/>
                </a:lnTo>
                <a:lnTo>
                  <a:pt x="16" y="32"/>
                </a:lnTo>
                <a:lnTo>
                  <a:pt x="16" y="32"/>
                </a:lnTo>
                <a:lnTo>
                  <a:pt x="8" y="32"/>
                </a:lnTo>
                <a:lnTo>
                  <a:pt x="8" y="32"/>
                </a:lnTo>
                <a:lnTo>
                  <a:pt x="8" y="32"/>
                </a:lnTo>
                <a:lnTo>
                  <a:pt x="8" y="32"/>
                </a:lnTo>
                <a:lnTo>
                  <a:pt x="8" y="32"/>
                </a:lnTo>
                <a:lnTo>
                  <a:pt x="8" y="32"/>
                </a:lnTo>
                <a:lnTo>
                  <a:pt x="8" y="32"/>
                </a:lnTo>
                <a:lnTo>
                  <a:pt x="8" y="32"/>
                </a:lnTo>
                <a:lnTo>
                  <a:pt x="8" y="41"/>
                </a:lnTo>
                <a:lnTo>
                  <a:pt x="8" y="41"/>
                </a:lnTo>
                <a:lnTo>
                  <a:pt x="8" y="41"/>
                </a:lnTo>
                <a:lnTo>
                  <a:pt x="8" y="41"/>
                </a:lnTo>
                <a:lnTo>
                  <a:pt x="8" y="41"/>
                </a:lnTo>
                <a:lnTo>
                  <a:pt x="8" y="41"/>
                </a:lnTo>
                <a:lnTo>
                  <a:pt x="0" y="41"/>
                </a:lnTo>
                <a:lnTo>
                  <a:pt x="0" y="41"/>
                </a:lnTo>
                <a:lnTo>
                  <a:pt x="0" y="41"/>
                </a:lnTo>
                <a:lnTo>
                  <a:pt x="0" y="41"/>
                </a:lnTo>
                <a:lnTo>
                  <a:pt x="0" y="49"/>
                </a:lnTo>
                <a:lnTo>
                  <a:pt x="0" y="49"/>
                </a:lnTo>
                <a:lnTo>
                  <a:pt x="0" y="49"/>
                </a:lnTo>
                <a:lnTo>
                  <a:pt x="0" y="49"/>
                </a:lnTo>
                <a:lnTo>
                  <a:pt x="0" y="49"/>
                </a:lnTo>
                <a:lnTo>
                  <a:pt x="0" y="49"/>
                </a:lnTo>
                <a:lnTo>
                  <a:pt x="0" y="49"/>
                </a:lnTo>
                <a:lnTo>
                  <a:pt x="0" y="49"/>
                </a:lnTo>
                <a:lnTo>
                  <a:pt x="0" y="49"/>
                </a:lnTo>
                <a:lnTo>
                  <a:pt x="0" y="57"/>
                </a:lnTo>
                <a:lnTo>
                  <a:pt x="0" y="57"/>
                </a:lnTo>
                <a:lnTo>
                  <a:pt x="0" y="57"/>
                </a:lnTo>
                <a:lnTo>
                  <a:pt x="0" y="57"/>
                </a:lnTo>
                <a:lnTo>
                  <a:pt x="0" y="57"/>
                </a:lnTo>
                <a:lnTo>
                  <a:pt x="0" y="57"/>
                </a:lnTo>
                <a:lnTo>
                  <a:pt x="0" y="57"/>
                </a:lnTo>
                <a:lnTo>
                  <a:pt x="0" y="57"/>
                </a:lnTo>
                <a:lnTo>
                  <a:pt x="0" y="57"/>
                </a:lnTo>
                <a:lnTo>
                  <a:pt x="0" y="57"/>
                </a:lnTo>
                <a:lnTo>
                  <a:pt x="0" y="65"/>
                </a:lnTo>
                <a:lnTo>
                  <a:pt x="0" y="65"/>
                </a:lnTo>
                <a:lnTo>
                  <a:pt x="0" y="65"/>
                </a:lnTo>
                <a:lnTo>
                  <a:pt x="0" y="65"/>
                </a:lnTo>
                <a:lnTo>
                  <a:pt x="0" y="65"/>
                </a:lnTo>
                <a:lnTo>
                  <a:pt x="0" y="65"/>
                </a:lnTo>
                <a:lnTo>
                  <a:pt x="0" y="65"/>
                </a:lnTo>
                <a:lnTo>
                  <a:pt x="0" y="65"/>
                </a:lnTo>
                <a:lnTo>
                  <a:pt x="0" y="65"/>
                </a:lnTo>
                <a:lnTo>
                  <a:pt x="0" y="65"/>
                </a:lnTo>
                <a:lnTo>
                  <a:pt x="0" y="73"/>
                </a:lnTo>
                <a:lnTo>
                  <a:pt x="0" y="73"/>
                </a:lnTo>
                <a:lnTo>
                  <a:pt x="0" y="73"/>
                </a:lnTo>
                <a:lnTo>
                  <a:pt x="0" y="73"/>
                </a:lnTo>
                <a:lnTo>
                  <a:pt x="0" y="73"/>
                </a:lnTo>
                <a:lnTo>
                  <a:pt x="0" y="73"/>
                </a:lnTo>
                <a:lnTo>
                  <a:pt x="0" y="73"/>
                </a:lnTo>
                <a:lnTo>
                  <a:pt x="0" y="73"/>
                </a:lnTo>
                <a:lnTo>
                  <a:pt x="0" y="73"/>
                </a:lnTo>
                <a:lnTo>
                  <a:pt x="0" y="73"/>
                </a:lnTo>
                <a:lnTo>
                  <a:pt x="0" y="81"/>
                </a:lnTo>
                <a:lnTo>
                  <a:pt x="0" y="81"/>
                </a:lnTo>
                <a:lnTo>
                  <a:pt x="0" y="81"/>
                </a:lnTo>
                <a:lnTo>
                  <a:pt x="0" y="81"/>
                </a:lnTo>
                <a:lnTo>
                  <a:pt x="0" y="81"/>
                </a:lnTo>
                <a:lnTo>
                  <a:pt x="0" y="81"/>
                </a:lnTo>
                <a:lnTo>
                  <a:pt x="0" y="81"/>
                </a:lnTo>
                <a:lnTo>
                  <a:pt x="0" y="81"/>
                </a:lnTo>
                <a:lnTo>
                  <a:pt x="0" y="81"/>
                </a:lnTo>
                <a:lnTo>
                  <a:pt x="0" y="81"/>
                </a:lnTo>
                <a:lnTo>
                  <a:pt x="0" y="89"/>
                </a:lnTo>
                <a:lnTo>
                  <a:pt x="0" y="89"/>
                </a:lnTo>
                <a:lnTo>
                  <a:pt x="0" y="89"/>
                </a:lnTo>
                <a:lnTo>
                  <a:pt x="0" y="89"/>
                </a:lnTo>
                <a:lnTo>
                  <a:pt x="0" y="89"/>
                </a:lnTo>
                <a:lnTo>
                  <a:pt x="0" y="89"/>
                </a:lnTo>
                <a:lnTo>
                  <a:pt x="0" y="89"/>
                </a:lnTo>
                <a:lnTo>
                  <a:pt x="0" y="89"/>
                </a:lnTo>
                <a:lnTo>
                  <a:pt x="0" y="89"/>
                </a:lnTo>
                <a:lnTo>
                  <a:pt x="8" y="89"/>
                </a:lnTo>
                <a:lnTo>
                  <a:pt x="8" y="98"/>
                </a:lnTo>
                <a:lnTo>
                  <a:pt x="8" y="98"/>
                </a:lnTo>
                <a:lnTo>
                  <a:pt x="8" y="98"/>
                </a:lnTo>
                <a:lnTo>
                  <a:pt x="8" y="98"/>
                </a:lnTo>
                <a:lnTo>
                  <a:pt x="8" y="98"/>
                </a:lnTo>
                <a:lnTo>
                  <a:pt x="8" y="98"/>
                </a:lnTo>
                <a:lnTo>
                  <a:pt x="8" y="98"/>
                </a:lnTo>
                <a:lnTo>
                  <a:pt x="8" y="98"/>
                </a:lnTo>
                <a:lnTo>
                  <a:pt x="8" y="98"/>
                </a:lnTo>
                <a:lnTo>
                  <a:pt x="8" y="106"/>
                </a:lnTo>
                <a:lnTo>
                  <a:pt x="8" y="106"/>
                </a:lnTo>
                <a:lnTo>
                  <a:pt x="8" y="106"/>
                </a:lnTo>
                <a:lnTo>
                  <a:pt x="8" y="106"/>
                </a:lnTo>
                <a:lnTo>
                  <a:pt x="16" y="106"/>
                </a:lnTo>
                <a:lnTo>
                  <a:pt x="16" y="106"/>
                </a:lnTo>
                <a:lnTo>
                  <a:pt x="16" y="106"/>
                </a:lnTo>
                <a:lnTo>
                  <a:pt x="16" y="106"/>
                </a:lnTo>
                <a:lnTo>
                  <a:pt x="16" y="106"/>
                </a:lnTo>
                <a:lnTo>
                  <a:pt x="16" y="106"/>
                </a:lnTo>
                <a:lnTo>
                  <a:pt x="16" y="114"/>
                </a:lnTo>
                <a:lnTo>
                  <a:pt x="16" y="114"/>
                </a:lnTo>
                <a:lnTo>
                  <a:pt x="16" y="114"/>
                </a:lnTo>
                <a:lnTo>
                  <a:pt x="16" y="114"/>
                </a:lnTo>
                <a:lnTo>
                  <a:pt x="25" y="114"/>
                </a:lnTo>
                <a:lnTo>
                  <a:pt x="25" y="114"/>
                </a:lnTo>
                <a:lnTo>
                  <a:pt x="25" y="114"/>
                </a:lnTo>
                <a:lnTo>
                  <a:pt x="25" y="114"/>
                </a:lnTo>
                <a:lnTo>
                  <a:pt x="25" y="114"/>
                </a:lnTo>
                <a:lnTo>
                  <a:pt x="25" y="114"/>
                </a:lnTo>
                <a:lnTo>
                  <a:pt x="25" y="114"/>
                </a:lnTo>
                <a:lnTo>
                  <a:pt x="25" y="114"/>
                </a:lnTo>
                <a:lnTo>
                  <a:pt x="25" y="114"/>
                </a:lnTo>
                <a:lnTo>
                  <a:pt x="33" y="122"/>
                </a:lnTo>
                <a:lnTo>
                  <a:pt x="33" y="122"/>
                </a:lnTo>
                <a:lnTo>
                  <a:pt x="33" y="122"/>
                </a:lnTo>
                <a:lnTo>
                  <a:pt x="33" y="122"/>
                </a:lnTo>
                <a:lnTo>
                  <a:pt x="33" y="122"/>
                </a:lnTo>
                <a:lnTo>
                  <a:pt x="33" y="122"/>
                </a:lnTo>
                <a:lnTo>
                  <a:pt x="33" y="122"/>
                </a:lnTo>
                <a:lnTo>
                  <a:pt x="33" y="122"/>
                </a:lnTo>
                <a:lnTo>
                  <a:pt x="33" y="122"/>
                </a:lnTo>
                <a:lnTo>
                  <a:pt x="33" y="122"/>
                </a:lnTo>
                <a:lnTo>
                  <a:pt x="41" y="122"/>
                </a:lnTo>
                <a:lnTo>
                  <a:pt x="41" y="122"/>
                </a:lnTo>
                <a:lnTo>
                  <a:pt x="41" y="122"/>
                </a:lnTo>
                <a:lnTo>
                  <a:pt x="41" y="122"/>
                </a:lnTo>
                <a:lnTo>
                  <a:pt x="41" y="122"/>
                </a:lnTo>
                <a:lnTo>
                  <a:pt x="41" y="122"/>
                </a:lnTo>
                <a:lnTo>
                  <a:pt x="41" y="122"/>
                </a:lnTo>
                <a:lnTo>
                  <a:pt x="41" y="122"/>
                </a:lnTo>
                <a:lnTo>
                  <a:pt x="41" y="122"/>
                </a:lnTo>
                <a:lnTo>
                  <a:pt x="41" y="130"/>
                </a:lnTo>
                <a:lnTo>
                  <a:pt x="49" y="130"/>
                </a:lnTo>
                <a:lnTo>
                  <a:pt x="49" y="130"/>
                </a:lnTo>
                <a:lnTo>
                  <a:pt x="49" y="130"/>
                </a:lnTo>
                <a:lnTo>
                  <a:pt x="49" y="130"/>
                </a:lnTo>
                <a:lnTo>
                  <a:pt x="49" y="130"/>
                </a:lnTo>
                <a:lnTo>
                  <a:pt x="49" y="130"/>
                </a:lnTo>
                <a:lnTo>
                  <a:pt x="49" y="130"/>
                </a:lnTo>
                <a:lnTo>
                  <a:pt x="49" y="130"/>
                </a:lnTo>
                <a:lnTo>
                  <a:pt x="49" y="130"/>
                </a:lnTo>
                <a:lnTo>
                  <a:pt x="49" y="130"/>
                </a:lnTo>
                <a:lnTo>
                  <a:pt x="57" y="130"/>
                </a:lnTo>
                <a:lnTo>
                  <a:pt x="57" y="130"/>
                </a:lnTo>
                <a:lnTo>
                  <a:pt x="57" y="130"/>
                </a:lnTo>
                <a:lnTo>
                  <a:pt x="57" y="130"/>
                </a:lnTo>
                <a:lnTo>
                  <a:pt x="57" y="130"/>
                </a:lnTo>
                <a:lnTo>
                  <a:pt x="57" y="130"/>
                </a:lnTo>
                <a:lnTo>
                  <a:pt x="57" y="130"/>
                </a:lnTo>
                <a:lnTo>
                  <a:pt x="57" y="130"/>
                </a:lnTo>
                <a:lnTo>
                  <a:pt x="57" y="130"/>
                </a:lnTo>
                <a:lnTo>
                  <a:pt x="57" y="130"/>
                </a:lnTo>
                <a:lnTo>
                  <a:pt x="65" y="130"/>
                </a:lnTo>
                <a:lnTo>
                  <a:pt x="65" y="130"/>
                </a:lnTo>
                <a:lnTo>
                  <a:pt x="65" y="130"/>
                </a:lnTo>
                <a:lnTo>
                  <a:pt x="65" y="130"/>
                </a:lnTo>
                <a:lnTo>
                  <a:pt x="65" y="130"/>
                </a:lnTo>
                <a:lnTo>
                  <a:pt x="65" y="130"/>
                </a:lnTo>
                <a:lnTo>
                  <a:pt x="65" y="130"/>
                </a:lnTo>
                <a:lnTo>
                  <a:pt x="65" y="130"/>
                </a:lnTo>
                <a:lnTo>
                  <a:pt x="65" y="130"/>
                </a:lnTo>
                <a:lnTo>
                  <a:pt x="73" y="130"/>
                </a:lnTo>
                <a:lnTo>
                  <a:pt x="73" y="130"/>
                </a:lnTo>
                <a:lnTo>
                  <a:pt x="73" y="130"/>
                </a:lnTo>
                <a:lnTo>
                  <a:pt x="73" y="130"/>
                </a:lnTo>
                <a:lnTo>
                  <a:pt x="73" y="130"/>
                </a:lnTo>
                <a:lnTo>
                  <a:pt x="73" y="130"/>
                </a:lnTo>
                <a:lnTo>
                  <a:pt x="73" y="130"/>
                </a:lnTo>
                <a:lnTo>
                  <a:pt x="73" y="130"/>
                </a:lnTo>
                <a:lnTo>
                  <a:pt x="73" y="130"/>
                </a:lnTo>
                <a:lnTo>
                  <a:pt x="73" y="130"/>
                </a:lnTo>
                <a:lnTo>
                  <a:pt x="82" y="130"/>
                </a:lnTo>
                <a:lnTo>
                  <a:pt x="82" y="130"/>
                </a:lnTo>
                <a:lnTo>
                  <a:pt x="82" y="138"/>
                </a:lnTo>
                <a:lnTo>
                  <a:pt x="82" y="138"/>
                </a:lnTo>
                <a:lnTo>
                  <a:pt x="82" y="138"/>
                </a:lnTo>
                <a:lnTo>
                  <a:pt x="82" y="138"/>
                </a:lnTo>
                <a:lnTo>
                  <a:pt x="82" y="138"/>
                </a:lnTo>
                <a:lnTo>
                  <a:pt x="82" y="138"/>
                </a:lnTo>
                <a:lnTo>
                  <a:pt x="82" y="138"/>
                </a:lnTo>
                <a:lnTo>
                  <a:pt x="82" y="138"/>
                </a:lnTo>
                <a:lnTo>
                  <a:pt x="90" y="138"/>
                </a:lnTo>
                <a:lnTo>
                  <a:pt x="90" y="138"/>
                </a:lnTo>
                <a:lnTo>
                  <a:pt x="90" y="138"/>
                </a:lnTo>
                <a:lnTo>
                  <a:pt x="90" y="138"/>
                </a:lnTo>
                <a:lnTo>
                  <a:pt x="90" y="138"/>
                </a:lnTo>
                <a:lnTo>
                  <a:pt x="90" y="138"/>
                </a:lnTo>
                <a:lnTo>
                  <a:pt x="90" y="65"/>
                </a:lnTo>
                <a:lnTo>
                  <a:pt x="90" y="0"/>
                </a:lnTo>
                <a:lnTo>
                  <a:pt x="90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CA" sz="1100"/>
          </a:p>
        </p:txBody>
      </p:sp>
      <p:sp>
        <p:nvSpPr>
          <p:cNvPr id="13" name="Freeform 99"/>
          <p:cNvSpPr>
            <a:spLocks/>
          </p:cNvSpPr>
          <p:nvPr/>
        </p:nvSpPr>
        <p:spPr bwMode="auto">
          <a:xfrm>
            <a:off x="7610475" y="2635250"/>
            <a:ext cx="142875" cy="168275"/>
          </a:xfrm>
          <a:custGeom>
            <a:avLst/>
            <a:gdLst/>
            <a:ahLst/>
            <a:cxnLst>
              <a:cxn ang="0">
                <a:pos x="0" y="41"/>
              </a:cxn>
              <a:cxn ang="0">
                <a:pos x="0" y="41"/>
              </a:cxn>
              <a:cxn ang="0">
                <a:pos x="0" y="49"/>
              </a:cxn>
              <a:cxn ang="0">
                <a:pos x="0" y="49"/>
              </a:cxn>
              <a:cxn ang="0">
                <a:pos x="0" y="57"/>
              </a:cxn>
              <a:cxn ang="0">
                <a:pos x="0" y="57"/>
              </a:cxn>
              <a:cxn ang="0">
                <a:pos x="8" y="65"/>
              </a:cxn>
              <a:cxn ang="0">
                <a:pos x="8" y="65"/>
              </a:cxn>
              <a:cxn ang="0">
                <a:pos x="8" y="73"/>
              </a:cxn>
              <a:cxn ang="0">
                <a:pos x="16" y="73"/>
              </a:cxn>
              <a:cxn ang="0">
                <a:pos x="16" y="82"/>
              </a:cxn>
              <a:cxn ang="0">
                <a:pos x="25" y="82"/>
              </a:cxn>
              <a:cxn ang="0">
                <a:pos x="25" y="82"/>
              </a:cxn>
              <a:cxn ang="0">
                <a:pos x="33" y="90"/>
              </a:cxn>
              <a:cxn ang="0">
                <a:pos x="33" y="90"/>
              </a:cxn>
              <a:cxn ang="0">
                <a:pos x="41" y="90"/>
              </a:cxn>
              <a:cxn ang="0">
                <a:pos x="41" y="90"/>
              </a:cxn>
              <a:cxn ang="0">
                <a:pos x="49" y="98"/>
              </a:cxn>
              <a:cxn ang="0">
                <a:pos x="49" y="98"/>
              </a:cxn>
              <a:cxn ang="0">
                <a:pos x="57" y="98"/>
              </a:cxn>
              <a:cxn ang="0">
                <a:pos x="57" y="98"/>
              </a:cxn>
              <a:cxn ang="0">
                <a:pos x="65" y="98"/>
              </a:cxn>
              <a:cxn ang="0">
                <a:pos x="65" y="98"/>
              </a:cxn>
              <a:cxn ang="0">
                <a:pos x="73" y="98"/>
              </a:cxn>
              <a:cxn ang="0">
                <a:pos x="73" y="98"/>
              </a:cxn>
              <a:cxn ang="0">
                <a:pos x="82" y="106"/>
              </a:cxn>
              <a:cxn ang="0">
                <a:pos x="82" y="106"/>
              </a:cxn>
              <a:cxn ang="0">
                <a:pos x="90" y="106"/>
              </a:cxn>
              <a:cxn ang="0">
                <a:pos x="90" y="73"/>
              </a:cxn>
              <a:cxn ang="0">
                <a:pos x="82" y="73"/>
              </a:cxn>
              <a:cxn ang="0">
                <a:pos x="82" y="65"/>
              </a:cxn>
              <a:cxn ang="0">
                <a:pos x="73" y="65"/>
              </a:cxn>
              <a:cxn ang="0">
                <a:pos x="73" y="65"/>
              </a:cxn>
              <a:cxn ang="0">
                <a:pos x="65" y="65"/>
              </a:cxn>
              <a:cxn ang="0">
                <a:pos x="65" y="65"/>
              </a:cxn>
              <a:cxn ang="0">
                <a:pos x="57" y="65"/>
              </a:cxn>
              <a:cxn ang="0">
                <a:pos x="57" y="65"/>
              </a:cxn>
              <a:cxn ang="0">
                <a:pos x="49" y="65"/>
              </a:cxn>
              <a:cxn ang="0">
                <a:pos x="49" y="65"/>
              </a:cxn>
              <a:cxn ang="0">
                <a:pos x="41" y="57"/>
              </a:cxn>
              <a:cxn ang="0">
                <a:pos x="41" y="57"/>
              </a:cxn>
              <a:cxn ang="0">
                <a:pos x="33" y="57"/>
              </a:cxn>
              <a:cxn ang="0">
                <a:pos x="33" y="57"/>
              </a:cxn>
              <a:cxn ang="0">
                <a:pos x="25" y="49"/>
              </a:cxn>
              <a:cxn ang="0">
                <a:pos x="16" y="49"/>
              </a:cxn>
              <a:cxn ang="0">
                <a:pos x="16" y="41"/>
              </a:cxn>
              <a:cxn ang="0">
                <a:pos x="8" y="41"/>
              </a:cxn>
              <a:cxn ang="0">
                <a:pos x="8" y="33"/>
              </a:cxn>
              <a:cxn ang="0">
                <a:pos x="8" y="33"/>
              </a:cxn>
              <a:cxn ang="0">
                <a:pos x="0" y="24"/>
              </a:cxn>
              <a:cxn ang="0">
                <a:pos x="0" y="24"/>
              </a:cxn>
              <a:cxn ang="0">
                <a:pos x="0" y="16"/>
              </a:cxn>
              <a:cxn ang="0">
                <a:pos x="0" y="16"/>
              </a:cxn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w="90" h="106">
                <a:moveTo>
                  <a:pt x="0" y="0"/>
                </a:moveTo>
                <a:lnTo>
                  <a:pt x="0" y="0"/>
                </a:lnTo>
                <a:lnTo>
                  <a:pt x="0" y="33"/>
                </a:lnTo>
                <a:lnTo>
                  <a:pt x="0" y="33"/>
                </a:lnTo>
                <a:lnTo>
                  <a:pt x="0" y="41"/>
                </a:lnTo>
                <a:lnTo>
                  <a:pt x="0" y="41"/>
                </a:lnTo>
                <a:lnTo>
                  <a:pt x="0" y="41"/>
                </a:lnTo>
                <a:lnTo>
                  <a:pt x="0" y="41"/>
                </a:lnTo>
                <a:lnTo>
                  <a:pt x="0" y="41"/>
                </a:lnTo>
                <a:lnTo>
                  <a:pt x="0" y="41"/>
                </a:lnTo>
                <a:lnTo>
                  <a:pt x="0" y="41"/>
                </a:lnTo>
                <a:lnTo>
                  <a:pt x="0" y="41"/>
                </a:lnTo>
                <a:lnTo>
                  <a:pt x="0" y="41"/>
                </a:lnTo>
                <a:lnTo>
                  <a:pt x="0" y="41"/>
                </a:lnTo>
                <a:lnTo>
                  <a:pt x="0" y="49"/>
                </a:lnTo>
                <a:lnTo>
                  <a:pt x="0" y="49"/>
                </a:lnTo>
                <a:lnTo>
                  <a:pt x="0" y="49"/>
                </a:lnTo>
                <a:lnTo>
                  <a:pt x="0" y="49"/>
                </a:lnTo>
                <a:lnTo>
                  <a:pt x="0" y="49"/>
                </a:lnTo>
                <a:lnTo>
                  <a:pt x="0" y="49"/>
                </a:lnTo>
                <a:lnTo>
                  <a:pt x="0" y="49"/>
                </a:lnTo>
                <a:lnTo>
                  <a:pt x="0" y="49"/>
                </a:lnTo>
                <a:lnTo>
                  <a:pt x="0" y="49"/>
                </a:lnTo>
                <a:lnTo>
                  <a:pt x="0" y="49"/>
                </a:lnTo>
                <a:lnTo>
                  <a:pt x="0" y="57"/>
                </a:lnTo>
                <a:lnTo>
                  <a:pt x="0" y="57"/>
                </a:lnTo>
                <a:lnTo>
                  <a:pt x="0" y="57"/>
                </a:lnTo>
                <a:lnTo>
                  <a:pt x="0" y="57"/>
                </a:lnTo>
                <a:lnTo>
                  <a:pt x="0" y="57"/>
                </a:lnTo>
                <a:lnTo>
                  <a:pt x="0" y="57"/>
                </a:lnTo>
                <a:lnTo>
                  <a:pt x="0" y="57"/>
                </a:lnTo>
                <a:lnTo>
                  <a:pt x="0" y="57"/>
                </a:lnTo>
                <a:lnTo>
                  <a:pt x="0" y="57"/>
                </a:lnTo>
                <a:lnTo>
                  <a:pt x="8" y="57"/>
                </a:lnTo>
                <a:lnTo>
                  <a:pt x="8" y="65"/>
                </a:lnTo>
                <a:lnTo>
                  <a:pt x="8" y="65"/>
                </a:lnTo>
                <a:lnTo>
                  <a:pt x="8" y="65"/>
                </a:lnTo>
                <a:lnTo>
                  <a:pt x="8" y="65"/>
                </a:lnTo>
                <a:lnTo>
                  <a:pt x="8" y="65"/>
                </a:lnTo>
                <a:lnTo>
                  <a:pt x="8" y="65"/>
                </a:lnTo>
                <a:lnTo>
                  <a:pt x="8" y="65"/>
                </a:lnTo>
                <a:lnTo>
                  <a:pt x="8" y="65"/>
                </a:lnTo>
                <a:lnTo>
                  <a:pt x="8" y="65"/>
                </a:lnTo>
                <a:lnTo>
                  <a:pt x="8" y="65"/>
                </a:lnTo>
                <a:lnTo>
                  <a:pt x="8" y="73"/>
                </a:lnTo>
                <a:lnTo>
                  <a:pt x="8" y="73"/>
                </a:lnTo>
                <a:lnTo>
                  <a:pt x="8" y="73"/>
                </a:lnTo>
                <a:lnTo>
                  <a:pt x="16" y="73"/>
                </a:lnTo>
                <a:lnTo>
                  <a:pt x="16" y="73"/>
                </a:lnTo>
                <a:lnTo>
                  <a:pt x="16" y="73"/>
                </a:lnTo>
                <a:lnTo>
                  <a:pt x="16" y="73"/>
                </a:lnTo>
                <a:lnTo>
                  <a:pt x="16" y="73"/>
                </a:lnTo>
                <a:lnTo>
                  <a:pt x="16" y="73"/>
                </a:lnTo>
                <a:lnTo>
                  <a:pt x="16" y="73"/>
                </a:lnTo>
                <a:lnTo>
                  <a:pt x="16" y="82"/>
                </a:lnTo>
                <a:lnTo>
                  <a:pt x="16" y="82"/>
                </a:lnTo>
                <a:lnTo>
                  <a:pt x="16" y="82"/>
                </a:lnTo>
                <a:lnTo>
                  <a:pt x="25" y="82"/>
                </a:lnTo>
                <a:lnTo>
                  <a:pt x="25" y="82"/>
                </a:lnTo>
                <a:lnTo>
                  <a:pt x="25" y="82"/>
                </a:lnTo>
                <a:lnTo>
                  <a:pt x="25" y="82"/>
                </a:lnTo>
                <a:lnTo>
                  <a:pt x="25" y="82"/>
                </a:lnTo>
                <a:lnTo>
                  <a:pt x="25" y="82"/>
                </a:lnTo>
                <a:lnTo>
                  <a:pt x="25" y="82"/>
                </a:lnTo>
                <a:lnTo>
                  <a:pt x="25" y="82"/>
                </a:lnTo>
                <a:lnTo>
                  <a:pt x="25" y="82"/>
                </a:lnTo>
                <a:lnTo>
                  <a:pt x="33" y="82"/>
                </a:lnTo>
                <a:lnTo>
                  <a:pt x="33" y="90"/>
                </a:lnTo>
                <a:lnTo>
                  <a:pt x="33" y="90"/>
                </a:lnTo>
                <a:lnTo>
                  <a:pt x="33" y="90"/>
                </a:lnTo>
                <a:lnTo>
                  <a:pt x="33" y="90"/>
                </a:lnTo>
                <a:lnTo>
                  <a:pt x="33" y="90"/>
                </a:lnTo>
                <a:lnTo>
                  <a:pt x="33" y="90"/>
                </a:lnTo>
                <a:lnTo>
                  <a:pt x="33" y="90"/>
                </a:lnTo>
                <a:lnTo>
                  <a:pt x="33" y="90"/>
                </a:lnTo>
                <a:lnTo>
                  <a:pt x="33" y="90"/>
                </a:lnTo>
                <a:lnTo>
                  <a:pt x="41" y="90"/>
                </a:lnTo>
                <a:lnTo>
                  <a:pt x="41" y="90"/>
                </a:lnTo>
                <a:lnTo>
                  <a:pt x="41" y="90"/>
                </a:lnTo>
                <a:lnTo>
                  <a:pt x="41" y="90"/>
                </a:lnTo>
                <a:lnTo>
                  <a:pt x="41" y="90"/>
                </a:lnTo>
                <a:lnTo>
                  <a:pt x="41" y="90"/>
                </a:lnTo>
                <a:lnTo>
                  <a:pt x="41" y="90"/>
                </a:lnTo>
                <a:lnTo>
                  <a:pt x="41" y="90"/>
                </a:lnTo>
                <a:lnTo>
                  <a:pt x="41" y="90"/>
                </a:lnTo>
                <a:lnTo>
                  <a:pt x="41" y="98"/>
                </a:lnTo>
                <a:lnTo>
                  <a:pt x="49" y="98"/>
                </a:lnTo>
                <a:lnTo>
                  <a:pt x="49" y="98"/>
                </a:lnTo>
                <a:lnTo>
                  <a:pt x="49" y="98"/>
                </a:lnTo>
                <a:lnTo>
                  <a:pt x="49" y="98"/>
                </a:lnTo>
                <a:lnTo>
                  <a:pt x="49" y="98"/>
                </a:lnTo>
                <a:lnTo>
                  <a:pt x="49" y="98"/>
                </a:lnTo>
                <a:lnTo>
                  <a:pt x="49" y="98"/>
                </a:lnTo>
                <a:lnTo>
                  <a:pt x="49" y="98"/>
                </a:lnTo>
                <a:lnTo>
                  <a:pt x="49" y="98"/>
                </a:lnTo>
                <a:lnTo>
                  <a:pt x="49" y="98"/>
                </a:lnTo>
                <a:lnTo>
                  <a:pt x="57" y="98"/>
                </a:lnTo>
                <a:lnTo>
                  <a:pt x="57" y="98"/>
                </a:lnTo>
                <a:lnTo>
                  <a:pt x="57" y="98"/>
                </a:lnTo>
                <a:lnTo>
                  <a:pt x="57" y="98"/>
                </a:lnTo>
                <a:lnTo>
                  <a:pt x="57" y="98"/>
                </a:lnTo>
                <a:lnTo>
                  <a:pt x="57" y="98"/>
                </a:lnTo>
                <a:lnTo>
                  <a:pt x="57" y="98"/>
                </a:lnTo>
                <a:lnTo>
                  <a:pt x="57" y="98"/>
                </a:lnTo>
                <a:lnTo>
                  <a:pt x="57" y="98"/>
                </a:lnTo>
                <a:lnTo>
                  <a:pt x="57" y="98"/>
                </a:lnTo>
                <a:lnTo>
                  <a:pt x="65" y="98"/>
                </a:lnTo>
                <a:lnTo>
                  <a:pt x="65" y="98"/>
                </a:lnTo>
                <a:lnTo>
                  <a:pt x="65" y="98"/>
                </a:lnTo>
                <a:lnTo>
                  <a:pt x="65" y="98"/>
                </a:lnTo>
                <a:lnTo>
                  <a:pt x="65" y="98"/>
                </a:lnTo>
                <a:lnTo>
                  <a:pt x="65" y="98"/>
                </a:lnTo>
                <a:lnTo>
                  <a:pt x="65" y="98"/>
                </a:lnTo>
                <a:lnTo>
                  <a:pt x="65" y="98"/>
                </a:lnTo>
                <a:lnTo>
                  <a:pt x="65" y="98"/>
                </a:lnTo>
                <a:lnTo>
                  <a:pt x="73" y="98"/>
                </a:lnTo>
                <a:lnTo>
                  <a:pt x="73" y="98"/>
                </a:lnTo>
                <a:lnTo>
                  <a:pt x="73" y="98"/>
                </a:lnTo>
                <a:lnTo>
                  <a:pt x="73" y="98"/>
                </a:lnTo>
                <a:lnTo>
                  <a:pt x="73" y="98"/>
                </a:lnTo>
                <a:lnTo>
                  <a:pt x="73" y="98"/>
                </a:lnTo>
                <a:lnTo>
                  <a:pt x="73" y="98"/>
                </a:lnTo>
                <a:lnTo>
                  <a:pt x="73" y="98"/>
                </a:lnTo>
                <a:lnTo>
                  <a:pt x="73" y="98"/>
                </a:lnTo>
                <a:lnTo>
                  <a:pt x="73" y="98"/>
                </a:lnTo>
                <a:lnTo>
                  <a:pt x="82" y="98"/>
                </a:lnTo>
                <a:lnTo>
                  <a:pt x="82" y="98"/>
                </a:lnTo>
                <a:lnTo>
                  <a:pt x="82" y="106"/>
                </a:lnTo>
                <a:lnTo>
                  <a:pt x="82" y="106"/>
                </a:lnTo>
                <a:lnTo>
                  <a:pt x="82" y="106"/>
                </a:lnTo>
                <a:lnTo>
                  <a:pt x="82" y="106"/>
                </a:lnTo>
                <a:lnTo>
                  <a:pt x="82" y="106"/>
                </a:lnTo>
                <a:lnTo>
                  <a:pt x="82" y="106"/>
                </a:lnTo>
                <a:lnTo>
                  <a:pt x="82" y="106"/>
                </a:lnTo>
                <a:lnTo>
                  <a:pt x="82" y="106"/>
                </a:lnTo>
                <a:lnTo>
                  <a:pt x="90" y="106"/>
                </a:lnTo>
                <a:lnTo>
                  <a:pt x="90" y="106"/>
                </a:lnTo>
                <a:lnTo>
                  <a:pt x="90" y="106"/>
                </a:lnTo>
                <a:lnTo>
                  <a:pt x="90" y="106"/>
                </a:lnTo>
                <a:lnTo>
                  <a:pt x="90" y="106"/>
                </a:lnTo>
                <a:lnTo>
                  <a:pt x="90" y="106"/>
                </a:lnTo>
                <a:lnTo>
                  <a:pt x="90" y="73"/>
                </a:lnTo>
                <a:lnTo>
                  <a:pt x="90" y="73"/>
                </a:lnTo>
                <a:lnTo>
                  <a:pt x="90" y="73"/>
                </a:lnTo>
                <a:lnTo>
                  <a:pt x="90" y="73"/>
                </a:lnTo>
                <a:lnTo>
                  <a:pt x="90" y="73"/>
                </a:lnTo>
                <a:lnTo>
                  <a:pt x="82" y="73"/>
                </a:lnTo>
                <a:lnTo>
                  <a:pt x="82" y="73"/>
                </a:lnTo>
                <a:lnTo>
                  <a:pt x="82" y="73"/>
                </a:lnTo>
                <a:lnTo>
                  <a:pt x="82" y="73"/>
                </a:lnTo>
                <a:lnTo>
                  <a:pt x="82" y="73"/>
                </a:lnTo>
                <a:lnTo>
                  <a:pt x="82" y="73"/>
                </a:lnTo>
                <a:lnTo>
                  <a:pt x="82" y="73"/>
                </a:lnTo>
                <a:lnTo>
                  <a:pt x="82" y="73"/>
                </a:lnTo>
                <a:lnTo>
                  <a:pt x="82" y="65"/>
                </a:lnTo>
                <a:lnTo>
                  <a:pt x="82" y="65"/>
                </a:lnTo>
                <a:lnTo>
                  <a:pt x="73" y="65"/>
                </a:lnTo>
                <a:lnTo>
                  <a:pt x="73" y="65"/>
                </a:lnTo>
                <a:lnTo>
                  <a:pt x="73" y="65"/>
                </a:lnTo>
                <a:lnTo>
                  <a:pt x="73" y="65"/>
                </a:lnTo>
                <a:lnTo>
                  <a:pt x="73" y="65"/>
                </a:lnTo>
                <a:lnTo>
                  <a:pt x="73" y="65"/>
                </a:lnTo>
                <a:lnTo>
                  <a:pt x="73" y="65"/>
                </a:lnTo>
                <a:lnTo>
                  <a:pt x="73" y="65"/>
                </a:lnTo>
                <a:lnTo>
                  <a:pt x="73" y="65"/>
                </a:lnTo>
                <a:lnTo>
                  <a:pt x="73" y="65"/>
                </a:lnTo>
                <a:lnTo>
                  <a:pt x="65" y="65"/>
                </a:lnTo>
                <a:lnTo>
                  <a:pt x="65" y="65"/>
                </a:lnTo>
                <a:lnTo>
                  <a:pt x="65" y="65"/>
                </a:lnTo>
                <a:lnTo>
                  <a:pt x="65" y="65"/>
                </a:lnTo>
                <a:lnTo>
                  <a:pt x="65" y="65"/>
                </a:lnTo>
                <a:lnTo>
                  <a:pt x="65" y="65"/>
                </a:lnTo>
                <a:lnTo>
                  <a:pt x="65" y="65"/>
                </a:lnTo>
                <a:lnTo>
                  <a:pt x="65" y="65"/>
                </a:lnTo>
                <a:lnTo>
                  <a:pt x="65" y="65"/>
                </a:lnTo>
                <a:lnTo>
                  <a:pt x="57" y="65"/>
                </a:lnTo>
                <a:lnTo>
                  <a:pt x="57" y="65"/>
                </a:lnTo>
                <a:lnTo>
                  <a:pt x="57" y="65"/>
                </a:lnTo>
                <a:lnTo>
                  <a:pt x="57" y="65"/>
                </a:lnTo>
                <a:lnTo>
                  <a:pt x="57" y="65"/>
                </a:lnTo>
                <a:lnTo>
                  <a:pt x="57" y="65"/>
                </a:lnTo>
                <a:lnTo>
                  <a:pt x="57" y="65"/>
                </a:lnTo>
                <a:lnTo>
                  <a:pt x="57" y="65"/>
                </a:lnTo>
                <a:lnTo>
                  <a:pt x="57" y="65"/>
                </a:lnTo>
                <a:lnTo>
                  <a:pt x="57" y="65"/>
                </a:lnTo>
                <a:lnTo>
                  <a:pt x="49" y="65"/>
                </a:lnTo>
                <a:lnTo>
                  <a:pt x="49" y="65"/>
                </a:lnTo>
                <a:lnTo>
                  <a:pt x="49" y="65"/>
                </a:lnTo>
                <a:lnTo>
                  <a:pt x="49" y="65"/>
                </a:lnTo>
                <a:lnTo>
                  <a:pt x="49" y="65"/>
                </a:lnTo>
                <a:lnTo>
                  <a:pt x="49" y="65"/>
                </a:lnTo>
                <a:lnTo>
                  <a:pt x="49" y="65"/>
                </a:lnTo>
                <a:lnTo>
                  <a:pt x="49" y="65"/>
                </a:lnTo>
                <a:lnTo>
                  <a:pt x="49" y="65"/>
                </a:lnTo>
                <a:lnTo>
                  <a:pt x="49" y="65"/>
                </a:lnTo>
                <a:lnTo>
                  <a:pt x="41" y="65"/>
                </a:lnTo>
                <a:lnTo>
                  <a:pt x="41" y="57"/>
                </a:lnTo>
                <a:lnTo>
                  <a:pt x="41" y="57"/>
                </a:lnTo>
                <a:lnTo>
                  <a:pt x="41" y="57"/>
                </a:lnTo>
                <a:lnTo>
                  <a:pt x="41" y="57"/>
                </a:lnTo>
                <a:lnTo>
                  <a:pt x="41" y="57"/>
                </a:lnTo>
                <a:lnTo>
                  <a:pt x="41" y="57"/>
                </a:lnTo>
                <a:lnTo>
                  <a:pt x="41" y="57"/>
                </a:lnTo>
                <a:lnTo>
                  <a:pt x="41" y="57"/>
                </a:lnTo>
                <a:lnTo>
                  <a:pt x="41" y="57"/>
                </a:lnTo>
                <a:lnTo>
                  <a:pt x="33" y="57"/>
                </a:lnTo>
                <a:lnTo>
                  <a:pt x="33" y="57"/>
                </a:lnTo>
                <a:lnTo>
                  <a:pt x="33" y="57"/>
                </a:lnTo>
                <a:lnTo>
                  <a:pt x="33" y="57"/>
                </a:lnTo>
                <a:lnTo>
                  <a:pt x="33" y="57"/>
                </a:lnTo>
                <a:lnTo>
                  <a:pt x="33" y="57"/>
                </a:lnTo>
                <a:lnTo>
                  <a:pt x="33" y="57"/>
                </a:lnTo>
                <a:lnTo>
                  <a:pt x="33" y="57"/>
                </a:lnTo>
                <a:lnTo>
                  <a:pt x="33" y="57"/>
                </a:lnTo>
                <a:lnTo>
                  <a:pt x="33" y="57"/>
                </a:lnTo>
                <a:lnTo>
                  <a:pt x="25" y="49"/>
                </a:lnTo>
                <a:lnTo>
                  <a:pt x="25" y="49"/>
                </a:lnTo>
                <a:lnTo>
                  <a:pt x="25" y="49"/>
                </a:lnTo>
                <a:lnTo>
                  <a:pt x="25" y="49"/>
                </a:lnTo>
                <a:lnTo>
                  <a:pt x="25" y="49"/>
                </a:lnTo>
                <a:lnTo>
                  <a:pt x="25" y="49"/>
                </a:lnTo>
                <a:lnTo>
                  <a:pt x="25" y="49"/>
                </a:lnTo>
                <a:lnTo>
                  <a:pt x="25" y="49"/>
                </a:lnTo>
                <a:lnTo>
                  <a:pt x="25" y="49"/>
                </a:lnTo>
                <a:lnTo>
                  <a:pt x="16" y="49"/>
                </a:lnTo>
                <a:lnTo>
                  <a:pt x="16" y="49"/>
                </a:lnTo>
                <a:lnTo>
                  <a:pt x="16" y="49"/>
                </a:lnTo>
                <a:lnTo>
                  <a:pt x="16" y="49"/>
                </a:lnTo>
                <a:lnTo>
                  <a:pt x="16" y="41"/>
                </a:lnTo>
                <a:lnTo>
                  <a:pt x="16" y="41"/>
                </a:lnTo>
                <a:lnTo>
                  <a:pt x="16" y="41"/>
                </a:lnTo>
                <a:lnTo>
                  <a:pt x="16" y="41"/>
                </a:lnTo>
                <a:lnTo>
                  <a:pt x="16" y="41"/>
                </a:lnTo>
                <a:lnTo>
                  <a:pt x="16" y="41"/>
                </a:lnTo>
                <a:lnTo>
                  <a:pt x="8" y="41"/>
                </a:lnTo>
                <a:lnTo>
                  <a:pt x="8" y="41"/>
                </a:lnTo>
                <a:lnTo>
                  <a:pt x="8" y="41"/>
                </a:lnTo>
                <a:lnTo>
                  <a:pt x="8" y="41"/>
                </a:lnTo>
                <a:lnTo>
                  <a:pt x="8" y="33"/>
                </a:lnTo>
                <a:lnTo>
                  <a:pt x="8" y="33"/>
                </a:lnTo>
                <a:lnTo>
                  <a:pt x="8" y="33"/>
                </a:lnTo>
                <a:lnTo>
                  <a:pt x="8" y="33"/>
                </a:lnTo>
                <a:lnTo>
                  <a:pt x="8" y="33"/>
                </a:lnTo>
                <a:lnTo>
                  <a:pt x="8" y="33"/>
                </a:lnTo>
                <a:lnTo>
                  <a:pt x="8" y="33"/>
                </a:lnTo>
                <a:lnTo>
                  <a:pt x="8" y="33"/>
                </a:lnTo>
                <a:lnTo>
                  <a:pt x="8" y="33"/>
                </a:lnTo>
                <a:lnTo>
                  <a:pt x="8" y="24"/>
                </a:lnTo>
                <a:lnTo>
                  <a:pt x="0" y="24"/>
                </a:lnTo>
                <a:lnTo>
                  <a:pt x="0" y="24"/>
                </a:lnTo>
                <a:lnTo>
                  <a:pt x="0" y="24"/>
                </a:lnTo>
                <a:lnTo>
                  <a:pt x="0" y="24"/>
                </a:lnTo>
                <a:lnTo>
                  <a:pt x="0" y="24"/>
                </a:lnTo>
                <a:lnTo>
                  <a:pt x="0" y="24"/>
                </a:lnTo>
                <a:lnTo>
                  <a:pt x="0" y="24"/>
                </a:lnTo>
                <a:lnTo>
                  <a:pt x="0" y="24"/>
                </a:lnTo>
                <a:lnTo>
                  <a:pt x="0" y="24"/>
                </a:lnTo>
                <a:lnTo>
                  <a:pt x="0" y="16"/>
                </a:lnTo>
                <a:lnTo>
                  <a:pt x="0" y="16"/>
                </a:lnTo>
                <a:lnTo>
                  <a:pt x="0" y="16"/>
                </a:lnTo>
                <a:lnTo>
                  <a:pt x="0" y="16"/>
                </a:lnTo>
                <a:lnTo>
                  <a:pt x="0" y="16"/>
                </a:lnTo>
                <a:lnTo>
                  <a:pt x="0" y="16"/>
                </a:lnTo>
                <a:lnTo>
                  <a:pt x="0" y="16"/>
                </a:lnTo>
                <a:lnTo>
                  <a:pt x="0" y="16"/>
                </a:lnTo>
                <a:lnTo>
                  <a:pt x="0" y="16"/>
                </a:lnTo>
                <a:lnTo>
                  <a:pt x="0" y="16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8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CA" sz="1100"/>
          </a:p>
        </p:txBody>
      </p:sp>
      <p:sp>
        <p:nvSpPr>
          <p:cNvPr id="14" name="Freeform 100"/>
          <p:cNvSpPr>
            <a:spLocks/>
          </p:cNvSpPr>
          <p:nvPr/>
        </p:nvSpPr>
        <p:spPr bwMode="auto">
          <a:xfrm>
            <a:off x="7753350" y="2532063"/>
            <a:ext cx="141288" cy="219075"/>
          </a:xfrm>
          <a:custGeom>
            <a:avLst/>
            <a:gdLst/>
            <a:ahLst/>
            <a:cxnLst>
              <a:cxn ang="0">
                <a:pos x="0" y="138"/>
              </a:cxn>
              <a:cxn ang="0">
                <a:pos x="8" y="138"/>
              </a:cxn>
              <a:cxn ang="0">
                <a:pos x="8" y="130"/>
              </a:cxn>
              <a:cxn ang="0">
                <a:pos x="16" y="130"/>
              </a:cxn>
              <a:cxn ang="0">
                <a:pos x="16" y="130"/>
              </a:cxn>
              <a:cxn ang="0">
                <a:pos x="24" y="130"/>
              </a:cxn>
              <a:cxn ang="0">
                <a:pos x="24" y="130"/>
              </a:cxn>
              <a:cxn ang="0">
                <a:pos x="32" y="130"/>
              </a:cxn>
              <a:cxn ang="0">
                <a:pos x="32" y="130"/>
              </a:cxn>
              <a:cxn ang="0">
                <a:pos x="40" y="130"/>
              </a:cxn>
              <a:cxn ang="0">
                <a:pos x="40" y="130"/>
              </a:cxn>
              <a:cxn ang="0">
                <a:pos x="49" y="122"/>
              </a:cxn>
              <a:cxn ang="0">
                <a:pos x="49" y="122"/>
              </a:cxn>
              <a:cxn ang="0">
                <a:pos x="57" y="122"/>
              </a:cxn>
              <a:cxn ang="0">
                <a:pos x="57" y="114"/>
              </a:cxn>
              <a:cxn ang="0">
                <a:pos x="65" y="114"/>
              </a:cxn>
              <a:cxn ang="0">
                <a:pos x="73" y="114"/>
              </a:cxn>
              <a:cxn ang="0">
                <a:pos x="73" y="106"/>
              </a:cxn>
              <a:cxn ang="0">
                <a:pos x="81" y="106"/>
              </a:cxn>
              <a:cxn ang="0">
                <a:pos x="81" y="98"/>
              </a:cxn>
              <a:cxn ang="0">
                <a:pos x="81" y="98"/>
              </a:cxn>
              <a:cxn ang="0">
                <a:pos x="89" y="89"/>
              </a:cxn>
              <a:cxn ang="0">
                <a:pos x="89" y="89"/>
              </a:cxn>
              <a:cxn ang="0">
                <a:pos x="89" y="81"/>
              </a:cxn>
              <a:cxn ang="0">
                <a:pos x="89" y="81"/>
              </a:cxn>
              <a:cxn ang="0">
                <a:pos x="89" y="73"/>
              </a:cxn>
              <a:cxn ang="0">
                <a:pos x="89" y="73"/>
              </a:cxn>
              <a:cxn ang="0">
                <a:pos x="89" y="65"/>
              </a:cxn>
              <a:cxn ang="0">
                <a:pos x="89" y="65"/>
              </a:cxn>
              <a:cxn ang="0">
                <a:pos x="89" y="57"/>
              </a:cxn>
              <a:cxn ang="0">
                <a:pos x="89" y="57"/>
              </a:cxn>
              <a:cxn ang="0">
                <a:pos x="89" y="49"/>
              </a:cxn>
              <a:cxn ang="0">
                <a:pos x="89" y="49"/>
              </a:cxn>
              <a:cxn ang="0">
                <a:pos x="81" y="41"/>
              </a:cxn>
              <a:cxn ang="0">
                <a:pos x="81" y="41"/>
              </a:cxn>
              <a:cxn ang="0">
                <a:pos x="81" y="32"/>
              </a:cxn>
              <a:cxn ang="0">
                <a:pos x="73" y="32"/>
              </a:cxn>
              <a:cxn ang="0">
                <a:pos x="73" y="24"/>
              </a:cxn>
              <a:cxn ang="0">
                <a:pos x="65" y="24"/>
              </a:cxn>
              <a:cxn ang="0">
                <a:pos x="65" y="16"/>
              </a:cxn>
              <a:cxn ang="0">
                <a:pos x="57" y="16"/>
              </a:cxn>
              <a:cxn ang="0">
                <a:pos x="57" y="16"/>
              </a:cxn>
              <a:cxn ang="0">
                <a:pos x="49" y="8"/>
              </a:cxn>
              <a:cxn ang="0">
                <a:pos x="49" y="8"/>
              </a:cxn>
              <a:cxn ang="0">
                <a:pos x="40" y="8"/>
              </a:cxn>
              <a:cxn ang="0">
                <a:pos x="40" y="8"/>
              </a:cxn>
              <a:cxn ang="0">
                <a:pos x="32" y="8"/>
              </a:cxn>
              <a:cxn ang="0">
                <a:pos x="32" y="0"/>
              </a:cxn>
              <a:cxn ang="0">
                <a:pos x="24" y="0"/>
              </a:cxn>
              <a:cxn ang="0">
                <a:pos x="24" y="0"/>
              </a:cxn>
              <a:cxn ang="0">
                <a:pos x="16" y="0"/>
              </a:cxn>
              <a:cxn ang="0">
                <a:pos x="16" y="0"/>
              </a:cxn>
              <a:cxn ang="0">
                <a:pos x="8" y="0"/>
              </a:cxn>
              <a:cxn ang="0">
                <a:pos x="8" y="0"/>
              </a:cxn>
              <a:cxn ang="0">
                <a:pos x="0" y="0"/>
              </a:cxn>
              <a:cxn ang="0">
                <a:pos x="0" y="138"/>
              </a:cxn>
            </a:cxnLst>
            <a:rect l="0" t="0" r="r" b="b"/>
            <a:pathLst>
              <a:path w="89" h="138">
                <a:moveTo>
                  <a:pt x="0" y="138"/>
                </a:moveTo>
                <a:lnTo>
                  <a:pt x="0" y="138"/>
                </a:lnTo>
                <a:lnTo>
                  <a:pt x="0" y="138"/>
                </a:lnTo>
                <a:lnTo>
                  <a:pt x="0" y="138"/>
                </a:lnTo>
                <a:lnTo>
                  <a:pt x="0" y="138"/>
                </a:lnTo>
                <a:lnTo>
                  <a:pt x="0" y="138"/>
                </a:lnTo>
                <a:lnTo>
                  <a:pt x="8" y="138"/>
                </a:lnTo>
                <a:lnTo>
                  <a:pt x="8" y="138"/>
                </a:lnTo>
                <a:lnTo>
                  <a:pt x="8" y="138"/>
                </a:lnTo>
                <a:lnTo>
                  <a:pt x="8" y="138"/>
                </a:lnTo>
                <a:lnTo>
                  <a:pt x="8" y="138"/>
                </a:lnTo>
                <a:lnTo>
                  <a:pt x="8" y="138"/>
                </a:lnTo>
                <a:lnTo>
                  <a:pt x="8" y="138"/>
                </a:lnTo>
                <a:lnTo>
                  <a:pt x="8" y="130"/>
                </a:lnTo>
                <a:lnTo>
                  <a:pt x="8" y="130"/>
                </a:lnTo>
                <a:lnTo>
                  <a:pt x="8" y="130"/>
                </a:lnTo>
                <a:lnTo>
                  <a:pt x="16" y="130"/>
                </a:lnTo>
                <a:lnTo>
                  <a:pt x="16" y="130"/>
                </a:lnTo>
                <a:lnTo>
                  <a:pt x="16" y="130"/>
                </a:lnTo>
                <a:lnTo>
                  <a:pt x="16" y="130"/>
                </a:lnTo>
                <a:lnTo>
                  <a:pt x="16" y="130"/>
                </a:lnTo>
                <a:lnTo>
                  <a:pt x="16" y="130"/>
                </a:lnTo>
                <a:lnTo>
                  <a:pt x="16" y="130"/>
                </a:lnTo>
                <a:lnTo>
                  <a:pt x="16" y="130"/>
                </a:lnTo>
                <a:lnTo>
                  <a:pt x="16" y="130"/>
                </a:lnTo>
                <a:lnTo>
                  <a:pt x="16" y="130"/>
                </a:lnTo>
                <a:lnTo>
                  <a:pt x="24" y="130"/>
                </a:lnTo>
                <a:lnTo>
                  <a:pt x="24" y="130"/>
                </a:lnTo>
                <a:lnTo>
                  <a:pt x="24" y="130"/>
                </a:lnTo>
                <a:lnTo>
                  <a:pt x="24" y="130"/>
                </a:lnTo>
                <a:lnTo>
                  <a:pt x="24" y="130"/>
                </a:lnTo>
                <a:lnTo>
                  <a:pt x="24" y="130"/>
                </a:lnTo>
                <a:lnTo>
                  <a:pt x="24" y="130"/>
                </a:lnTo>
                <a:lnTo>
                  <a:pt x="24" y="130"/>
                </a:lnTo>
                <a:lnTo>
                  <a:pt x="24" y="130"/>
                </a:lnTo>
                <a:lnTo>
                  <a:pt x="32" y="130"/>
                </a:lnTo>
                <a:lnTo>
                  <a:pt x="32" y="130"/>
                </a:lnTo>
                <a:lnTo>
                  <a:pt x="32" y="130"/>
                </a:lnTo>
                <a:lnTo>
                  <a:pt x="32" y="130"/>
                </a:lnTo>
                <a:lnTo>
                  <a:pt x="32" y="130"/>
                </a:lnTo>
                <a:lnTo>
                  <a:pt x="32" y="130"/>
                </a:lnTo>
                <a:lnTo>
                  <a:pt x="32" y="130"/>
                </a:lnTo>
                <a:lnTo>
                  <a:pt x="32" y="130"/>
                </a:lnTo>
                <a:lnTo>
                  <a:pt x="32" y="130"/>
                </a:lnTo>
                <a:lnTo>
                  <a:pt x="32" y="130"/>
                </a:lnTo>
                <a:lnTo>
                  <a:pt x="40" y="130"/>
                </a:lnTo>
                <a:lnTo>
                  <a:pt x="40" y="130"/>
                </a:lnTo>
                <a:lnTo>
                  <a:pt x="40" y="130"/>
                </a:lnTo>
                <a:lnTo>
                  <a:pt x="40" y="130"/>
                </a:lnTo>
                <a:lnTo>
                  <a:pt x="40" y="130"/>
                </a:lnTo>
                <a:lnTo>
                  <a:pt x="40" y="130"/>
                </a:lnTo>
                <a:lnTo>
                  <a:pt x="40" y="130"/>
                </a:lnTo>
                <a:lnTo>
                  <a:pt x="40" y="130"/>
                </a:lnTo>
                <a:lnTo>
                  <a:pt x="40" y="130"/>
                </a:lnTo>
                <a:lnTo>
                  <a:pt x="40" y="130"/>
                </a:lnTo>
                <a:lnTo>
                  <a:pt x="49" y="122"/>
                </a:lnTo>
                <a:lnTo>
                  <a:pt x="49" y="122"/>
                </a:lnTo>
                <a:lnTo>
                  <a:pt x="49" y="122"/>
                </a:lnTo>
                <a:lnTo>
                  <a:pt x="49" y="122"/>
                </a:lnTo>
                <a:lnTo>
                  <a:pt x="49" y="122"/>
                </a:lnTo>
                <a:lnTo>
                  <a:pt x="49" y="122"/>
                </a:lnTo>
                <a:lnTo>
                  <a:pt x="49" y="122"/>
                </a:lnTo>
                <a:lnTo>
                  <a:pt x="49" y="122"/>
                </a:lnTo>
                <a:lnTo>
                  <a:pt x="49" y="122"/>
                </a:lnTo>
                <a:lnTo>
                  <a:pt x="49" y="122"/>
                </a:lnTo>
                <a:lnTo>
                  <a:pt x="57" y="122"/>
                </a:lnTo>
                <a:lnTo>
                  <a:pt x="57" y="122"/>
                </a:lnTo>
                <a:lnTo>
                  <a:pt x="57" y="122"/>
                </a:lnTo>
                <a:lnTo>
                  <a:pt x="57" y="122"/>
                </a:lnTo>
                <a:lnTo>
                  <a:pt x="57" y="122"/>
                </a:lnTo>
                <a:lnTo>
                  <a:pt x="57" y="122"/>
                </a:lnTo>
                <a:lnTo>
                  <a:pt x="57" y="122"/>
                </a:lnTo>
                <a:lnTo>
                  <a:pt x="57" y="122"/>
                </a:lnTo>
                <a:lnTo>
                  <a:pt x="57" y="122"/>
                </a:lnTo>
                <a:lnTo>
                  <a:pt x="57" y="114"/>
                </a:lnTo>
                <a:lnTo>
                  <a:pt x="65" y="114"/>
                </a:lnTo>
                <a:lnTo>
                  <a:pt x="65" y="114"/>
                </a:lnTo>
                <a:lnTo>
                  <a:pt x="65" y="114"/>
                </a:lnTo>
                <a:lnTo>
                  <a:pt x="65" y="114"/>
                </a:lnTo>
                <a:lnTo>
                  <a:pt x="65" y="114"/>
                </a:lnTo>
                <a:lnTo>
                  <a:pt x="65" y="114"/>
                </a:lnTo>
                <a:lnTo>
                  <a:pt x="65" y="114"/>
                </a:lnTo>
                <a:lnTo>
                  <a:pt x="65" y="114"/>
                </a:lnTo>
                <a:lnTo>
                  <a:pt x="65" y="114"/>
                </a:lnTo>
                <a:lnTo>
                  <a:pt x="73" y="114"/>
                </a:lnTo>
                <a:lnTo>
                  <a:pt x="73" y="114"/>
                </a:lnTo>
                <a:lnTo>
                  <a:pt x="73" y="114"/>
                </a:lnTo>
                <a:lnTo>
                  <a:pt x="73" y="106"/>
                </a:lnTo>
                <a:lnTo>
                  <a:pt x="73" y="106"/>
                </a:lnTo>
                <a:lnTo>
                  <a:pt x="73" y="106"/>
                </a:lnTo>
                <a:lnTo>
                  <a:pt x="73" y="106"/>
                </a:lnTo>
                <a:lnTo>
                  <a:pt x="73" y="106"/>
                </a:lnTo>
                <a:lnTo>
                  <a:pt x="73" y="106"/>
                </a:lnTo>
                <a:lnTo>
                  <a:pt x="73" y="106"/>
                </a:lnTo>
                <a:lnTo>
                  <a:pt x="81" y="106"/>
                </a:lnTo>
                <a:lnTo>
                  <a:pt x="81" y="106"/>
                </a:lnTo>
                <a:lnTo>
                  <a:pt x="81" y="106"/>
                </a:lnTo>
                <a:lnTo>
                  <a:pt x="81" y="98"/>
                </a:lnTo>
                <a:lnTo>
                  <a:pt x="81" y="98"/>
                </a:lnTo>
                <a:lnTo>
                  <a:pt x="81" y="98"/>
                </a:lnTo>
                <a:lnTo>
                  <a:pt x="81" y="98"/>
                </a:lnTo>
                <a:lnTo>
                  <a:pt x="81" y="98"/>
                </a:lnTo>
                <a:lnTo>
                  <a:pt x="81" y="98"/>
                </a:lnTo>
                <a:lnTo>
                  <a:pt x="81" y="98"/>
                </a:lnTo>
                <a:lnTo>
                  <a:pt x="81" y="98"/>
                </a:lnTo>
                <a:lnTo>
                  <a:pt x="81" y="98"/>
                </a:lnTo>
                <a:lnTo>
                  <a:pt x="81" y="89"/>
                </a:lnTo>
                <a:lnTo>
                  <a:pt x="81" y="89"/>
                </a:lnTo>
                <a:lnTo>
                  <a:pt x="81" y="89"/>
                </a:lnTo>
                <a:lnTo>
                  <a:pt x="89" y="89"/>
                </a:lnTo>
                <a:lnTo>
                  <a:pt x="89" y="89"/>
                </a:lnTo>
                <a:lnTo>
                  <a:pt x="89" y="89"/>
                </a:lnTo>
                <a:lnTo>
                  <a:pt x="89" y="89"/>
                </a:lnTo>
                <a:lnTo>
                  <a:pt x="89" y="89"/>
                </a:lnTo>
                <a:lnTo>
                  <a:pt x="89" y="89"/>
                </a:lnTo>
                <a:lnTo>
                  <a:pt x="89" y="89"/>
                </a:lnTo>
                <a:lnTo>
                  <a:pt x="89" y="81"/>
                </a:lnTo>
                <a:lnTo>
                  <a:pt x="89" y="81"/>
                </a:lnTo>
                <a:lnTo>
                  <a:pt x="89" y="81"/>
                </a:lnTo>
                <a:lnTo>
                  <a:pt x="89" y="81"/>
                </a:lnTo>
                <a:lnTo>
                  <a:pt x="89" y="81"/>
                </a:lnTo>
                <a:lnTo>
                  <a:pt x="89" y="81"/>
                </a:lnTo>
                <a:lnTo>
                  <a:pt x="89" y="81"/>
                </a:lnTo>
                <a:lnTo>
                  <a:pt x="89" y="81"/>
                </a:lnTo>
                <a:lnTo>
                  <a:pt x="89" y="81"/>
                </a:lnTo>
                <a:lnTo>
                  <a:pt x="89" y="81"/>
                </a:lnTo>
                <a:lnTo>
                  <a:pt x="89" y="73"/>
                </a:lnTo>
                <a:lnTo>
                  <a:pt x="89" y="73"/>
                </a:lnTo>
                <a:lnTo>
                  <a:pt x="89" y="73"/>
                </a:lnTo>
                <a:lnTo>
                  <a:pt x="89" y="73"/>
                </a:lnTo>
                <a:lnTo>
                  <a:pt x="89" y="73"/>
                </a:lnTo>
                <a:lnTo>
                  <a:pt x="89" y="73"/>
                </a:lnTo>
                <a:lnTo>
                  <a:pt x="89" y="73"/>
                </a:lnTo>
                <a:lnTo>
                  <a:pt x="89" y="73"/>
                </a:lnTo>
                <a:lnTo>
                  <a:pt x="89" y="73"/>
                </a:lnTo>
                <a:lnTo>
                  <a:pt x="89" y="73"/>
                </a:lnTo>
                <a:lnTo>
                  <a:pt x="89" y="65"/>
                </a:lnTo>
                <a:lnTo>
                  <a:pt x="89" y="65"/>
                </a:lnTo>
                <a:lnTo>
                  <a:pt x="89" y="65"/>
                </a:lnTo>
                <a:lnTo>
                  <a:pt x="89" y="65"/>
                </a:lnTo>
                <a:lnTo>
                  <a:pt x="89" y="65"/>
                </a:lnTo>
                <a:lnTo>
                  <a:pt x="89" y="65"/>
                </a:lnTo>
                <a:lnTo>
                  <a:pt x="89" y="65"/>
                </a:lnTo>
                <a:lnTo>
                  <a:pt x="89" y="65"/>
                </a:lnTo>
                <a:lnTo>
                  <a:pt x="89" y="65"/>
                </a:lnTo>
                <a:lnTo>
                  <a:pt x="89" y="65"/>
                </a:lnTo>
                <a:lnTo>
                  <a:pt x="89" y="57"/>
                </a:lnTo>
                <a:lnTo>
                  <a:pt x="89" y="57"/>
                </a:lnTo>
                <a:lnTo>
                  <a:pt x="89" y="57"/>
                </a:lnTo>
                <a:lnTo>
                  <a:pt x="89" y="57"/>
                </a:lnTo>
                <a:lnTo>
                  <a:pt x="89" y="57"/>
                </a:lnTo>
                <a:lnTo>
                  <a:pt x="89" y="57"/>
                </a:lnTo>
                <a:lnTo>
                  <a:pt x="89" y="57"/>
                </a:lnTo>
                <a:lnTo>
                  <a:pt x="89" y="57"/>
                </a:lnTo>
                <a:lnTo>
                  <a:pt x="89" y="57"/>
                </a:lnTo>
                <a:lnTo>
                  <a:pt x="89" y="57"/>
                </a:lnTo>
                <a:lnTo>
                  <a:pt x="89" y="49"/>
                </a:lnTo>
                <a:lnTo>
                  <a:pt x="89" y="49"/>
                </a:lnTo>
                <a:lnTo>
                  <a:pt x="89" y="49"/>
                </a:lnTo>
                <a:lnTo>
                  <a:pt x="89" y="49"/>
                </a:lnTo>
                <a:lnTo>
                  <a:pt x="89" y="49"/>
                </a:lnTo>
                <a:lnTo>
                  <a:pt x="89" y="49"/>
                </a:lnTo>
                <a:lnTo>
                  <a:pt x="89" y="49"/>
                </a:lnTo>
                <a:lnTo>
                  <a:pt x="89" y="49"/>
                </a:lnTo>
                <a:lnTo>
                  <a:pt x="89" y="49"/>
                </a:lnTo>
                <a:lnTo>
                  <a:pt x="89" y="41"/>
                </a:lnTo>
                <a:lnTo>
                  <a:pt x="89" y="41"/>
                </a:lnTo>
                <a:lnTo>
                  <a:pt x="81" y="41"/>
                </a:lnTo>
                <a:lnTo>
                  <a:pt x="81" y="41"/>
                </a:lnTo>
                <a:lnTo>
                  <a:pt x="81" y="41"/>
                </a:lnTo>
                <a:lnTo>
                  <a:pt x="81" y="41"/>
                </a:lnTo>
                <a:lnTo>
                  <a:pt x="81" y="41"/>
                </a:lnTo>
                <a:lnTo>
                  <a:pt x="81" y="41"/>
                </a:lnTo>
                <a:lnTo>
                  <a:pt x="81" y="41"/>
                </a:lnTo>
                <a:lnTo>
                  <a:pt x="81" y="41"/>
                </a:lnTo>
                <a:lnTo>
                  <a:pt x="81" y="32"/>
                </a:lnTo>
                <a:lnTo>
                  <a:pt x="81" y="32"/>
                </a:lnTo>
                <a:lnTo>
                  <a:pt x="81" y="32"/>
                </a:lnTo>
                <a:lnTo>
                  <a:pt x="81" y="32"/>
                </a:lnTo>
                <a:lnTo>
                  <a:pt x="81" y="32"/>
                </a:lnTo>
                <a:lnTo>
                  <a:pt x="81" y="32"/>
                </a:lnTo>
                <a:lnTo>
                  <a:pt x="81" y="32"/>
                </a:lnTo>
                <a:lnTo>
                  <a:pt x="73" y="32"/>
                </a:lnTo>
                <a:lnTo>
                  <a:pt x="73" y="32"/>
                </a:lnTo>
                <a:lnTo>
                  <a:pt x="73" y="32"/>
                </a:lnTo>
                <a:lnTo>
                  <a:pt x="73" y="24"/>
                </a:lnTo>
                <a:lnTo>
                  <a:pt x="73" y="24"/>
                </a:lnTo>
                <a:lnTo>
                  <a:pt x="73" y="24"/>
                </a:lnTo>
                <a:lnTo>
                  <a:pt x="73" y="24"/>
                </a:lnTo>
                <a:lnTo>
                  <a:pt x="73" y="24"/>
                </a:lnTo>
                <a:lnTo>
                  <a:pt x="73" y="24"/>
                </a:lnTo>
                <a:lnTo>
                  <a:pt x="73" y="24"/>
                </a:lnTo>
                <a:lnTo>
                  <a:pt x="65" y="24"/>
                </a:lnTo>
                <a:lnTo>
                  <a:pt x="65" y="24"/>
                </a:lnTo>
                <a:lnTo>
                  <a:pt x="65" y="24"/>
                </a:lnTo>
                <a:lnTo>
                  <a:pt x="65" y="24"/>
                </a:lnTo>
                <a:lnTo>
                  <a:pt x="65" y="16"/>
                </a:lnTo>
                <a:lnTo>
                  <a:pt x="65" y="16"/>
                </a:lnTo>
                <a:lnTo>
                  <a:pt x="65" y="16"/>
                </a:lnTo>
                <a:lnTo>
                  <a:pt x="65" y="16"/>
                </a:lnTo>
                <a:lnTo>
                  <a:pt x="65" y="16"/>
                </a:lnTo>
                <a:lnTo>
                  <a:pt x="57" y="16"/>
                </a:lnTo>
                <a:lnTo>
                  <a:pt x="57" y="16"/>
                </a:lnTo>
                <a:lnTo>
                  <a:pt x="57" y="16"/>
                </a:lnTo>
                <a:lnTo>
                  <a:pt x="57" y="16"/>
                </a:lnTo>
                <a:lnTo>
                  <a:pt x="57" y="16"/>
                </a:lnTo>
                <a:lnTo>
                  <a:pt x="57" y="16"/>
                </a:lnTo>
                <a:lnTo>
                  <a:pt x="57" y="16"/>
                </a:lnTo>
                <a:lnTo>
                  <a:pt x="57" y="16"/>
                </a:lnTo>
                <a:lnTo>
                  <a:pt x="57" y="16"/>
                </a:lnTo>
                <a:lnTo>
                  <a:pt x="57" y="16"/>
                </a:lnTo>
                <a:lnTo>
                  <a:pt x="49" y="16"/>
                </a:lnTo>
                <a:lnTo>
                  <a:pt x="49" y="8"/>
                </a:lnTo>
                <a:lnTo>
                  <a:pt x="49" y="8"/>
                </a:lnTo>
                <a:lnTo>
                  <a:pt x="49" y="8"/>
                </a:lnTo>
                <a:lnTo>
                  <a:pt x="49" y="8"/>
                </a:lnTo>
                <a:lnTo>
                  <a:pt x="49" y="8"/>
                </a:lnTo>
                <a:lnTo>
                  <a:pt x="49" y="8"/>
                </a:lnTo>
                <a:lnTo>
                  <a:pt x="49" y="8"/>
                </a:lnTo>
                <a:lnTo>
                  <a:pt x="49" y="8"/>
                </a:lnTo>
                <a:lnTo>
                  <a:pt x="49" y="8"/>
                </a:lnTo>
                <a:lnTo>
                  <a:pt x="40" y="8"/>
                </a:lnTo>
                <a:lnTo>
                  <a:pt x="40" y="8"/>
                </a:lnTo>
                <a:lnTo>
                  <a:pt x="40" y="8"/>
                </a:lnTo>
                <a:lnTo>
                  <a:pt x="40" y="8"/>
                </a:lnTo>
                <a:lnTo>
                  <a:pt x="40" y="8"/>
                </a:lnTo>
                <a:lnTo>
                  <a:pt x="40" y="8"/>
                </a:lnTo>
                <a:lnTo>
                  <a:pt x="40" y="8"/>
                </a:lnTo>
                <a:lnTo>
                  <a:pt x="40" y="8"/>
                </a:lnTo>
                <a:lnTo>
                  <a:pt x="40" y="8"/>
                </a:lnTo>
                <a:lnTo>
                  <a:pt x="40" y="8"/>
                </a:lnTo>
                <a:lnTo>
                  <a:pt x="32" y="8"/>
                </a:lnTo>
                <a:lnTo>
                  <a:pt x="32" y="8"/>
                </a:lnTo>
                <a:lnTo>
                  <a:pt x="32" y="8"/>
                </a:lnTo>
                <a:lnTo>
                  <a:pt x="32" y="8"/>
                </a:lnTo>
                <a:lnTo>
                  <a:pt x="32" y="8"/>
                </a:lnTo>
                <a:lnTo>
                  <a:pt x="32" y="8"/>
                </a:lnTo>
                <a:lnTo>
                  <a:pt x="32" y="8"/>
                </a:lnTo>
                <a:lnTo>
                  <a:pt x="32" y="8"/>
                </a:lnTo>
                <a:lnTo>
                  <a:pt x="32" y="0"/>
                </a:lnTo>
                <a:lnTo>
                  <a:pt x="32" y="0"/>
                </a:lnTo>
                <a:lnTo>
                  <a:pt x="24" y="0"/>
                </a:lnTo>
                <a:lnTo>
                  <a:pt x="24" y="0"/>
                </a:lnTo>
                <a:lnTo>
                  <a:pt x="24" y="0"/>
                </a:lnTo>
                <a:lnTo>
                  <a:pt x="24" y="0"/>
                </a:lnTo>
                <a:lnTo>
                  <a:pt x="24" y="0"/>
                </a:lnTo>
                <a:lnTo>
                  <a:pt x="24" y="0"/>
                </a:lnTo>
                <a:lnTo>
                  <a:pt x="24" y="0"/>
                </a:lnTo>
                <a:lnTo>
                  <a:pt x="24" y="0"/>
                </a:lnTo>
                <a:lnTo>
                  <a:pt x="24" y="0"/>
                </a:lnTo>
                <a:lnTo>
                  <a:pt x="16" y="0"/>
                </a:lnTo>
                <a:lnTo>
                  <a:pt x="16" y="0"/>
                </a:lnTo>
                <a:lnTo>
                  <a:pt x="16" y="0"/>
                </a:lnTo>
                <a:lnTo>
                  <a:pt x="16" y="0"/>
                </a:lnTo>
                <a:lnTo>
                  <a:pt x="16" y="0"/>
                </a:lnTo>
                <a:lnTo>
                  <a:pt x="16" y="0"/>
                </a:lnTo>
                <a:lnTo>
                  <a:pt x="16" y="0"/>
                </a:lnTo>
                <a:lnTo>
                  <a:pt x="16" y="0"/>
                </a:lnTo>
                <a:lnTo>
                  <a:pt x="16" y="0"/>
                </a:lnTo>
                <a:lnTo>
                  <a:pt x="16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65"/>
                </a:lnTo>
                <a:lnTo>
                  <a:pt x="0" y="138"/>
                </a:lnTo>
                <a:lnTo>
                  <a:pt x="0" y="138"/>
                </a:lnTo>
                <a:close/>
              </a:path>
            </a:pathLst>
          </a:custGeom>
          <a:solidFill>
            <a:srgbClr val="66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CA" sz="1100"/>
          </a:p>
        </p:txBody>
      </p:sp>
      <p:sp>
        <p:nvSpPr>
          <p:cNvPr id="15" name="Freeform 101"/>
          <p:cNvSpPr>
            <a:spLocks/>
          </p:cNvSpPr>
          <p:nvPr/>
        </p:nvSpPr>
        <p:spPr bwMode="auto">
          <a:xfrm>
            <a:off x="7753350" y="2635250"/>
            <a:ext cx="141288" cy="168275"/>
          </a:xfrm>
          <a:custGeom>
            <a:avLst/>
            <a:gdLst/>
            <a:ahLst/>
            <a:cxnLst>
              <a:cxn ang="0">
                <a:pos x="0" y="106"/>
              </a:cxn>
              <a:cxn ang="0">
                <a:pos x="8" y="106"/>
              </a:cxn>
              <a:cxn ang="0">
                <a:pos x="8" y="106"/>
              </a:cxn>
              <a:cxn ang="0">
                <a:pos x="16" y="98"/>
              </a:cxn>
              <a:cxn ang="0">
                <a:pos x="16" y="98"/>
              </a:cxn>
              <a:cxn ang="0">
                <a:pos x="24" y="98"/>
              </a:cxn>
              <a:cxn ang="0">
                <a:pos x="24" y="98"/>
              </a:cxn>
              <a:cxn ang="0">
                <a:pos x="32" y="98"/>
              </a:cxn>
              <a:cxn ang="0">
                <a:pos x="32" y="98"/>
              </a:cxn>
              <a:cxn ang="0">
                <a:pos x="40" y="98"/>
              </a:cxn>
              <a:cxn ang="0">
                <a:pos x="40" y="98"/>
              </a:cxn>
              <a:cxn ang="0">
                <a:pos x="49" y="90"/>
              </a:cxn>
              <a:cxn ang="0">
                <a:pos x="49" y="90"/>
              </a:cxn>
              <a:cxn ang="0">
                <a:pos x="57" y="90"/>
              </a:cxn>
              <a:cxn ang="0">
                <a:pos x="57" y="90"/>
              </a:cxn>
              <a:cxn ang="0">
                <a:pos x="65" y="82"/>
              </a:cxn>
              <a:cxn ang="0">
                <a:pos x="65" y="82"/>
              </a:cxn>
              <a:cxn ang="0">
                <a:pos x="73" y="73"/>
              </a:cxn>
              <a:cxn ang="0">
                <a:pos x="73" y="73"/>
              </a:cxn>
              <a:cxn ang="0">
                <a:pos x="81" y="65"/>
              </a:cxn>
              <a:cxn ang="0">
                <a:pos x="81" y="65"/>
              </a:cxn>
              <a:cxn ang="0">
                <a:pos x="81" y="57"/>
              </a:cxn>
              <a:cxn ang="0">
                <a:pos x="89" y="57"/>
              </a:cxn>
              <a:cxn ang="0">
                <a:pos x="89" y="49"/>
              </a:cxn>
              <a:cxn ang="0">
                <a:pos x="89" y="49"/>
              </a:cxn>
              <a:cxn ang="0">
                <a:pos x="89" y="41"/>
              </a:cxn>
              <a:cxn ang="0">
                <a:pos x="89" y="41"/>
              </a:cxn>
              <a:cxn ang="0">
                <a:pos x="89" y="33"/>
              </a:cxn>
              <a:cxn ang="0">
                <a:pos x="89" y="8"/>
              </a:cxn>
              <a:cxn ang="0">
                <a:pos x="89" y="8"/>
              </a:cxn>
              <a:cxn ang="0">
                <a:pos x="89" y="16"/>
              </a:cxn>
              <a:cxn ang="0">
                <a:pos x="89" y="16"/>
              </a:cxn>
              <a:cxn ang="0">
                <a:pos x="89" y="24"/>
              </a:cxn>
              <a:cxn ang="0">
                <a:pos x="89" y="24"/>
              </a:cxn>
              <a:cxn ang="0">
                <a:pos x="81" y="33"/>
              </a:cxn>
              <a:cxn ang="0">
                <a:pos x="81" y="33"/>
              </a:cxn>
              <a:cxn ang="0">
                <a:pos x="81" y="41"/>
              </a:cxn>
              <a:cxn ang="0">
                <a:pos x="73" y="41"/>
              </a:cxn>
              <a:cxn ang="0">
                <a:pos x="73" y="49"/>
              </a:cxn>
              <a:cxn ang="0">
                <a:pos x="65" y="49"/>
              </a:cxn>
              <a:cxn ang="0">
                <a:pos x="65" y="49"/>
              </a:cxn>
              <a:cxn ang="0">
                <a:pos x="57" y="57"/>
              </a:cxn>
              <a:cxn ang="0">
                <a:pos x="57" y="57"/>
              </a:cxn>
              <a:cxn ang="0">
                <a:pos x="49" y="57"/>
              </a:cxn>
              <a:cxn ang="0">
                <a:pos x="49" y="57"/>
              </a:cxn>
              <a:cxn ang="0">
                <a:pos x="40" y="65"/>
              </a:cxn>
              <a:cxn ang="0">
                <a:pos x="40" y="65"/>
              </a:cxn>
              <a:cxn ang="0">
                <a:pos x="32" y="65"/>
              </a:cxn>
              <a:cxn ang="0">
                <a:pos x="32" y="65"/>
              </a:cxn>
              <a:cxn ang="0">
                <a:pos x="24" y="65"/>
              </a:cxn>
              <a:cxn ang="0">
                <a:pos x="16" y="65"/>
              </a:cxn>
              <a:cxn ang="0">
                <a:pos x="16" y="65"/>
              </a:cxn>
              <a:cxn ang="0">
                <a:pos x="8" y="65"/>
              </a:cxn>
              <a:cxn ang="0">
                <a:pos x="8" y="73"/>
              </a:cxn>
              <a:cxn ang="0">
                <a:pos x="0" y="73"/>
              </a:cxn>
              <a:cxn ang="0">
                <a:pos x="0" y="73"/>
              </a:cxn>
            </a:cxnLst>
            <a:rect l="0" t="0" r="r" b="b"/>
            <a:pathLst>
              <a:path w="89" h="106">
                <a:moveTo>
                  <a:pt x="0" y="73"/>
                </a:moveTo>
                <a:lnTo>
                  <a:pt x="0" y="73"/>
                </a:lnTo>
                <a:lnTo>
                  <a:pt x="0" y="106"/>
                </a:lnTo>
                <a:lnTo>
                  <a:pt x="0" y="106"/>
                </a:lnTo>
                <a:lnTo>
                  <a:pt x="0" y="106"/>
                </a:lnTo>
                <a:lnTo>
                  <a:pt x="0" y="106"/>
                </a:lnTo>
                <a:lnTo>
                  <a:pt x="0" y="106"/>
                </a:lnTo>
                <a:lnTo>
                  <a:pt x="0" y="106"/>
                </a:lnTo>
                <a:lnTo>
                  <a:pt x="8" y="106"/>
                </a:lnTo>
                <a:lnTo>
                  <a:pt x="8" y="106"/>
                </a:lnTo>
                <a:lnTo>
                  <a:pt x="8" y="106"/>
                </a:lnTo>
                <a:lnTo>
                  <a:pt x="8" y="106"/>
                </a:lnTo>
                <a:lnTo>
                  <a:pt x="8" y="106"/>
                </a:lnTo>
                <a:lnTo>
                  <a:pt x="8" y="106"/>
                </a:lnTo>
                <a:lnTo>
                  <a:pt x="8" y="106"/>
                </a:lnTo>
                <a:lnTo>
                  <a:pt x="8" y="98"/>
                </a:lnTo>
                <a:lnTo>
                  <a:pt x="8" y="98"/>
                </a:lnTo>
                <a:lnTo>
                  <a:pt x="8" y="98"/>
                </a:lnTo>
                <a:lnTo>
                  <a:pt x="16" y="98"/>
                </a:lnTo>
                <a:lnTo>
                  <a:pt x="16" y="98"/>
                </a:lnTo>
                <a:lnTo>
                  <a:pt x="16" y="98"/>
                </a:lnTo>
                <a:lnTo>
                  <a:pt x="16" y="98"/>
                </a:lnTo>
                <a:lnTo>
                  <a:pt x="16" y="98"/>
                </a:lnTo>
                <a:lnTo>
                  <a:pt x="16" y="98"/>
                </a:lnTo>
                <a:lnTo>
                  <a:pt x="16" y="98"/>
                </a:lnTo>
                <a:lnTo>
                  <a:pt x="16" y="98"/>
                </a:lnTo>
                <a:lnTo>
                  <a:pt x="16" y="98"/>
                </a:lnTo>
                <a:lnTo>
                  <a:pt x="16" y="98"/>
                </a:lnTo>
                <a:lnTo>
                  <a:pt x="24" y="98"/>
                </a:lnTo>
                <a:lnTo>
                  <a:pt x="24" y="98"/>
                </a:lnTo>
                <a:lnTo>
                  <a:pt x="24" y="98"/>
                </a:lnTo>
                <a:lnTo>
                  <a:pt x="24" y="98"/>
                </a:lnTo>
                <a:lnTo>
                  <a:pt x="24" y="98"/>
                </a:lnTo>
                <a:lnTo>
                  <a:pt x="24" y="98"/>
                </a:lnTo>
                <a:lnTo>
                  <a:pt x="24" y="98"/>
                </a:lnTo>
                <a:lnTo>
                  <a:pt x="24" y="98"/>
                </a:lnTo>
                <a:lnTo>
                  <a:pt x="24" y="98"/>
                </a:lnTo>
                <a:lnTo>
                  <a:pt x="32" y="98"/>
                </a:lnTo>
                <a:lnTo>
                  <a:pt x="32" y="98"/>
                </a:lnTo>
                <a:lnTo>
                  <a:pt x="32" y="98"/>
                </a:lnTo>
                <a:lnTo>
                  <a:pt x="32" y="98"/>
                </a:lnTo>
                <a:lnTo>
                  <a:pt x="32" y="98"/>
                </a:lnTo>
                <a:lnTo>
                  <a:pt x="32" y="98"/>
                </a:lnTo>
                <a:lnTo>
                  <a:pt x="32" y="98"/>
                </a:lnTo>
                <a:lnTo>
                  <a:pt x="32" y="98"/>
                </a:lnTo>
                <a:lnTo>
                  <a:pt x="32" y="98"/>
                </a:lnTo>
                <a:lnTo>
                  <a:pt x="32" y="98"/>
                </a:lnTo>
                <a:lnTo>
                  <a:pt x="40" y="98"/>
                </a:lnTo>
                <a:lnTo>
                  <a:pt x="40" y="98"/>
                </a:lnTo>
                <a:lnTo>
                  <a:pt x="40" y="98"/>
                </a:lnTo>
                <a:lnTo>
                  <a:pt x="40" y="98"/>
                </a:lnTo>
                <a:lnTo>
                  <a:pt x="40" y="98"/>
                </a:lnTo>
                <a:lnTo>
                  <a:pt x="40" y="98"/>
                </a:lnTo>
                <a:lnTo>
                  <a:pt x="40" y="98"/>
                </a:lnTo>
                <a:lnTo>
                  <a:pt x="40" y="98"/>
                </a:lnTo>
                <a:lnTo>
                  <a:pt x="40" y="98"/>
                </a:lnTo>
                <a:lnTo>
                  <a:pt x="40" y="98"/>
                </a:lnTo>
                <a:lnTo>
                  <a:pt x="49" y="90"/>
                </a:lnTo>
                <a:lnTo>
                  <a:pt x="49" y="90"/>
                </a:lnTo>
                <a:lnTo>
                  <a:pt x="49" y="90"/>
                </a:lnTo>
                <a:lnTo>
                  <a:pt x="49" y="90"/>
                </a:lnTo>
                <a:lnTo>
                  <a:pt x="49" y="90"/>
                </a:lnTo>
                <a:lnTo>
                  <a:pt x="49" y="90"/>
                </a:lnTo>
                <a:lnTo>
                  <a:pt x="49" y="90"/>
                </a:lnTo>
                <a:lnTo>
                  <a:pt x="49" y="90"/>
                </a:lnTo>
                <a:lnTo>
                  <a:pt x="49" y="90"/>
                </a:lnTo>
                <a:lnTo>
                  <a:pt x="49" y="90"/>
                </a:lnTo>
                <a:lnTo>
                  <a:pt x="57" y="90"/>
                </a:lnTo>
                <a:lnTo>
                  <a:pt x="57" y="90"/>
                </a:lnTo>
                <a:lnTo>
                  <a:pt x="57" y="90"/>
                </a:lnTo>
                <a:lnTo>
                  <a:pt x="57" y="90"/>
                </a:lnTo>
                <a:lnTo>
                  <a:pt x="57" y="90"/>
                </a:lnTo>
                <a:lnTo>
                  <a:pt x="57" y="90"/>
                </a:lnTo>
                <a:lnTo>
                  <a:pt x="57" y="90"/>
                </a:lnTo>
                <a:lnTo>
                  <a:pt x="57" y="90"/>
                </a:lnTo>
                <a:lnTo>
                  <a:pt x="57" y="82"/>
                </a:lnTo>
                <a:lnTo>
                  <a:pt x="57" y="82"/>
                </a:lnTo>
                <a:lnTo>
                  <a:pt x="65" y="82"/>
                </a:lnTo>
                <a:lnTo>
                  <a:pt x="65" y="82"/>
                </a:lnTo>
                <a:lnTo>
                  <a:pt x="65" y="82"/>
                </a:lnTo>
                <a:lnTo>
                  <a:pt x="65" y="82"/>
                </a:lnTo>
                <a:lnTo>
                  <a:pt x="65" y="82"/>
                </a:lnTo>
                <a:lnTo>
                  <a:pt x="65" y="82"/>
                </a:lnTo>
                <a:lnTo>
                  <a:pt x="65" y="82"/>
                </a:lnTo>
                <a:lnTo>
                  <a:pt x="65" y="82"/>
                </a:lnTo>
                <a:lnTo>
                  <a:pt x="65" y="82"/>
                </a:lnTo>
                <a:lnTo>
                  <a:pt x="73" y="82"/>
                </a:lnTo>
                <a:lnTo>
                  <a:pt x="73" y="82"/>
                </a:lnTo>
                <a:lnTo>
                  <a:pt x="73" y="73"/>
                </a:lnTo>
                <a:lnTo>
                  <a:pt x="73" y="73"/>
                </a:lnTo>
                <a:lnTo>
                  <a:pt x="73" y="73"/>
                </a:lnTo>
                <a:lnTo>
                  <a:pt x="73" y="73"/>
                </a:lnTo>
                <a:lnTo>
                  <a:pt x="73" y="73"/>
                </a:lnTo>
                <a:lnTo>
                  <a:pt x="73" y="73"/>
                </a:lnTo>
                <a:lnTo>
                  <a:pt x="73" y="73"/>
                </a:lnTo>
                <a:lnTo>
                  <a:pt x="73" y="73"/>
                </a:lnTo>
                <a:lnTo>
                  <a:pt x="81" y="73"/>
                </a:lnTo>
                <a:lnTo>
                  <a:pt x="81" y="73"/>
                </a:lnTo>
                <a:lnTo>
                  <a:pt x="81" y="65"/>
                </a:lnTo>
                <a:lnTo>
                  <a:pt x="81" y="65"/>
                </a:lnTo>
                <a:lnTo>
                  <a:pt x="81" y="65"/>
                </a:lnTo>
                <a:lnTo>
                  <a:pt x="81" y="65"/>
                </a:lnTo>
                <a:lnTo>
                  <a:pt x="81" y="65"/>
                </a:lnTo>
                <a:lnTo>
                  <a:pt x="81" y="65"/>
                </a:lnTo>
                <a:lnTo>
                  <a:pt x="81" y="65"/>
                </a:lnTo>
                <a:lnTo>
                  <a:pt x="81" y="65"/>
                </a:lnTo>
                <a:lnTo>
                  <a:pt x="81" y="65"/>
                </a:lnTo>
                <a:lnTo>
                  <a:pt x="81" y="65"/>
                </a:lnTo>
                <a:lnTo>
                  <a:pt x="81" y="57"/>
                </a:lnTo>
                <a:lnTo>
                  <a:pt x="81" y="57"/>
                </a:lnTo>
                <a:lnTo>
                  <a:pt x="81" y="57"/>
                </a:lnTo>
                <a:lnTo>
                  <a:pt x="89" y="57"/>
                </a:lnTo>
                <a:lnTo>
                  <a:pt x="89" y="57"/>
                </a:lnTo>
                <a:lnTo>
                  <a:pt x="89" y="57"/>
                </a:lnTo>
                <a:lnTo>
                  <a:pt x="89" y="57"/>
                </a:lnTo>
                <a:lnTo>
                  <a:pt x="89" y="57"/>
                </a:lnTo>
                <a:lnTo>
                  <a:pt x="89" y="57"/>
                </a:lnTo>
                <a:lnTo>
                  <a:pt x="89" y="57"/>
                </a:lnTo>
                <a:lnTo>
                  <a:pt x="89" y="49"/>
                </a:lnTo>
                <a:lnTo>
                  <a:pt x="89" y="49"/>
                </a:lnTo>
                <a:lnTo>
                  <a:pt x="89" y="49"/>
                </a:lnTo>
                <a:lnTo>
                  <a:pt x="89" y="49"/>
                </a:lnTo>
                <a:lnTo>
                  <a:pt x="89" y="49"/>
                </a:lnTo>
                <a:lnTo>
                  <a:pt x="89" y="49"/>
                </a:lnTo>
                <a:lnTo>
                  <a:pt x="89" y="49"/>
                </a:lnTo>
                <a:lnTo>
                  <a:pt x="89" y="49"/>
                </a:lnTo>
                <a:lnTo>
                  <a:pt x="89" y="49"/>
                </a:lnTo>
                <a:lnTo>
                  <a:pt x="89" y="49"/>
                </a:lnTo>
                <a:lnTo>
                  <a:pt x="89" y="41"/>
                </a:lnTo>
                <a:lnTo>
                  <a:pt x="89" y="41"/>
                </a:lnTo>
                <a:lnTo>
                  <a:pt x="89" y="41"/>
                </a:lnTo>
                <a:lnTo>
                  <a:pt x="89" y="41"/>
                </a:lnTo>
                <a:lnTo>
                  <a:pt x="89" y="41"/>
                </a:lnTo>
                <a:lnTo>
                  <a:pt x="89" y="41"/>
                </a:lnTo>
                <a:lnTo>
                  <a:pt x="89" y="41"/>
                </a:lnTo>
                <a:lnTo>
                  <a:pt x="89" y="41"/>
                </a:lnTo>
                <a:lnTo>
                  <a:pt x="89" y="41"/>
                </a:lnTo>
                <a:lnTo>
                  <a:pt x="89" y="41"/>
                </a:lnTo>
                <a:lnTo>
                  <a:pt x="89" y="33"/>
                </a:lnTo>
                <a:lnTo>
                  <a:pt x="89" y="33"/>
                </a:lnTo>
                <a:lnTo>
                  <a:pt x="89" y="33"/>
                </a:lnTo>
                <a:lnTo>
                  <a:pt x="89" y="33"/>
                </a:lnTo>
                <a:lnTo>
                  <a:pt x="89" y="0"/>
                </a:lnTo>
                <a:lnTo>
                  <a:pt x="89" y="0"/>
                </a:lnTo>
                <a:lnTo>
                  <a:pt x="89" y="8"/>
                </a:lnTo>
                <a:lnTo>
                  <a:pt x="89" y="8"/>
                </a:lnTo>
                <a:lnTo>
                  <a:pt x="89" y="8"/>
                </a:lnTo>
                <a:lnTo>
                  <a:pt x="89" y="8"/>
                </a:lnTo>
                <a:lnTo>
                  <a:pt x="89" y="8"/>
                </a:lnTo>
                <a:lnTo>
                  <a:pt x="89" y="8"/>
                </a:lnTo>
                <a:lnTo>
                  <a:pt x="89" y="8"/>
                </a:lnTo>
                <a:lnTo>
                  <a:pt x="89" y="8"/>
                </a:lnTo>
                <a:lnTo>
                  <a:pt x="89" y="8"/>
                </a:lnTo>
                <a:lnTo>
                  <a:pt x="89" y="8"/>
                </a:lnTo>
                <a:lnTo>
                  <a:pt x="89" y="16"/>
                </a:lnTo>
                <a:lnTo>
                  <a:pt x="89" y="16"/>
                </a:lnTo>
                <a:lnTo>
                  <a:pt x="89" y="16"/>
                </a:lnTo>
                <a:lnTo>
                  <a:pt x="89" y="16"/>
                </a:lnTo>
                <a:lnTo>
                  <a:pt x="89" y="16"/>
                </a:lnTo>
                <a:lnTo>
                  <a:pt x="89" y="16"/>
                </a:lnTo>
                <a:lnTo>
                  <a:pt x="89" y="16"/>
                </a:lnTo>
                <a:lnTo>
                  <a:pt x="89" y="16"/>
                </a:lnTo>
                <a:lnTo>
                  <a:pt x="89" y="16"/>
                </a:lnTo>
                <a:lnTo>
                  <a:pt x="89" y="16"/>
                </a:lnTo>
                <a:lnTo>
                  <a:pt x="89" y="24"/>
                </a:lnTo>
                <a:lnTo>
                  <a:pt x="89" y="24"/>
                </a:lnTo>
                <a:lnTo>
                  <a:pt x="89" y="24"/>
                </a:lnTo>
                <a:lnTo>
                  <a:pt x="89" y="24"/>
                </a:lnTo>
                <a:lnTo>
                  <a:pt x="89" y="24"/>
                </a:lnTo>
                <a:lnTo>
                  <a:pt x="89" y="24"/>
                </a:lnTo>
                <a:lnTo>
                  <a:pt x="89" y="24"/>
                </a:lnTo>
                <a:lnTo>
                  <a:pt x="81" y="24"/>
                </a:lnTo>
                <a:lnTo>
                  <a:pt x="81" y="24"/>
                </a:lnTo>
                <a:lnTo>
                  <a:pt x="81" y="24"/>
                </a:lnTo>
                <a:lnTo>
                  <a:pt x="81" y="33"/>
                </a:lnTo>
                <a:lnTo>
                  <a:pt x="81" y="33"/>
                </a:lnTo>
                <a:lnTo>
                  <a:pt x="81" y="33"/>
                </a:lnTo>
                <a:lnTo>
                  <a:pt x="81" y="33"/>
                </a:lnTo>
                <a:lnTo>
                  <a:pt x="81" y="33"/>
                </a:lnTo>
                <a:lnTo>
                  <a:pt x="81" y="33"/>
                </a:lnTo>
                <a:lnTo>
                  <a:pt x="81" y="33"/>
                </a:lnTo>
                <a:lnTo>
                  <a:pt x="81" y="33"/>
                </a:lnTo>
                <a:lnTo>
                  <a:pt x="81" y="33"/>
                </a:lnTo>
                <a:lnTo>
                  <a:pt x="81" y="41"/>
                </a:lnTo>
                <a:lnTo>
                  <a:pt x="81" y="41"/>
                </a:lnTo>
                <a:lnTo>
                  <a:pt x="81" y="41"/>
                </a:lnTo>
                <a:lnTo>
                  <a:pt x="73" y="41"/>
                </a:lnTo>
                <a:lnTo>
                  <a:pt x="73" y="41"/>
                </a:lnTo>
                <a:lnTo>
                  <a:pt x="73" y="41"/>
                </a:lnTo>
                <a:lnTo>
                  <a:pt x="73" y="41"/>
                </a:lnTo>
                <a:lnTo>
                  <a:pt x="73" y="41"/>
                </a:lnTo>
                <a:lnTo>
                  <a:pt x="73" y="41"/>
                </a:lnTo>
                <a:lnTo>
                  <a:pt x="73" y="41"/>
                </a:lnTo>
                <a:lnTo>
                  <a:pt x="73" y="49"/>
                </a:lnTo>
                <a:lnTo>
                  <a:pt x="73" y="49"/>
                </a:lnTo>
                <a:lnTo>
                  <a:pt x="73" y="49"/>
                </a:lnTo>
                <a:lnTo>
                  <a:pt x="65" y="49"/>
                </a:lnTo>
                <a:lnTo>
                  <a:pt x="65" y="49"/>
                </a:lnTo>
                <a:lnTo>
                  <a:pt x="65" y="49"/>
                </a:lnTo>
                <a:lnTo>
                  <a:pt x="65" y="49"/>
                </a:lnTo>
                <a:lnTo>
                  <a:pt x="65" y="49"/>
                </a:lnTo>
                <a:lnTo>
                  <a:pt x="65" y="49"/>
                </a:lnTo>
                <a:lnTo>
                  <a:pt x="65" y="49"/>
                </a:lnTo>
                <a:lnTo>
                  <a:pt x="65" y="49"/>
                </a:lnTo>
                <a:lnTo>
                  <a:pt x="65" y="49"/>
                </a:lnTo>
                <a:lnTo>
                  <a:pt x="57" y="49"/>
                </a:lnTo>
                <a:lnTo>
                  <a:pt x="57" y="57"/>
                </a:lnTo>
                <a:lnTo>
                  <a:pt x="57" y="57"/>
                </a:lnTo>
                <a:lnTo>
                  <a:pt x="57" y="57"/>
                </a:lnTo>
                <a:lnTo>
                  <a:pt x="57" y="57"/>
                </a:lnTo>
                <a:lnTo>
                  <a:pt x="57" y="57"/>
                </a:lnTo>
                <a:lnTo>
                  <a:pt x="57" y="57"/>
                </a:lnTo>
                <a:lnTo>
                  <a:pt x="57" y="57"/>
                </a:lnTo>
                <a:lnTo>
                  <a:pt x="57" y="57"/>
                </a:lnTo>
                <a:lnTo>
                  <a:pt x="57" y="57"/>
                </a:lnTo>
                <a:lnTo>
                  <a:pt x="49" y="57"/>
                </a:lnTo>
                <a:lnTo>
                  <a:pt x="49" y="57"/>
                </a:lnTo>
                <a:lnTo>
                  <a:pt x="49" y="57"/>
                </a:lnTo>
                <a:lnTo>
                  <a:pt x="49" y="57"/>
                </a:lnTo>
                <a:lnTo>
                  <a:pt x="49" y="57"/>
                </a:lnTo>
                <a:lnTo>
                  <a:pt x="49" y="57"/>
                </a:lnTo>
                <a:lnTo>
                  <a:pt x="49" y="57"/>
                </a:lnTo>
                <a:lnTo>
                  <a:pt x="49" y="57"/>
                </a:lnTo>
                <a:lnTo>
                  <a:pt x="49" y="57"/>
                </a:lnTo>
                <a:lnTo>
                  <a:pt x="49" y="57"/>
                </a:lnTo>
                <a:lnTo>
                  <a:pt x="40" y="65"/>
                </a:lnTo>
                <a:lnTo>
                  <a:pt x="40" y="65"/>
                </a:lnTo>
                <a:lnTo>
                  <a:pt x="40" y="65"/>
                </a:lnTo>
                <a:lnTo>
                  <a:pt x="40" y="65"/>
                </a:lnTo>
                <a:lnTo>
                  <a:pt x="40" y="65"/>
                </a:lnTo>
                <a:lnTo>
                  <a:pt x="40" y="65"/>
                </a:lnTo>
                <a:lnTo>
                  <a:pt x="40" y="65"/>
                </a:lnTo>
                <a:lnTo>
                  <a:pt x="40" y="65"/>
                </a:lnTo>
                <a:lnTo>
                  <a:pt x="40" y="65"/>
                </a:lnTo>
                <a:lnTo>
                  <a:pt x="40" y="65"/>
                </a:lnTo>
                <a:lnTo>
                  <a:pt x="32" y="65"/>
                </a:lnTo>
                <a:lnTo>
                  <a:pt x="32" y="65"/>
                </a:lnTo>
                <a:lnTo>
                  <a:pt x="32" y="65"/>
                </a:lnTo>
                <a:lnTo>
                  <a:pt x="32" y="65"/>
                </a:lnTo>
                <a:lnTo>
                  <a:pt x="32" y="65"/>
                </a:lnTo>
                <a:lnTo>
                  <a:pt x="32" y="65"/>
                </a:lnTo>
                <a:lnTo>
                  <a:pt x="32" y="65"/>
                </a:lnTo>
                <a:lnTo>
                  <a:pt x="32" y="65"/>
                </a:lnTo>
                <a:lnTo>
                  <a:pt x="32" y="65"/>
                </a:lnTo>
                <a:lnTo>
                  <a:pt x="32" y="65"/>
                </a:lnTo>
                <a:lnTo>
                  <a:pt x="24" y="65"/>
                </a:lnTo>
                <a:lnTo>
                  <a:pt x="24" y="65"/>
                </a:lnTo>
                <a:lnTo>
                  <a:pt x="24" y="65"/>
                </a:lnTo>
                <a:lnTo>
                  <a:pt x="24" y="65"/>
                </a:lnTo>
                <a:lnTo>
                  <a:pt x="24" y="65"/>
                </a:lnTo>
                <a:lnTo>
                  <a:pt x="24" y="65"/>
                </a:lnTo>
                <a:lnTo>
                  <a:pt x="24" y="65"/>
                </a:lnTo>
                <a:lnTo>
                  <a:pt x="24" y="65"/>
                </a:lnTo>
                <a:lnTo>
                  <a:pt x="24" y="65"/>
                </a:lnTo>
                <a:lnTo>
                  <a:pt x="16" y="65"/>
                </a:lnTo>
                <a:lnTo>
                  <a:pt x="16" y="65"/>
                </a:lnTo>
                <a:lnTo>
                  <a:pt x="16" y="65"/>
                </a:lnTo>
                <a:lnTo>
                  <a:pt x="16" y="65"/>
                </a:lnTo>
                <a:lnTo>
                  <a:pt x="16" y="65"/>
                </a:lnTo>
                <a:lnTo>
                  <a:pt x="16" y="65"/>
                </a:lnTo>
                <a:lnTo>
                  <a:pt x="16" y="65"/>
                </a:lnTo>
                <a:lnTo>
                  <a:pt x="16" y="65"/>
                </a:lnTo>
                <a:lnTo>
                  <a:pt x="16" y="65"/>
                </a:lnTo>
                <a:lnTo>
                  <a:pt x="16" y="65"/>
                </a:lnTo>
                <a:lnTo>
                  <a:pt x="8" y="65"/>
                </a:lnTo>
                <a:lnTo>
                  <a:pt x="8" y="65"/>
                </a:lnTo>
                <a:lnTo>
                  <a:pt x="8" y="65"/>
                </a:lnTo>
                <a:lnTo>
                  <a:pt x="8" y="73"/>
                </a:lnTo>
                <a:lnTo>
                  <a:pt x="8" y="73"/>
                </a:lnTo>
                <a:lnTo>
                  <a:pt x="8" y="73"/>
                </a:lnTo>
                <a:lnTo>
                  <a:pt x="8" y="73"/>
                </a:lnTo>
                <a:lnTo>
                  <a:pt x="8" y="73"/>
                </a:lnTo>
                <a:lnTo>
                  <a:pt x="8" y="73"/>
                </a:lnTo>
                <a:lnTo>
                  <a:pt x="8" y="73"/>
                </a:lnTo>
                <a:lnTo>
                  <a:pt x="0" y="73"/>
                </a:lnTo>
                <a:lnTo>
                  <a:pt x="0" y="73"/>
                </a:lnTo>
                <a:lnTo>
                  <a:pt x="0" y="73"/>
                </a:lnTo>
                <a:lnTo>
                  <a:pt x="0" y="73"/>
                </a:lnTo>
                <a:lnTo>
                  <a:pt x="0" y="73"/>
                </a:lnTo>
                <a:lnTo>
                  <a:pt x="0" y="73"/>
                </a:lnTo>
                <a:lnTo>
                  <a:pt x="0" y="73"/>
                </a:lnTo>
                <a:close/>
              </a:path>
            </a:pathLst>
          </a:custGeom>
          <a:solidFill>
            <a:srgbClr val="33808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CA" sz="1100"/>
          </a:p>
        </p:txBody>
      </p:sp>
      <p:sp>
        <p:nvSpPr>
          <p:cNvPr id="16" name="Rectangle 102"/>
          <p:cNvSpPr>
            <a:spLocks noChangeArrowheads="1"/>
          </p:cNvSpPr>
          <p:nvPr/>
        </p:nvSpPr>
        <p:spPr bwMode="auto">
          <a:xfrm>
            <a:off x="7947025" y="2570163"/>
            <a:ext cx="157094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100">
                <a:solidFill>
                  <a:srgbClr val="000000"/>
                </a:solidFill>
              </a:rPr>
              <a:t>27</a:t>
            </a:r>
            <a:endParaRPr lang="en-US" sz="1100"/>
          </a:p>
        </p:txBody>
      </p:sp>
      <p:sp>
        <p:nvSpPr>
          <p:cNvPr id="17" name="Rectangle 103"/>
          <p:cNvSpPr>
            <a:spLocks noChangeArrowheads="1"/>
          </p:cNvSpPr>
          <p:nvPr/>
        </p:nvSpPr>
        <p:spPr bwMode="auto">
          <a:xfrm>
            <a:off x="7623175" y="2843213"/>
            <a:ext cx="271463" cy="141287"/>
          </a:xfrm>
          <a:prstGeom prst="rect">
            <a:avLst/>
          </a:prstGeom>
          <a:solidFill>
            <a:srgbClr val="66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 sz="1100"/>
          </a:p>
        </p:txBody>
      </p:sp>
      <p:sp>
        <p:nvSpPr>
          <p:cNvPr id="18" name="Rectangle 104"/>
          <p:cNvSpPr>
            <a:spLocks noChangeArrowheads="1"/>
          </p:cNvSpPr>
          <p:nvPr/>
        </p:nvSpPr>
        <p:spPr bwMode="auto">
          <a:xfrm>
            <a:off x="7947025" y="2868613"/>
            <a:ext cx="650819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100">
                <a:solidFill>
                  <a:srgbClr val="000000"/>
                </a:solidFill>
              </a:rPr>
              <a:t>POSITIVE</a:t>
            </a:r>
            <a:endParaRPr lang="en-US" sz="1100"/>
          </a:p>
        </p:txBody>
      </p:sp>
      <p:sp>
        <p:nvSpPr>
          <p:cNvPr id="19" name="Rectangle 105"/>
          <p:cNvSpPr>
            <a:spLocks noChangeArrowheads="1"/>
          </p:cNvSpPr>
          <p:nvPr/>
        </p:nvSpPr>
        <p:spPr bwMode="auto">
          <a:xfrm>
            <a:off x="7623175" y="3036888"/>
            <a:ext cx="271463" cy="1301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 sz="1100"/>
          </a:p>
        </p:txBody>
      </p:sp>
      <p:sp>
        <p:nvSpPr>
          <p:cNvPr id="20" name="Rectangle 106"/>
          <p:cNvSpPr>
            <a:spLocks noChangeArrowheads="1"/>
          </p:cNvSpPr>
          <p:nvPr/>
        </p:nvSpPr>
        <p:spPr bwMode="auto">
          <a:xfrm>
            <a:off x="7947025" y="3062288"/>
            <a:ext cx="722955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100">
                <a:solidFill>
                  <a:srgbClr val="000000"/>
                </a:solidFill>
              </a:rPr>
              <a:t>NEGATIVE</a:t>
            </a:r>
            <a:endParaRPr lang="en-US" sz="1100"/>
          </a:p>
        </p:txBody>
      </p:sp>
      <p:grpSp>
        <p:nvGrpSpPr>
          <p:cNvPr id="2" name="Group 108"/>
          <p:cNvGrpSpPr>
            <a:grpSpLocks noChangeAspect="1"/>
          </p:cNvGrpSpPr>
          <p:nvPr/>
        </p:nvGrpSpPr>
        <p:grpSpPr bwMode="auto">
          <a:xfrm>
            <a:off x="7543802" y="3438525"/>
            <a:ext cx="1237655" cy="1600200"/>
            <a:chOff x="4752" y="2688"/>
            <a:chExt cx="756" cy="1008"/>
          </a:xfrm>
        </p:grpSpPr>
        <p:sp>
          <p:nvSpPr>
            <p:cNvPr id="23" name="AutoShape 109"/>
            <p:cNvSpPr>
              <a:spLocks noChangeAspect="1" noChangeArrowheads="1" noTextEdit="1"/>
            </p:cNvSpPr>
            <p:nvPr/>
          </p:nvSpPr>
          <p:spPr bwMode="auto">
            <a:xfrm>
              <a:off x="4752" y="2688"/>
              <a:ext cx="576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 sz="1200"/>
            </a:p>
          </p:txBody>
        </p:sp>
        <p:sp>
          <p:nvSpPr>
            <p:cNvPr id="26" name="Rectangle 112"/>
            <p:cNvSpPr>
              <a:spLocks noChangeArrowheads="1"/>
            </p:cNvSpPr>
            <p:nvPr/>
          </p:nvSpPr>
          <p:spPr bwMode="auto">
            <a:xfrm>
              <a:off x="4882" y="2914"/>
              <a:ext cx="32" cy="56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 sz="1200"/>
            </a:p>
          </p:txBody>
        </p:sp>
        <p:sp>
          <p:nvSpPr>
            <p:cNvPr id="27" name="Freeform 113"/>
            <p:cNvSpPr>
              <a:spLocks/>
            </p:cNvSpPr>
            <p:nvPr/>
          </p:nvSpPr>
          <p:spPr bwMode="auto">
            <a:xfrm>
              <a:off x="4882" y="2857"/>
              <a:ext cx="89" cy="57"/>
            </a:xfrm>
            <a:custGeom>
              <a:avLst/>
              <a:gdLst/>
              <a:ahLst/>
              <a:cxnLst>
                <a:cxn ang="0">
                  <a:pos x="0" y="57"/>
                </a:cxn>
                <a:cxn ang="0">
                  <a:pos x="57" y="0"/>
                </a:cxn>
                <a:cxn ang="0">
                  <a:pos x="89" y="0"/>
                </a:cxn>
                <a:cxn ang="0">
                  <a:pos x="32" y="57"/>
                </a:cxn>
                <a:cxn ang="0">
                  <a:pos x="0" y="57"/>
                </a:cxn>
              </a:cxnLst>
              <a:rect l="0" t="0" r="r" b="b"/>
              <a:pathLst>
                <a:path w="89" h="57">
                  <a:moveTo>
                    <a:pt x="0" y="57"/>
                  </a:moveTo>
                  <a:lnTo>
                    <a:pt x="57" y="0"/>
                  </a:lnTo>
                  <a:lnTo>
                    <a:pt x="89" y="0"/>
                  </a:lnTo>
                  <a:lnTo>
                    <a:pt x="32" y="57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200"/>
            </a:p>
          </p:txBody>
        </p:sp>
        <p:sp>
          <p:nvSpPr>
            <p:cNvPr id="28" name="Freeform 114"/>
            <p:cNvSpPr>
              <a:spLocks/>
            </p:cNvSpPr>
            <p:nvPr/>
          </p:nvSpPr>
          <p:spPr bwMode="auto">
            <a:xfrm>
              <a:off x="4914" y="2857"/>
              <a:ext cx="57" cy="621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0" y="57"/>
                </a:cxn>
                <a:cxn ang="0">
                  <a:pos x="0" y="621"/>
                </a:cxn>
                <a:cxn ang="0">
                  <a:pos x="57" y="565"/>
                </a:cxn>
                <a:cxn ang="0">
                  <a:pos x="57" y="0"/>
                </a:cxn>
              </a:cxnLst>
              <a:rect l="0" t="0" r="r" b="b"/>
              <a:pathLst>
                <a:path w="57" h="621">
                  <a:moveTo>
                    <a:pt x="57" y="0"/>
                  </a:moveTo>
                  <a:lnTo>
                    <a:pt x="0" y="57"/>
                  </a:lnTo>
                  <a:lnTo>
                    <a:pt x="0" y="621"/>
                  </a:lnTo>
                  <a:lnTo>
                    <a:pt x="57" y="565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200"/>
            </a:p>
          </p:txBody>
        </p:sp>
        <p:sp>
          <p:nvSpPr>
            <p:cNvPr id="29" name="Rectangle 115"/>
            <p:cNvSpPr>
              <a:spLocks noChangeArrowheads="1"/>
            </p:cNvSpPr>
            <p:nvPr/>
          </p:nvSpPr>
          <p:spPr bwMode="auto">
            <a:xfrm>
              <a:off x="5012" y="3164"/>
              <a:ext cx="52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200" dirty="0">
                  <a:solidFill>
                    <a:srgbClr val="000000"/>
                  </a:solidFill>
                </a:rPr>
                <a:t>1</a:t>
              </a:r>
              <a:endParaRPr lang="en-US" sz="1200" dirty="0"/>
            </a:p>
          </p:txBody>
        </p:sp>
        <p:sp>
          <p:nvSpPr>
            <p:cNvPr id="30" name="Rectangle 116"/>
            <p:cNvSpPr>
              <a:spLocks noChangeArrowheads="1"/>
            </p:cNvSpPr>
            <p:nvPr/>
          </p:nvSpPr>
          <p:spPr bwMode="auto">
            <a:xfrm>
              <a:off x="4809" y="3551"/>
              <a:ext cx="170" cy="89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 sz="1200"/>
            </a:p>
          </p:txBody>
        </p:sp>
        <p:sp>
          <p:nvSpPr>
            <p:cNvPr id="31" name="Rectangle 117"/>
            <p:cNvSpPr>
              <a:spLocks noChangeArrowheads="1"/>
            </p:cNvSpPr>
            <p:nvPr/>
          </p:nvSpPr>
          <p:spPr bwMode="auto">
            <a:xfrm>
              <a:off x="5012" y="3567"/>
              <a:ext cx="496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200">
                  <a:solidFill>
                    <a:srgbClr val="000000"/>
                  </a:solidFill>
                </a:rPr>
                <a:t>V ( cm/Day)</a:t>
              </a:r>
              <a:endParaRPr lang="en-US" sz="1200"/>
            </a:p>
          </p:txBody>
        </p:sp>
      </p:grpSp>
      <p:pic>
        <p:nvPicPr>
          <p:cNvPr id="48" name="Picture 7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14375" y="409575"/>
            <a:ext cx="6705600" cy="5300663"/>
          </a:xfrm>
          <a:noFill/>
          <a:ln/>
        </p:spPr>
      </p:pic>
      <p:grpSp>
        <p:nvGrpSpPr>
          <p:cNvPr id="4" name="Group 76"/>
          <p:cNvGrpSpPr>
            <a:grpSpLocks noChangeAspect="1"/>
          </p:cNvGrpSpPr>
          <p:nvPr/>
        </p:nvGrpSpPr>
        <p:grpSpPr bwMode="auto">
          <a:xfrm>
            <a:off x="866775" y="1171575"/>
            <a:ext cx="5943600" cy="4699000"/>
            <a:chOff x="432" y="864"/>
            <a:chExt cx="3840" cy="3036"/>
          </a:xfrm>
        </p:grpSpPr>
        <p:sp>
          <p:nvSpPr>
            <p:cNvPr id="50" name="AutoShape 77"/>
            <p:cNvSpPr>
              <a:spLocks noChangeAspect="1" noChangeArrowheads="1" noTextEdit="1"/>
            </p:cNvSpPr>
            <p:nvPr/>
          </p:nvSpPr>
          <p:spPr bwMode="auto">
            <a:xfrm>
              <a:off x="432" y="864"/>
              <a:ext cx="3840" cy="3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1" name="Freeform 78"/>
            <p:cNvSpPr>
              <a:spLocks/>
            </p:cNvSpPr>
            <p:nvPr/>
          </p:nvSpPr>
          <p:spPr bwMode="auto">
            <a:xfrm>
              <a:off x="2566" y="3385"/>
              <a:ext cx="197" cy="43"/>
            </a:xfrm>
            <a:custGeom>
              <a:avLst/>
              <a:gdLst/>
              <a:ahLst/>
              <a:cxnLst>
                <a:cxn ang="0">
                  <a:pos x="197" y="43"/>
                </a:cxn>
                <a:cxn ang="0">
                  <a:pos x="197" y="43"/>
                </a:cxn>
                <a:cxn ang="0">
                  <a:pos x="197" y="43"/>
                </a:cxn>
                <a:cxn ang="0">
                  <a:pos x="197" y="43"/>
                </a:cxn>
                <a:cxn ang="0">
                  <a:pos x="197" y="43"/>
                </a:cxn>
                <a:cxn ang="0">
                  <a:pos x="197" y="43"/>
                </a:cxn>
                <a:cxn ang="0">
                  <a:pos x="197" y="43"/>
                </a:cxn>
                <a:cxn ang="0">
                  <a:pos x="197" y="43"/>
                </a:cxn>
                <a:cxn ang="0">
                  <a:pos x="197" y="43"/>
                </a:cxn>
                <a:cxn ang="0">
                  <a:pos x="197" y="43"/>
                </a:cxn>
                <a:cxn ang="0">
                  <a:pos x="197" y="35"/>
                </a:cxn>
                <a:cxn ang="0">
                  <a:pos x="197" y="35"/>
                </a:cxn>
                <a:cxn ang="0">
                  <a:pos x="197" y="35"/>
                </a:cxn>
                <a:cxn ang="0">
                  <a:pos x="197" y="35"/>
                </a:cxn>
                <a:cxn ang="0">
                  <a:pos x="197" y="35"/>
                </a:cxn>
                <a:cxn ang="0">
                  <a:pos x="197" y="35"/>
                </a:cxn>
                <a:cxn ang="0">
                  <a:pos x="197" y="35"/>
                </a:cxn>
                <a:cxn ang="0">
                  <a:pos x="197" y="35"/>
                </a:cxn>
                <a:cxn ang="0">
                  <a:pos x="197" y="35"/>
                </a:cxn>
                <a:cxn ang="0">
                  <a:pos x="197" y="35"/>
                </a:cxn>
                <a:cxn ang="0">
                  <a:pos x="197" y="26"/>
                </a:cxn>
                <a:cxn ang="0">
                  <a:pos x="197" y="26"/>
                </a:cxn>
                <a:cxn ang="0">
                  <a:pos x="197" y="26"/>
                </a:cxn>
                <a:cxn ang="0">
                  <a:pos x="197" y="26"/>
                </a:cxn>
                <a:cxn ang="0">
                  <a:pos x="197" y="26"/>
                </a:cxn>
                <a:cxn ang="0">
                  <a:pos x="197" y="26"/>
                </a:cxn>
                <a:cxn ang="0">
                  <a:pos x="197" y="26"/>
                </a:cxn>
                <a:cxn ang="0">
                  <a:pos x="197" y="26"/>
                </a:cxn>
                <a:cxn ang="0">
                  <a:pos x="197" y="26"/>
                </a:cxn>
                <a:cxn ang="0">
                  <a:pos x="197" y="18"/>
                </a:cxn>
                <a:cxn ang="0">
                  <a:pos x="197" y="18"/>
                </a:cxn>
                <a:cxn ang="0">
                  <a:pos x="197" y="18"/>
                </a:cxn>
                <a:cxn ang="0">
                  <a:pos x="197" y="18"/>
                </a:cxn>
                <a:cxn ang="0">
                  <a:pos x="197" y="18"/>
                </a:cxn>
                <a:cxn ang="0">
                  <a:pos x="197" y="18"/>
                </a:cxn>
                <a:cxn ang="0">
                  <a:pos x="197" y="18"/>
                </a:cxn>
                <a:cxn ang="0">
                  <a:pos x="197" y="18"/>
                </a:cxn>
                <a:cxn ang="0">
                  <a:pos x="189" y="18"/>
                </a:cxn>
                <a:cxn ang="0">
                  <a:pos x="189" y="18"/>
                </a:cxn>
                <a:cxn ang="0">
                  <a:pos x="189" y="9"/>
                </a:cxn>
                <a:cxn ang="0">
                  <a:pos x="189" y="9"/>
                </a:cxn>
                <a:cxn ang="0">
                  <a:pos x="189" y="9"/>
                </a:cxn>
                <a:cxn ang="0">
                  <a:pos x="189" y="9"/>
                </a:cxn>
                <a:cxn ang="0">
                  <a:pos x="189" y="9"/>
                </a:cxn>
                <a:cxn ang="0">
                  <a:pos x="189" y="9"/>
                </a:cxn>
                <a:cxn ang="0">
                  <a:pos x="189" y="9"/>
                </a:cxn>
                <a:cxn ang="0">
                  <a:pos x="189" y="9"/>
                </a:cxn>
                <a:cxn ang="0">
                  <a:pos x="189" y="9"/>
                </a:cxn>
                <a:cxn ang="0">
                  <a:pos x="189" y="9"/>
                </a:cxn>
                <a:cxn ang="0">
                  <a:pos x="189" y="0"/>
                </a:cxn>
                <a:cxn ang="0">
                  <a:pos x="189" y="0"/>
                </a:cxn>
                <a:cxn ang="0">
                  <a:pos x="0" y="43"/>
                </a:cxn>
                <a:cxn ang="0">
                  <a:pos x="197" y="43"/>
                </a:cxn>
                <a:cxn ang="0">
                  <a:pos x="197" y="43"/>
                </a:cxn>
              </a:cxnLst>
              <a:rect l="0" t="0" r="r" b="b"/>
              <a:pathLst>
                <a:path w="197" h="43">
                  <a:moveTo>
                    <a:pt x="197" y="43"/>
                  </a:moveTo>
                  <a:lnTo>
                    <a:pt x="197" y="43"/>
                  </a:lnTo>
                  <a:lnTo>
                    <a:pt x="197" y="43"/>
                  </a:lnTo>
                  <a:lnTo>
                    <a:pt x="197" y="43"/>
                  </a:lnTo>
                  <a:lnTo>
                    <a:pt x="197" y="43"/>
                  </a:lnTo>
                  <a:lnTo>
                    <a:pt x="197" y="43"/>
                  </a:lnTo>
                  <a:lnTo>
                    <a:pt x="197" y="43"/>
                  </a:lnTo>
                  <a:lnTo>
                    <a:pt x="197" y="43"/>
                  </a:lnTo>
                  <a:lnTo>
                    <a:pt x="197" y="43"/>
                  </a:lnTo>
                  <a:lnTo>
                    <a:pt x="197" y="43"/>
                  </a:lnTo>
                  <a:lnTo>
                    <a:pt x="197" y="35"/>
                  </a:lnTo>
                  <a:lnTo>
                    <a:pt x="197" y="35"/>
                  </a:lnTo>
                  <a:lnTo>
                    <a:pt x="197" y="35"/>
                  </a:lnTo>
                  <a:lnTo>
                    <a:pt x="197" y="35"/>
                  </a:lnTo>
                  <a:lnTo>
                    <a:pt x="197" y="35"/>
                  </a:lnTo>
                  <a:lnTo>
                    <a:pt x="197" y="35"/>
                  </a:lnTo>
                  <a:lnTo>
                    <a:pt x="197" y="35"/>
                  </a:lnTo>
                  <a:lnTo>
                    <a:pt x="197" y="35"/>
                  </a:lnTo>
                  <a:lnTo>
                    <a:pt x="197" y="35"/>
                  </a:lnTo>
                  <a:lnTo>
                    <a:pt x="197" y="35"/>
                  </a:lnTo>
                  <a:lnTo>
                    <a:pt x="197" y="26"/>
                  </a:lnTo>
                  <a:lnTo>
                    <a:pt x="197" y="26"/>
                  </a:lnTo>
                  <a:lnTo>
                    <a:pt x="197" y="26"/>
                  </a:lnTo>
                  <a:lnTo>
                    <a:pt x="197" y="26"/>
                  </a:lnTo>
                  <a:lnTo>
                    <a:pt x="197" y="26"/>
                  </a:lnTo>
                  <a:lnTo>
                    <a:pt x="197" y="26"/>
                  </a:lnTo>
                  <a:lnTo>
                    <a:pt x="197" y="26"/>
                  </a:lnTo>
                  <a:lnTo>
                    <a:pt x="197" y="26"/>
                  </a:lnTo>
                  <a:lnTo>
                    <a:pt x="197" y="26"/>
                  </a:lnTo>
                  <a:lnTo>
                    <a:pt x="197" y="18"/>
                  </a:lnTo>
                  <a:lnTo>
                    <a:pt x="197" y="18"/>
                  </a:lnTo>
                  <a:lnTo>
                    <a:pt x="197" y="18"/>
                  </a:lnTo>
                  <a:lnTo>
                    <a:pt x="197" y="18"/>
                  </a:lnTo>
                  <a:lnTo>
                    <a:pt x="197" y="18"/>
                  </a:lnTo>
                  <a:lnTo>
                    <a:pt x="197" y="18"/>
                  </a:lnTo>
                  <a:lnTo>
                    <a:pt x="197" y="18"/>
                  </a:lnTo>
                  <a:lnTo>
                    <a:pt x="197" y="18"/>
                  </a:lnTo>
                  <a:lnTo>
                    <a:pt x="189" y="18"/>
                  </a:lnTo>
                  <a:lnTo>
                    <a:pt x="189" y="18"/>
                  </a:lnTo>
                  <a:lnTo>
                    <a:pt x="189" y="9"/>
                  </a:lnTo>
                  <a:lnTo>
                    <a:pt x="189" y="9"/>
                  </a:lnTo>
                  <a:lnTo>
                    <a:pt x="189" y="9"/>
                  </a:lnTo>
                  <a:lnTo>
                    <a:pt x="189" y="9"/>
                  </a:lnTo>
                  <a:lnTo>
                    <a:pt x="189" y="9"/>
                  </a:lnTo>
                  <a:lnTo>
                    <a:pt x="189" y="9"/>
                  </a:lnTo>
                  <a:lnTo>
                    <a:pt x="189" y="9"/>
                  </a:lnTo>
                  <a:lnTo>
                    <a:pt x="189" y="9"/>
                  </a:lnTo>
                  <a:lnTo>
                    <a:pt x="189" y="9"/>
                  </a:lnTo>
                  <a:lnTo>
                    <a:pt x="189" y="9"/>
                  </a:lnTo>
                  <a:lnTo>
                    <a:pt x="189" y="0"/>
                  </a:lnTo>
                  <a:lnTo>
                    <a:pt x="189" y="0"/>
                  </a:lnTo>
                  <a:lnTo>
                    <a:pt x="0" y="43"/>
                  </a:lnTo>
                  <a:lnTo>
                    <a:pt x="197" y="43"/>
                  </a:lnTo>
                  <a:lnTo>
                    <a:pt x="197" y="4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2" name="Freeform 79"/>
            <p:cNvSpPr>
              <a:spLocks/>
            </p:cNvSpPr>
            <p:nvPr/>
          </p:nvSpPr>
          <p:spPr bwMode="auto">
            <a:xfrm>
              <a:off x="2378" y="3291"/>
              <a:ext cx="385" cy="283"/>
            </a:xfrm>
            <a:custGeom>
              <a:avLst/>
              <a:gdLst/>
              <a:ahLst/>
              <a:cxnLst>
                <a:cxn ang="0">
                  <a:pos x="368" y="86"/>
                </a:cxn>
                <a:cxn ang="0">
                  <a:pos x="360" y="69"/>
                </a:cxn>
                <a:cxn ang="0">
                  <a:pos x="343" y="52"/>
                </a:cxn>
                <a:cxn ang="0">
                  <a:pos x="334" y="43"/>
                </a:cxn>
                <a:cxn ang="0">
                  <a:pos x="317" y="34"/>
                </a:cxn>
                <a:cxn ang="0">
                  <a:pos x="300" y="26"/>
                </a:cxn>
                <a:cxn ang="0">
                  <a:pos x="291" y="17"/>
                </a:cxn>
                <a:cxn ang="0">
                  <a:pos x="274" y="9"/>
                </a:cxn>
                <a:cxn ang="0">
                  <a:pos x="257" y="9"/>
                </a:cxn>
                <a:cxn ang="0">
                  <a:pos x="240" y="0"/>
                </a:cxn>
                <a:cxn ang="0">
                  <a:pos x="231" y="0"/>
                </a:cxn>
                <a:cxn ang="0">
                  <a:pos x="214" y="0"/>
                </a:cxn>
                <a:cxn ang="0">
                  <a:pos x="197" y="0"/>
                </a:cxn>
                <a:cxn ang="0">
                  <a:pos x="180" y="0"/>
                </a:cxn>
                <a:cxn ang="0">
                  <a:pos x="171" y="0"/>
                </a:cxn>
                <a:cxn ang="0">
                  <a:pos x="154" y="0"/>
                </a:cxn>
                <a:cxn ang="0">
                  <a:pos x="137" y="0"/>
                </a:cxn>
                <a:cxn ang="0">
                  <a:pos x="128" y="9"/>
                </a:cxn>
                <a:cxn ang="0">
                  <a:pos x="111" y="9"/>
                </a:cxn>
                <a:cxn ang="0">
                  <a:pos x="94" y="17"/>
                </a:cxn>
                <a:cxn ang="0">
                  <a:pos x="77" y="26"/>
                </a:cxn>
                <a:cxn ang="0">
                  <a:pos x="68" y="34"/>
                </a:cxn>
                <a:cxn ang="0">
                  <a:pos x="51" y="43"/>
                </a:cxn>
                <a:cxn ang="0">
                  <a:pos x="34" y="52"/>
                </a:cxn>
                <a:cxn ang="0">
                  <a:pos x="25" y="69"/>
                </a:cxn>
                <a:cxn ang="0">
                  <a:pos x="8" y="86"/>
                </a:cxn>
                <a:cxn ang="0">
                  <a:pos x="8" y="94"/>
                </a:cxn>
                <a:cxn ang="0">
                  <a:pos x="0" y="112"/>
                </a:cxn>
                <a:cxn ang="0">
                  <a:pos x="0" y="129"/>
                </a:cxn>
                <a:cxn ang="0">
                  <a:pos x="0" y="146"/>
                </a:cxn>
                <a:cxn ang="0">
                  <a:pos x="0" y="154"/>
                </a:cxn>
                <a:cxn ang="0">
                  <a:pos x="0" y="172"/>
                </a:cxn>
                <a:cxn ang="0">
                  <a:pos x="8" y="189"/>
                </a:cxn>
                <a:cxn ang="0">
                  <a:pos x="17" y="206"/>
                </a:cxn>
                <a:cxn ang="0">
                  <a:pos x="25" y="214"/>
                </a:cxn>
                <a:cxn ang="0">
                  <a:pos x="43" y="232"/>
                </a:cxn>
                <a:cxn ang="0">
                  <a:pos x="51" y="240"/>
                </a:cxn>
                <a:cxn ang="0">
                  <a:pos x="68" y="249"/>
                </a:cxn>
                <a:cxn ang="0">
                  <a:pos x="85" y="257"/>
                </a:cxn>
                <a:cxn ang="0">
                  <a:pos x="103" y="266"/>
                </a:cxn>
                <a:cxn ang="0">
                  <a:pos x="111" y="275"/>
                </a:cxn>
                <a:cxn ang="0">
                  <a:pos x="128" y="275"/>
                </a:cxn>
                <a:cxn ang="0">
                  <a:pos x="145" y="283"/>
                </a:cxn>
                <a:cxn ang="0">
                  <a:pos x="163" y="283"/>
                </a:cxn>
                <a:cxn ang="0">
                  <a:pos x="171" y="283"/>
                </a:cxn>
                <a:cxn ang="0">
                  <a:pos x="188" y="283"/>
                </a:cxn>
                <a:cxn ang="0">
                  <a:pos x="205" y="283"/>
                </a:cxn>
                <a:cxn ang="0">
                  <a:pos x="214" y="283"/>
                </a:cxn>
                <a:cxn ang="0">
                  <a:pos x="231" y="283"/>
                </a:cxn>
                <a:cxn ang="0">
                  <a:pos x="248" y="275"/>
                </a:cxn>
                <a:cxn ang="0">
                  <a:pos x="265" y="275"/>
                </a:cxn>
                <a:cxn ang="0">
                  <a:pos x="274" y="266"/>
                </a:cxn>
                <a:cxn ang="0">
                  <a:pos x="291" y="266"/>
                </a:cxn>
                <a:cxn ang="0">
                  <a:pos x="308" y="257"/>
                </a:cxn>
                <a:cxn ang="0">
                  <a:pos x="325" y="249"/>
                </a:cxn>
                <a:cxn ang="0">
                  <a:pos x="334" y="240"/>
                </a:cxn>
                <a:cxn ang="0">
                  <a:pos x="351" y="223"/>
                </a:cxn>
                <a:cxn ang="0">
                  <a:pos x="360" y="206"/>
                </a:cxn>
                <a:cxn ang="0">
                  <a:pos x="377" y="189"/>
                </a:cxn>
                <a:cxn ang="0">
                  <a:pos x="377" y="180"/>
                </a:cxn>
                <a:cxn ang="0">
                  <a:pos x="385" y="163"/>
                </a:cxn>
                <a:cxn ang="0">
                  <a:pos x="385" y="146"/>
                </a:cxn>
              </a:cxnLst>
              <a:rect l="0" t="0" r="r" b="b"/>
              <a:pathLst>
                <a:path w="385" h="283">
                  <a:moveTo>
                    <a:pt x="377" y="94"/>
                  </a:moveTo>
                  <a:lnTo>
                    <a:pt x="377" y="94"/>
                  </a:lnTo>
                  <a:lnTo>
                    <a:pt x="377" y="94"/>
                  </a:lnTo>
                  <a:lnTo>
                    <a:pt x="377" y="94"/>
                  </a:lnTo>
                  <a:lnTo>
                    <a:pt x="377" y="94"/>
                  </a:lnTo>
                  <a:lnTo>
                    <a:pt x="377" y="94"/>
                  </a:lnTo>
                  <a:lnTo>
                    <a:pt x="377" y="94"/>
                  </a:lnTo>
                  <a:lnTo>
                    <a:pt x="377" y="94"/>
                  </a:lnTo>
                  <a:lnTo>
                    <a:pt x="377" y="94"/>
                  </a:lnTo>
                  <a:lnTo>
                    <a:pt x="377" y="94"/>
                  </a:lnTo>
                  <a:lnTo>
                    <a:pt x="377" y="86"/>
                  </a:lnTo>
                  <a:lnTo>
                    <a:pt x="377" y="86"/>
                  </a:lnTo>
                  <a:lnTo>
                    <a:pt x="368" y="86"/>
                  </a:lnTo>
                  <a:lnTo>
                    <a:pt x="368" y="86"/>
                  </a:lnTo>
                  <a:lnTo>
                    <a:pt x="368" y="86"/>
                  </a:lnTo>
                  <a:lnTo>
                    <a:pt x="368" y="86"/>
                  </a:lnTo>
                  <a:lnTo>
                    <a:pt x="368" y="86"/>
                  </a:lnTo>
                  <a:lnTo>
                    <a:pt x="368" y="86"/>
                  </a:lnTo>
                  <a:lnTo>
                    <a:pt x="368" y="86"/>
                  </a:lnTo>
                  <a:lnTo>
                    <a:pt x="368" y="86"/>
                  </a:lnTo>
                  <a:lnTo>
                    <a:pt x="368" y="77"/>
                  </a:lnTo>
                  <a:lnTo>
                    <a:pt x="368" y="77"/>
                  </a:lnTo>
                  <a:lnTo>
                    <a:pt x="368" y="77"/>
                  </a:lnTo>
                  <a:lnTo>
                    <a:pt x="368" y="77"/>
                  </a:lnTo>
                  <a:lnTo>
                    <a:pt x="368" y="77"/>
                  </a:lnTo>
                  <a:lnTo>
                    <a:pt x="368" y="77"/>
                  </a:lnTo>
                  <a:lnTo>
                    <a:pt x="368" y="77"/>
                  </a:lnTo>
                  <a:lnTo>
                    <a:pt x="368" y="77"/>
                  </a:lnTo>
                  <a:lnTo>
                    <a:pt x="360" y="77"/>
                  </a:lnTo>
                  <a:lnTo>
                    <a:pt x="360" y="77"/>
                  </a:lnTo>
                  <a:lnTo>
                    <a:pt x="360" y="69"/>
                  </a:lnTo>
                  <a:lnTo>
                    <a:pt x="360" y="69"/>
                  </a:lnTo>
                  <a:lnTo>
                    <a:pt x="360" y="69"/>
                  </a:lnTo>
                  <a:lnTo>
                    <a:pt x="360" y="69"/>
                  </a:lnTo>
                  <a:lnTo>
                    <a:pt x="360" y="69"/>
                  </a:lnTo>
                  <a:lnTo>
                    <a:pt x="360" y="69"/>
                  </a:lnTo>
                  <a:lnTo>
                    <a:pt x="360" y="69"/>
                  </a:lnTo>
                  <a:lnTo>
                    <a:pt x="360" y="69"/>
                  </a:lnTo>
                  <a:lnTo>
                    <a:pt x="360" y="69"/>
                  </a:lnTo>
                  <a:lnTo>
                    <a:pt x="360" y="60"/>
                  </a:lnTo>
                  <a:lnTo>
                    <a:pt x="360" y="60"/>
                  </a:lnTo>
                  <a:lnTo>
                    <a:pt x="351" y="60"/>
                  </a:lnTo>
                  <a:lnTo>
                    <a:pt x="351" y="60"/>
                  </a:lnTo>
                  <a:lnTo>
                    <a:pt x="351" y="60"/>
                  </a:lnTo>
                  <a:lnTo>
                    <a:pt x="351" y="60"/>
                  </a:lnTo>
                  <a:lnTo>
                    <a:pt x="351" y="60"/>
                  </a:lnTo>
                  <a:lnTo>
                    <a:pt x="351" y="60"/>
                  </a:lnTo>
                  <a:lnTo>
                    <a:pt x="351" y="60"/>
                  </a:lnTo>
                  <a:lnTo>
                    <a:pt x="351" y="60"/>
                  </a:lnTo>
                  <a:lnTo>
                    <a:pt x="351" y="52"/>
                  </a:lnTo>
                  <a:lnTo>
                    <a:pt x="343" y="52"/>
                  </a:lnTo>
                  <a:lnTo>
                    <a:pt x="343" y="52"/>
                  </a:lnTo>
                  <a:lnTo>
                    <a:pt x="343" y="52"/>
                  </a:lnTo>
                  <a:lnTo>
                    <a:pt x="343" y="52"/>
                  </a:lnTo>
                  <a:lnTo>
                    <a:pt x="343" y="52"/>
                  </a:lnTo>
                  <a:lnTo>
                    <a:pt x="343" y="52"/>
                  </a:lnTo>
                  <a:lnTo>
                    <a:pt x="343" y="52"/>
                  </a:lnTo>
                  <a:lnTo>
                    <a:pt x="343" y="52"/>
                  </a:lnTo>
                  <a:lnTo>
                    <a:pt x="343" y="52"/>
                  </a:lnTo>
                  <a:lnTo>
                    <a:pt x="343" y="43"/>
                  </a:lnTo>
                  <a:lnTo>
                    <a:pt x="334" y="43"/>
                  </a:lnTo>
                  <a:lnTo>
                    <a:pt x="334" y="43"/>
                  </a:lnTo>
                  <a:lnTo>
                    <a:pt x="334" y="43"/>
                  </a:lnTo>
                  <a:lnTo>
                    <a:pt x="334" y="43"/>
                  </a:lnTo>
                  <a:lnTo>
                    <a:pt x="334" y="43"/>
                  </a:lnTo>
                  <a:lnTo>
                    <a:pt x="334" y="43"/>
                  </a:lnTo>
                  <a:lnTo>
                    <a:pt x="334" y="43"/>
                  </a:lnTo>
                  <a:lnTo>
                    <a:pt x="334" y="43"/>
                  </a:lnTo>
                  <a:lnTo>
                    <a:pt x="334" y="43"/>
                  </a:lnTo>
                  <a:lnTo>
                    <a:pt x="334" y="43"/>
                  </a:lnTo>
                  <a:lnTo>
                    <a:pt x="325" y="43"/>
                  </a:lnTo>
                  <a:lnTo>
                    <a:pt x="325" y="43"/>
                  </a:lnTo>
                  <a:lnTo>
                    <a:pt x="325" y="34"/>
                  </a:lnTo>
                  <a:lnTo>
                    <a:pt x="325" y="34"/>
                  </a:lnTo>
                  <a:lnTo>
                    <a:pt x="325" y="34"/>
                  </a:lnTo>
                  <a:lnTo>
                    <a:pt x="325" y="34"/>
                  </a:lnTo>
                  <a:lnTo>
                    <a:pt x="325" y="34"/>
                  </a:lnTo>
                  <a:lnTo>
                    <a:pt x="325" y="34"/>
                  </a:lnTo>
                  <a:lnTo>
                    <a:pt x="325" y="34"/>
                  </a:lnTo>
                  <a:lnTo>
                    <a:pt x="325" y="34"/>
                  </a:lnTo>
                  <a:lnTo>
                    <a:pt x="317" y="34"/>
                  </a:lnTo>
                  <a:lnTo>
                    <a:pt x="317" y="34"/>
                  </a:lnTo>
                  <a:lnTo>
                    <a:pt x="317" y="34"/>
                  </a:lnTo>
                  <a:lnTo>
                    <a:pt x="317" y="34"/>
                  </a:lnTo>
                  <a:lnTo>
                    <a:pt x="317" y="34"/>
                  </a:lnTo>
                  <a:lnTo>
                    <a:pt x="317" y="34"/>
                  </a:lnTo>
                  <a:lnTo>
                    <a:pt x="317" y="34"/>
                  </a:lnTo>
                  <a:lnTo>
                    <a:pt x="317" y="26"/>
                  </a:lnTo>
                  <a:lnTo>
                    <a:pt x="317" y="26"/>
                  </a:lnTo>
                  <a:lnTo>
                    <a:pt x="317" y="26"/>
                  </a:lnTo>
                  <a:lnTo>
                    <a:pt x="308" y="26"/>
                  </a:lnTo>
                  <a:lnTo>
                    <a:pt x="308" y="26"/>
                  </a:lnTo>
                  <a:lnTo>
                    <a:pt x="308" y="26"/>
                  </a:lnTo>
                  <a:lnTo>
                    <a:pt x="308" y="26"/>
                  </a:lnTo>
                  <a:lnTo>
                    <a:pt x="308" y="26"/>
                  </a:lnTo>
                  <a:lnTo>
                    <a:pt x="308" y="26"/>
                  </a:lnTo>
                  <a:lnTo>
                    <a:pt x="308" y="26"/>
                  </a:lnTo>
                  <a:lnTo>
                    <a:pt x="308" y="26"/>
                  </a:lnTo>
                  <a:lnTo>
                    <a:pt x="308" y="26"/>
                  </a:lnTo>
                  <a:lnTo>
                    <a:pt x="308" y="26"/>
                  </a:lnTo>
                  <a:lnTo>
                    <a:pt x="300" y="26"/>
                  </a:lnTo>
                  <a:lnTo>
                    <a:pt x="300" y="26"/>
                  </a:lnTo>
                  <a:lnTo>
                    <a:pt x="300" y="26"/>
                  </a:lnTo>
                  <a:lnTo>
                    <a:pt x="300" y="26"/>
                  </a:lnTo>
                  <a:lnTo>
                    <a:pt x="300" y="26"/>
                  </a:lnTo>
                  <a:lnTo>
                    <a:pt x="300" y="26"/>
                  </a:lnTo>
                  <a:lnTo>
                    <a:pt x="300" y="17"/>
                  </a:lnTo>
                  <a:lnTo>
                    <a:pt x="300" y="17"/>
                  </a:lnTo>
                  <a:lnTo>
                    <a:pt x="300" y="17"/>
                  </a:lnTo>
                  <a:lnTo>
                    <a:pt x="300" y="17"/>
                  </a:lnTo>
                  <a:lnTo>
                    <a:pt x="291" y="17"/>
                  </a:lnTo>
                  <a:lnTo>
                    <a:pt x="291" y="17"/>
                  </a:lnTo>
                  <a:lnTo>
                    <a:pt x="291" y="17"/>
                  </a:lnTo>
                  <a:lnTo>
                    <a:pt x="291" y="17"/>
                  </a:lnTo>
                  <a:lnTo>
                    <a:pt x="291" y="17"/>
                  </a:lnTo>
                  <a:lnTo>
                    <a:pt x="291" y="17"/>
                  </a:lnTo>
                  <a:lnTo>
                    <a:pt x="291" y="17"/>
                  </a:lnTo>
                  <a:lnTo>
                    <a:pt x="291" y="17"/>
                  </a:lnTo>
                  <a:lnTo>
                    <a:pt x="291" y="17"/>
                  </a:lnTo>
                  <a:lnTo>
                    <a:pt x="283" y="17"/>
                  </a:lnTo>
                  <a:lnTo>
                    <a:pt x="283" y="17"/>
                  </a:lnTo>
                  <a:lnTo>
                    <a:pt x="283" y="17"/>
                  </a:lnTo>
                  <a:lnTo>
                    <a:pt x="283" y="17"/>
                  </a:lnTo>
                  <a:lnTo>
                    <a:pt x="283" y="17"/>
                  </a:lnTo>
                  <a:lnTo>
                    <a:pt x="283" y="17"/>
                  </a:lnTo>
                  <a:lnTo>
                    <a:pt x="283" y="17"/>
                  </a:lnTo>
                  <a:lnTo>
                    <a:pt x="283" y="17"/>
                  </a:lnTo>
                  <a:lnTo>
                    <a:pt x="283" y="17"/>
                  </a:lnTo>
                  <a:lnTo>
                    <a:pt x="283" y="17"/>
                  </a:lnTo>
                  <a:lnTo>
                    <a:pt x="274" y="9"/>
                  </a:lnTo>
                  <a:lnTo>
                    <a:pt x="274" y="9"/>
                  </a:lnTo>
                  <a:lnTo>
                    <a:pt x="274" y="9"/>
                  </a:lnTo>
                  <a:lnTo>
                    <a:pt x="274" y="9"/>
                  </a:lnTo>
                  <a:lnTo>
                    <a:pt x="274" y="9"/>
                  </a:lnTo>
                  <a:lnTo>
                    <a:pt x="274" y="9"/>
                  </a:lnTo>
                  <a:lnTo>
                    <a:pt x="274" y="9"/>
                  </a:lnTo>
                  <a:lnTo>
                    <a:pt x="274" y="9"/>
                  </a:lnTo>
                  <a:lnTo>
                    <a:pt x="274" y="9"/>
                  </a:lnTo>
                  <a:lnTo>
                    <a:pt x="274" y="9"/>
                  </a:lnTo>
                  <a:lnTo>
                    <a:pt x="265" y="9"/>
                  </a:lnTo>
                  <a:lnTo>
                    <a:pt x="265" y="9"/>
                  </a:lnTo>
                  <a:lnTo>
                    <a:pt x="265" y="9"/>
                  </a:lnTo>
                  <a:lnTo>
                    <a:pt x="265" y="9"/>
                  </a:lnTo>
                  <a:lnTo>
                    <a:pt x="265" y="9"/>
                  </a:lnTo>
                  <a:lnTo>
                    <a:pt x="265" y="9"/>
                  </a:lnTo>
                  <a:lnTo>
                    <a:pt x="265" y="9"/>
                  </a:lnTo>
                  <a:lnTo>
                    <a:pt x="265" y="9"/>
                  </a:lnTo>
                  <a:lnTo>
                    <a:pt x="265" y="9"/>
                  </a:lnTo>
                  <a:lnTo>
                    <a:pt x="265" y="9"/>
                  </a:lnTo>
                  <a:lnTo>
                    <a:pt x="257" y="9"/>
                  </a:lnTo>
                  <a:lnTo>
                    <a:pt x="257" y="9"/>
                  </a:lnTo>
                  <a:lnTo>
                    <a:pt x="257" y="9"/>
                  </a:lnTo>
                  <a:lnTo>
                    <a:pt x="257" y="9"/>
                  </a:lnTo>
                  <a:lnTo>
                    <a:pt x="257" y="9"/>
                  </a:lnTo>
                  <a:lnTo>
                    <a:pt x="257" y="9"/>
                  </a:lnTo>
                  <a:lnTo>
                    <a:pt x="257" y="9"/>
                  </a:lnTo>
                  <a:lnTo>
                    <a:pt x="257" y="9"/>
                  </a:lnTo>
                  <a:lnTo>
                    <a:pt x="257" y="9"/>
                  </a:lnTo>
                  <a:lnTo>
                    <a:pt x="257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0" y="0"/>
                  </a:lnTo>
                  <a:lnTo>
                    <a:pt x="240" y="0"/>
                  </a:lnTo>
                  <a:lnTo>
                    <a:pt x="240" y="0"/>
                  </a:lnTo>
                  <a:lnTo>
                    <a:pt x="240" y="0"/>
                  </a:lnTo>
                  <a:lnTo>
                    <a:pt x="240" y="0"/>
                  </a:lnTo>
                  <a:lnTo>
                    <a:pt x="240" y="0"/>
                  </a:lnTo>
                  <a:lnTo>
                    <a:pt x="240" y="0"/>
                  </a:lnTo>
                  <a:lnTo>
                    <a:pt x="240" y="0"/>
                  </a:lnTo>
                  <a:lnTo>
                    <a:pt x="240" y="0"/>
                  </a:lnTo>
                  <a:lnTo>
                    <a:pt x="231" y="0"/>
                  </a:lnTo>
                  <a:lnTo>
                    <a:pt x="231" y="0"/>
                  </a:lnTo>
                  <a:lnTo>
                    <a:pt x="231" y="0"/>
                  </a:lnTo>
                  <a:lnTo>
                    <a:pt x="231" y="0"/>
                  </a:lnTo>
                  <a:lnTo>
                    <a:pt x="231" y="0"/>
                  </a:lnTo>
                  <a:lnTo>
                    <a:pt x="231" y="0"/>
                  </a:lnTo>
                  <a:lnTo>
                    <a:pt x="231" y="0"/>
                  </a:lnTo>
                  <a:lnTo>
                    <a:pt x="231" y="0"/>
                  </a:lnTo>
                  <a:lnTo>
                    <a:pt x="231" y="0"/>
                  </a:lnTo>
                  <a:lnTo>
                    <a:pt x="231" y="0"/>
                  </a:lnTo>
                  <a:lnTo>
                    <a:pt x="223" y="0"/>
                  </a:lnTo>
                  <a:lnTo>
                    <a:pt x="223" y="0"/>
                  </a:lnTo>
                  <a:lnTo>
                    <a:pt x="223" y="0"/>
                  </a:lnTo>
                  <a:lnTo>
                    <a:pt x="223" y="0"/>
                  </a:lnTo>
                  <a:lnTo>
                    <a:pt x="223" y="0"/>
                  </a:lnTo>
                  <a:lnTo>
                    <a:pt x="223" y="0"/>
                  </a:lnTo>
                  <a:lnTo>
                    <a:pt x="223" y="0"/>
                  </a:lnTo>
                  <a:lnTo>
                    <a:pt x="223" y="0"/>
                  </a:lnTo>
                  <a:lnTo>
                    <a:pt x="223" y="0"/>
                  </a:lnTo>
                  <a:lnTo>
                    <a:pt x="223" y="0"/>
                  </a:lnTo>
                  <a:lnTo>
                    <a:pt x="214" y="0"/>
                  </a:lnTo>
                  <a:lnTo>
                    <a:pt x="214" y="0"/>
                  </a:lnTo>
                  <a:lnTo>
                    <a:pt x="214" y="0"/>
                  </a:lnTo>
                  <a:lnTo>
                    <a:pt x="214" y="0"/>
                  </a:lnTo>
                  <a:lnTo>
                    <a:pt x="214" y="0"/>
                  </a:lnTo>
                  <a:lnTo>
                    <a:pt x="214" y="0"/>
                  </a:lnTo>
                  <a:lnTo>
                    <a:pt x="214" y="0"/>
                  </a:lnTo>
                  <a:lnTo>
                    <a:pt x="214" y="0"/>
                  </a:lnTo>
                  <a:lnTo>
                    <a:pt x="214" y="0"/>
                  </a:lnTo>
                  <a:lnTo>
                    <a:pt x="214" y="0"/>
                  </a:lnTo>
                  <a:lnTo>
                    <a:pt x="205" y="0"/>
                  </a:lnTo>
                  <a:lnTo>
                    <a:pt x="205" y="0"/>
                  </a:lnTo>
                  <a:lnTo>
                    <a:pt x="205" y="0"/>
                  </a:lnTo>
                  <a:lnTo>
                    <a:pt x="205" y="0"/>
                  </a:lnTo>
                  <a:lnTo>
                    <a:pt x="205" y="0"/>
                  </a:lnTo>
                  <a:lnTo>
                    <a:pt x="205" y="0"/>
                  </a:lnTo>
                  <a:lnTo>
                    <a:pt x="205" y="0"/>
                  </a:lnTo>
                  <a:lnTo>
                    <a:pt x="205" y="0"/>
                  </a:lnTo>
                  <a:lnTo>
                    <a:pt x="205" y="0"/>
                  </a:lnTo>
                  <a:lnTo>
                    <a:pt x="205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88" y="0"/>
                  </a:lnTo>
                  <a:lnTo>
                    <a:pt x="188" y="0"/>
                  </a:lnTo>
                  <a:lnTo>
                    <a:pt x="188" y="0"/>
                  </a:lnTo>
                  <a:lnTo>
                    <a:pt x="188" y="0"/>
                  </a:lnTo>
                  <a:lnTo>
                    <a:pt x="188" y="0"/>
                  </a:lnTo>
                  <a:lnTo>
                    <a:pt x="188" y="0"/>
                  </a:lnTo>
                  <a:lnTo>
                    <a:pt x="188" y="0"/>
                  </a:lnTo>
                  <a:lnTo>
                    <a:pt x="188" y="0"/>
                  </a:lnTo>
                  <a:lnTo>
                    <a:pt x="188" y="0"/>
                  </a:lnTo>
                  <a:lnTo>
                    <a:pt x="180" y="0"/>
                  </a:lnTo>
                  <a:lnTo>
                    <a:pt x="180" y="0"/>
                  </a:lnTo>
                  <a:lnTo>
                    <a:pt x="180" y="0"/>
                  </a:lnTo>
                  <a:lnTo>
                    <a:pt x="180" y="0"/>
                  </a:lnTo>
                  <a:lnTo>
                    <a:pt x="180" y="0"/>
                  </a:lnTo>
                  <a:lnTo>
                    <a:pt x="180" y="0"/>
                  </a:lnTo>
                  <a:lnTo>
                    <a:pt x="180" y="0"/>
                  </a:lnTo>
                  <a:lnTo>
                    <a:pt x="180" y="0"/>
                  </a:lnTo>
                  <a:lnTo>
                    <a:pt x="180" y="0"/>
                  </a:lnTo>
                  <a:lnTo>
                    <a:pt x="180" y="0"/>
                  </a:lnTo>
                  <a:lnTo>
                    <a:pt x="171" y="0"/>
                  </a:lnTo>
                  <a:lnTo>
                    <a:pt x="171" y="0"/>
                  </a:lnTo>
                  <a:lnTo>
                    <a:pt x="171" y="0"/>
                  </a:lnTo>
                  <a:lnTo>
                    <a:pt x="171" y="0"/>
                  </a:lnTo>
                  <a:lnTo>
                    <a:pt x="171" y="0"/>
                  </a:lnTo>
                  <a:lnTo>
                    <a:pt x="171" y="0"/>
                  </a:lnTo>
                  <a:lnTo>
                    <a:pt x="171" y="0"/>
                  </a:lnTo>
                  <a:lnTo>
                    <a:pt x="171" y="0"/>
                  </a:lnTo>
                  <a:lnTo>
                    <a:pt x="171" y="0"/>
                  </a:lnTo>
                  <a:lnTo>
                    <a:pt x="171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8" y="9"/>
                  </a:lnTo>
                  <a:lnTo>
                    <a:pt x="128" y="9"/>
                  </a:lnTo>
                  <a:lnTo>
                    <a:pt x="128" y="9"/>
                  </a:lnTo>
                  <a:lnTo>
                    <a:pt x="128" y="9"/>
                  </a:lnTo>
                  <a:lnTo>
                    <a:pt x="128" y="9"/>
                  </a:lnTo>
                  <a:lnTo>
                    <a:pt x="120" y="9"/>
                  </a:lnTo>
                  <a:lnTo>
                    <a:pt x="120" y="9"/>
                  </a:lnTo>
                  <a:lnTo>
                    <a:pt x="120" y="9"/>
                  </a:lnTo>
                  <a:lnTo>
                    <a:pt x="120" y="9"/>
                  </a:lnTo>
                  <a:lnTo>
                    <a:pt x="120" y="9"/>
                  </a:lnTo>
                  <a:lnTo>
                    <a:pt x="120" y="9"/>
                  </a:lnTo>
                  <a:lnTo>
                    <a:pt x="120" y="9"/>
                  </a:lnTo>
                  <a:lnTo>
                    <a:pt x="120" y="9"/>
                  </a:lnTo>
                  <a:lnTo>
                    <a:pt x="120" y="9"/>
                  </a:lnTo>
                  <a:lnTo>
                    <a:pt x="120" y="9"/>
                  </a:lnTo>
                  <a:lnTo>
                    <a:pt x="111" y="9"/>
                  </a:lnTo>
                  <a:lnTo>
                    <a:pt x="111" y="9"/>
                  </a:lnTo>
                  <a:lnTo>
                    <a:pt x="111" y="9"/>
                  </a:lnTo>
                  <a:lnTo>
                    <a:pt x="111" y="9"/>
                  </a:lnTo>
                  <a:lnTo>
                    <a:pt x="111" y="9"/>
                  </a:lnTo>
                  <a:lnTo>
                    <a:pt x="111" y="9"/>
                  </a:lnTo>
                  <a:lnTo>
                    <a:pt x="111" y="9"/>
                  </a:lnTo>
                  <a:lnTo>
                    <a:pt x="111" y="9"/>
                  </a:lnTo>
                  <a:lnTo>
                    <a:pt x="111" y="9"/>
                  </a:lnTo>
                  <a:lnTo>
                    <a:pt x="111" y="9"/>
                  </a:lnTo>
                  <a:lnTo>
                    <a:pt x="103" y="9"/>
                  </a:lnTo>
                  <a:lnTo>
                    <a:pt x="103" y="9"/>
                  </a:lnTo>
                  <a:lnTo>
                    <a:pt x="103" y="9"/>
                  </a:lnTo>
                  <a:lnTo>
                    <a:pt x="103" y="9"/>
                  </a:lnTo>
                  <a:lnTo>
                    <a:pt x="103" y="17"/>
                  </a:lnTo>
                  <a:lnTo>
                    <a:pt x="103" y="17"/>
                  </a:lnTo>
                  <a:lnTo>
                    <a:pt x="103" y="17"/>
                  </a:lnTo>
                  <a:lnTo>
                    <a:pt x="103" y="17"/>
                  </a:lnTo>
                  <a:lnTo>
                    <a:pt x="103" y="17"/>
                  </a:lnTo>
                  <a:lnTo>
                    <a:pt x="103" y="17"/>
                  </a:lnTo>
                  <a:lnTo>
                    <a:pt x="94" y="17"/>
                  </a:lnTo>
                  <a:lnTo>
                    <a:pt x="94" y="17"/>
                  </a:lnTo>
                  <a:lnTo>
                    <a:pt x="94" y="17"/>
                  </a:lnTo>
                  <a:lnTo>
                    <a:pt x="94" y="17"/>
                  </a:lnTo>
                  <a:lnTo>
                    <a:pt x="94" y="17"/>
                  </a:lnTo>
                  <a:lnTo>
                    <a:pt x="94" y="17"/>
                  </a:lnTo>
                  <a:lnTo>
                    <a:pt x="94" y="17"/>
                  </a:lnTo>
                  <a:lnTo>
                    <a:pt x="94" y="17"/>
                  </a:lnTo>
                  <a:lnTo>
                    <a:pt x="94" y="17"/>
                  </a:lnTo>
                  <a:lnTo>
                    <a:pt x="94" y="17"/>
                  </a:lnTo>
                  <a:lnTo>
                    <a:pt x="85" y="17"/>
                  </a:lnTo>
                  <a:lnTo>
                    <a:pt x="85" y="17"/>
                  </a:lnTo>
                  <a:lnTo>
                    <a:pt x="85" y="17"/>
                  </a:lnTo>
                  <a:lnTo>
                    <a:pt x="85" y="17"/>
                  </a:lnTo>
                  <a:lnTo>
                    <a:pt x="85" y="17"/>
                  </a:lnTo>
                  <a:lnTo>
                    <a:pt x="85" y="17"/>
                  </a:lnTo>
                  <a:lnTo>
                    <a:pt x="85" y="17"/>
                  </a:lnTo>
                  <a:lnTo>
                    <a:pt x="85" y="26"/>
                  </a:lnTo>
                  <a:lnTo>
                    <a:pt x="85" y="26"/>
                  </a:lnTo>
                  <a:lnTo>
                    <a:pt x="85" y="26"/>
                  </a:lnTo>
                  <a:lnTo>
                    <a:pt x="77" y="26"/>
                  </a:lnTo>
                  <a:lnTo>
                    <a:pt x="77" y="26"/>
                  </a:lnTo>
                  <a:lnTo>
                    <a:pt x="77" y="26"/>
                  </a:lnTo>
                  <a:lnTo>
                    <a:pt x="77" y="26"/>
                  </a:lnTo>
                  <a:lnTo>
                    <a:pt x="77" y="26"/>
                  </a:lnTo>
                  <a:lnTo>
                    <a:pt x="77" y="26"/>
                  </a:lnTo>
                  <a:lnTo>
                    <a:pt x="77" y="26"/>
                  </a:lnTo>
                  <a:lnTo>
                    <a:pt x="77" y="26"/>
                  </a:lnTo>
                  <a:lnTo>
                    <a:pt x="77" y="26"/>
                  </a:lnTo>
                  <a:lnTo>
                    <a:pt x="68" y="26"/>
                  </a:lnTo>
                  <a:lnTo>
                    <a:pt x="68" y="26"/>
                  </a:lnTo>
                  <a:lnTo>
                    <a:pt x="68" y="26"/>
                  </a:lnTo>
                  <a:lnTo>
                    <a:pt x="68" y="26"/>
                  </a:lnTo>
                  <a:lnTo>
                    <a:pt x="68" y="26"/>
                  </a:lnTo>
                  <a:lnTo>
                    <a:pt x="68" y="26"/>
                  </a:lnTo>
                  <a:lnTo>
                    <a:pt x="68" y="26"/>
                  </a:lnTo>
                  <a:lnTo>
                    <a:pt x="68" y="34"/>
                  </a:lnTo>
                  <a:lnTo>
                    <a:pt x="68" y="34"/>
                  </a:lnTo>
                  <a:lnTo>
                    <a:pt x="68" y="34"/>
                  </a:lnTo>
                  <a:lnTo>
                    <a:pt x="60" y="34"/>
                  </a:lnTo>
                  <a:lnTo>
                    <a:pt x="60" y="34"/>
                  </a:lnTo>
                  <a:lnTo>
                    <a:pt x="60" y="34"/>
                  </a:lnTo>
                  <a:lnTo>
                    <a:pt x="60" y="34"/>
                  </a:lnTo>
                  <a:lnTo>
                    <a:pt x="60" y="34"/>
                  </a:lnTo>
                  <a:lnTo>
                    <a:pt x="60" y="34"/>
                  </a:lnTo>
                  <a:lnTo>
                    <a:pt x="60" y="34"/>
                  </a:lnTo>
                  <a:lnTo>
                    <a:pt x="60" y="34"/>
                  </a:lnTo>
                  <a:lnTo>
                    <a:pt x="60" y="34"/>
                  </a:lnTo>
                  <a:lnTo>
                    <a:pt x="60" y="34"/>
                  </a:lnTo>
                  <a:lnTo>
                    <a:pt x="51" y="34"/>
                  </a:lnTo>
                  <a:lnTo>
                    <a:pt x="51" y="34"/>
                  </a:lnTo>
                  <a:lnTo>
                    <a:pt x="51" y="43"/>
                  </a:lnTo>
                  <a:lnTo>
                    <a:pt x="51" y="43"/>
                  </a:lnTo>
                  <a:lnTo>
                    <a:pt x="51" y="43"/>
                  </a:lnTo>
                  <a:lnTo>
                    <a:pt x="51" y="43"/>
                  </a:lnTo>
                  <a:lnTo>
                    <a:pt x="51" y="43"/>
                  </a:lnTo>
                  <a:lnTo>
                    <a:pt x="51" y="43"/>
                  </a:lnTo>
                  <a:lnTo>
                    <a:pt x="51" y="43"/>
                  </a:lnTo>
                  <a:lnTo>
                    <a:pt x="5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52"/>
                  </a:lnTo>
                  <a:lnTo>
                    <a:pt x="43" y="52"/>
                  </a:lnTo>
                  <a:lnTo>
                    <a:pt x="43" y="52"/>
                  </a:lnTo>
                  <a:lnTo>
                    <a:pt x="43" y="52"/>
                  </a:lnTo>
                  <a:lnTo>
                    <a:pt x="43" y="52"/>
                  </a:lnTo>
                  <a:lnTo>
                    <a:pt x="34" y="52"/>
                  </a:lnTo>
                  <a:lnTo>
                    <a:pt x="34" y="52"/>
                  </a:lnTo>
                  <a:lnTo>
                    <a:pt x="34" y="52"/>
                  </a:lnTo>
                  <a:lnTo>
                    <a:pt x="34" y="52"/>
                  </a:lnTo>
                  <a:lnTo>
                    <a:pt x="34" y="52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25" y="60"/>
                  </a:lnTo>
                  <a:lnTo>
                    <a:pt x="25" y="60"/>
                  </a:lnTo>
                  <a:lnTo>
                    <a:pt x="25" y="60"/>
                  </a:lnTo>
                  <a:lnTo>
                    <a:pt x="25" y="60"/>
                  </a:lnTo>
                  <a:lnTo>
                    <a:pt x="25" y="60"/>
                  </a:lnTo>
                  <a:lnTo>
                    <a:pt x="25" y="69"/>
                  </a:lnTo>
                  <a:lnTo>
                    <a:pt x="25" y="69"/>
                  </a:lnTo>
                  <a:lnTo>
                    <a:pt x="25" y="69"/>
                  </a:lnTo>
                  <a:lnTo>
                    <a:pt x="25" y="69"/>
                  </a:lnTo>
                  <a:lnTo>
                    <a:pt x="25" y="69"/>
                  </a:lnTo>
                  <a:lnTo>
                    <a:pt x="17" y="69"/>
                  </a:lnTo>
                  <a:lnTo>
                    <a:pt x="17" y="69"/>
                  </a:lnTo>
                  <a:lnTo>
                    <a:pt x="17" y="69"/>
                  </a:lnTo>
                  <a:lnTo>
                    <a:pt x="17" y="69"/>
                  </a:lnTo>
                  <a:lnTo>
                    <a:pt x="17" y="77"/>
                  </a:lnTo>
                  <a:lnTo>
                    <a:pt x="17" y="77"/>
                  </a:lnTo>
                  <a:lnTo>
                    <a:pt x="17" y="77"/>
                  </a:lnTo>
                  <a:lnTo>
                    <a:pt x="17" y="77"/>
                  </a:lnTo>
                  <a:lnTo>
                    <a:pt x="17" y="77"/>
                  </a:lnTo>
                  <a:lnTo>
                    <a:pt x="17" y="77"/>
                  </a:lnTo>
                  <a:lnTo>
                    <a:pt x="17" y="77"/>
                  </a:lnTo>
                  <a:lnTo>
                    <a:pt x="17" y="77"/>
                  </a:lnTo>
                  <a:lnTo>
                    <a:pt x="17" y="77"/>
                  </a:lnTo>
                  <a:lnTo>
                    <a:pt x="17" y="77"/>
                  </a:lnTo>
                  <a:lnTo>
                    <a:pt x="17" y="86"/>
                  </a:lnTo>
                  <a:lnTo>
                    <a:pt x="8" y="86"/>
                  </a:lnTo>
                  <a:lnTo>
                    <a:pt x="8" y="86"/>
                  </a:lnTo>
                  <a:lnTo>
                    <a:pt x="8" y="86"/>
                  </a:lnTo>
                  <a:lnTo>
                    <a:pt x="8" y="86"/>
                  </a:lnTo>
                  <a:lnTo>
                    <a:pt x="8" y="86"/>
                  </a:lnTo>
                  <a:lnTo>
                    <a:pt x="8" y="86"/>
                  </a:lnTo>
                  <a:lnTo>
                    <a:pt x="8" y="86"/>
                  </a:lnTo>
                  <a:lnTo>
                    <a:pt x="8" y="86"/>
                  </a:lnTo>
                  <a:lnTo>
                    <a:pt x="8" y="86"/>
                  </a:lnTo>
                  <a:lnTo>
                    <a:pt x="8" y="94"/>
                  </a:lnTo>
                  <a:lnTo>
                    <a:pt x="8" y="94"/>
                  </a:lnTo>
                  <a:lnTo>
                    <a:pt x="8" y="94"/>
                  </a:lnTo>
                  <a:lnTo>
                    <a:pt x="8" y="94"/>
                  </a:lnTo>
                  <a:lnTo>
                    <a:pt x="8" y="94"/>
                  </a:lnTo>
                  <a:lnTo>
                    <a:pt x="8" y="94"/>
                  </a:lnTo>
                  <a:lnTo>
                    <a:pt x="8" y="94"/>
                  </a:lnTo>
                  <a:lnTo>
                    <a:pt x="8" y="94"/>
                  </a:lnTo>
                  <a:lnTo>
                    <a:pt x="8" y="94"/>
                  </a:lnTo>
                  <a:lnTo>
                    <a:pt x="8" y="94"/>
                  </a:lnTo>
                  <a:lnTo>
                    <a:pt x="8" y="103"/>
                  </a:lnTo>
                  <a:lnTo>
                    <a:pt x="0" y="103"/>
                  </a:lnTo>
                  <a:lnTo>
                    <a:pt x="0" y="103"/>
                  </a:lnTo>
                  <a:lnTo>
                    <a:pt x="0" y="103"/>
                  </a:lnTo>
                  <a:lnTo>
                    <a:pt x="0" y="103"/>
                  </a:lnTo>
                  <a:lnTo>
                    <a:pt x="0" y="103"/>
                  </a:lnTo>
                  <a:lnTo>
                    <a:pt x="0" y="103"/>
                  </a:lnTo>
                  <a:lnTo>
                    <a:pt x="0" y="103"/>
                  </a:lnTo>
                  <a:lnTo>
                    <a:pt x="0" y="103"/>
                  </a:lnTo>
                  <a:lnTo>
                    <a:pt x="0" y="103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29"/>
                  </a:lnTo>
                  <a:lnTo>
                    <a:pt x="0" y="129"/>
                  </a:lnTo>
                  <a:lnTo>
                    <a:pt x="0" y="129"/>
                  </a:lnTo>
                  <a:lnTo>
                    <a:pt x="0" y="129"/>
                  </a:lnTo>
                  <a:lnTo>
                    <a:pt x="0" y="129"/>
                  </a:lnTo>
                  <a:lnTo>
                    <a:pt x="0" y="129"/>
                  </a:lnTo>
                  <a:lnTo>
                    <a:pt x="0" y="129"/>
                  </a:lnTo>
                  <a:lnTo>
                    <a:pt x="0" y="129"/>
                  </a:lnTo>
                  <a:lnTo>
                    <a:pt x="0" y="129"/>
                  </a:lnTo>
                  <a:lnTo>
                    <a:pt x="0" y="129"/>
                  </a:lnTo>
                  <a:lnTo>
                    <a:pt x="0" y="137"/>
                  </a:lnTo>
                  <a:lnTo>
                    <a:pt x="0" y="137"/>
                  </a:lnTo>
                  <a:lnTo>
                    <a:pt x="0" y="137"/>
                  </a:lnTo>
                  <a:lnTo>
                    <a:pt x="0" y="137"/>
                  </a:lnTo>
                  <a:lnTo>
                    <a:pt x="0" y="137"/>
                  </a:lnTo>
                  <a:lnTo>
                    <a:pt x="0" y="137"/>
                  </a:lnTo>
                  <a:lnTo>
                    <a:pt x="0" y="137"/>
                  </a:lnTo>
                  <a:lnTo>
                    <a:pt x="0" y="137"/>
                  </a:lnTo>
                  <a:lnTo>
                    <a:pt x="0" y="137"/>
                  </a:lnTo>
                  <a:lnTo>
                    <a:pt x="0" y="137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0" y="180"/>
                  </a:lnTo>
                  <a:lnTo>
                    <a:pt x="0" y="180"/>
                  </a:lnTo>
                  <a:lnTo>
                    <a:pt x="0" y="180"/>
                  </a:lnTo>
                  <a:lnTo>
                    <a:pt x="0" y="180"/>
                  </a:lnTo>
                  <a:lnTo>
                    <a:pt x="0" y="180"/>
                  </a:lnTo>
                  <a:lnTo>
                    <a:pt x="0" y="180"/>
                  </a:lnTo>
                  <a:lnTo>
                    <a:pt x="0" y="180"/>
                  </a:lnTo>
                  <a:lnTo>
                    <a:pt x="8" y="180"/>
                  </a:lnTo>
                  <a:lnTo>
                    <a:pt x="8" y="180"/>
                  </a:lnTo>
                  <a:lnTo>
                    <a:pt x="8" y="180"/>
                  </a:lnTo>
                  <a:lnTo>
                    <a:pt x="8" y="189"/>
                  </a:lnTo>
                  <a:lnTo>
                    <a:pt x="8" y="189"/>
                  </a:lnTo>
                  <a:lnTo>
                    <a:pt x="8" y="189"/>
                  </a:lnTo>
                  <a:lnTo>
                    <a:pt x="8" y="189"/>
                  </a:lnTo>
                  <a:lnTo>
                    <a:pt x="8" y="189"/>
                  </a:lnTo>
                  <a:lnTo>
                    <a:pt x="8" y="189"/>
                  </a:lnTo>
                  <a:lnTo>
                    <a:pt x="8" y="189"/>
                  </a:lnTo>
                  <a:lnTo>
                    <a:pt x="8" y="189"/>
                  </a:lnTo>
                  <a:lnTo>
                    <a:pt x="8" y="189"/>
                  </a:lnTo>
                  <a:lnTo>
                    <a:pt x="8" y="189"/>
                  </a:lnTo>
                  <a:lnTo>
                    <a:pt x="8" y="197"/>
                  </a:lnTo>
                  <a:lnTo>
                    <a:pt x="8" y="197"/>
                  </a:lnTo>
                  <a:lnTo>
                    <a:pt x="8" y="197"/>
                  </a:lnTo>
                  <a:lnTo>
                    <a:pt x="8" y="197"/>
                  </a:lnTo>
                  <a:lnTo>
                    <a:pt x="8" y="197"/>
                  </a:lnTo>
                  <a:lnTo>
                    <a:pt x="8" y="197"/>
                  </a:lnTo>
                  <a:lnTo>
                    <a:pt x="8" y="197"/>
                  </a:lnTo>
                  <a:lnTo>
                    <a:pt x="17" y="197"/>
                  </a:lnTo>
                  <a:lnTo>
                    <a:pt x="17" y="197"/>
                  </a:lnTo>
                  <a:lnTo>
                    <a:pt x="17" y="197"/>
                  </a:lnTo>
                  <a:lnTo>
                    <a:pt x="17" y="206"/>
                  </a:lnTo>
                  <a:lnTo>
                    <a:pt x="17" y="206"/>
                  </a:lnTo>
                  <a:lnTo>
                    <a:pt x="17" y="206"/>
                  </a:lnTo>
                  <a:lnTo>
                    <a:pt x="17" y="206"/>
                  </a:lnTo>
                  <a:lnTo>
                    <a:pt x="17" y="206"/>
                  </a:lnTo>
                  <a:lnTo>
                    <a:pt x="17" y="206"/>
                  </a:lnTo>
                  <a:lnTo>
                    <a:pt x="17" y="206"/>
                  </a:lnTo>
                  <a:lnTo>
                    <a:pt x="17" y="206"/>
                  </a:lnTo>
                  <a:lnTo>
                    <a:pt x="17" y="206"/>
                  </a:lnTo>
                  <a:lnTo>
                    <a:pt x="17" y="206"/>
                  </a:lnTo>
                  <a:lnTo>
                    <a:pt x="17" y="214"/>
                  </a:lnTo>
                  <a:lnTo>
                    <a:pt x="17" y="214"/>
                  </a:lnTo>
                  <a:lnTo>
                    <a:pt x="25" y="214"/>
                  </a:lnTo>
                  <a:lnTo>
                    <a:pt x="25" y="214"/>
                  </a:lnTo>
                  <a:lnTo>
                    <a:pt x="25" y="214"/>
                  </a:lnTo>
                  <a:lnTo>
                    <a:pt x="25" y="214"/>
                  </a:lnTo>
                  <a:lnTo>
                    <a:pt x="25" y="214"/>
                  </a:lnTo>
                  <a:lnTo>
                    <a:pt x="25" y="214"/>
                  </a:lnTo>
                  <a:lnTo>
                    <a:pt x="25" y="214"/>
                  </a:lnTo>
                  <a:lnTo>
                    <a:pt x="25" y="214"/>
                  </a:lnTo>
                  <a:lnTo>
                    <a:pt x="25" y="223"/>
                  </a:lnTo>
                  <a:lnTo>
                    <a:pt x="25" y="223"/>
                  </a:lnTo>
                  <a:lnTo>
                    <a:pt x="34" y="223"/>
                  </a:lnTo>
                  <a:lnTo>
                    <a:pt x="34" y="223"/>
                  </a:lnTo>
                  <a:lnTo>
                    <a:pt x="34" y="223"/>
                  </a:lnTo>
                  <a:lnTo>
                    <a:pt x="34" y="223"/>
                  </a:lnTo>
                  <a:lnTo>
                    <a:pt x="34" y="223"/>
                  </a:lnTo>
                  <a:lnTo>
                    <a:pt x="34" y="223"/>
                  </a:lnTo>
                  <a:lnTo>
                    <a:pt x="34" y="223"/>
                  </a:lnTo>
                  <a:lnTo>
                    <a:pt x="34" y="223"/>
                  </a:lnTo>
                  <a:lnTo>
                    <a:pt x="34" y="232"/>
                  </a:lnTo>
                  <a:lnTo>
                    <a:pt x="34" y="232"/>
                  </a:lnTo>
                  <a:lnTo>
                    <a:pt x="43" y="232"/>
                  </a:lnTo>
                  <a:lnTo>
                    <a:pt x="43" y="232"/>
                  </a:lnTo>
                  <a:lnTo>
                    <a:pt x="43" y="232"/>
                  </a:lnTo>
                  <a:lnTo>
                    <a:pt x="43" y="232"/>
                  </a:lnTo>
                  <a:lnTo>
                    <a:pt x="43" y="232"/>
                  </a:lnTo>
                  <a:lnTo>
                    <a:pt x="43" y="232"/>
                  </a:lnTo>
                  <a:lnTo>
                    <a:pt x="43" y="232"/>
                  </a:lnTo>
                  <a:lnTo>
                    <a:pt x="43" y="232"/>
                  </a:lnTo>
                  <a:lnTo>
                    <a:pt x="43" y="240"/>
                  </a:lnTo>
                  <a:lnTo>
                    <a:pt x="43" y="240"/>
                  </a:lnTo>
                  <a:lnTo>
                    <a:pt x="51" y="240"/>
                  </a:lnTo>
                  <a:lnTo>
                    <a:pt x="51" y="240"/>
                  </a:lnTo>
                  <a:lnTo>
                    <a:pt x="51" y="240"/>
                  </a:lnTo>
                  <a:lnTo>
                    <a:pt x="51" y="240"/>
                  </a:lnTo>
                  <a:lnTo>
                    <a:pt x="51" y="240"/>
                  </a:lnTo>
                  <a:lnTo>
                    <a:pt x="51" y="240"/>
                  </a:lnTo>
                  <a:lnTo>
                    <a:pt x="51" y="240"/>
                  </a:lnTo>
                  <a:lnTo>
                    <a:pt x="51" y="240"/>
                  </a:lnTo>
                  <a:lnTo>
                    <a:pt x="51" y="240"/>
                  </a:lnTo>
                  <a:lnTo>
                    <a:pt x="51" y="240"/>
                  </a:lnTo>
                  <a:lnTo>
                    <a:pt x="60" y="240"/>
                  </a:lnTo>
                  <a:lnTo>
                    <a:pt x="60" y="249"/>
                  </a:lnTo>
                  <a:lnTo>
                    <a:pt x="60" y="249"/>
                  </a:lnTo>
                  <a:lnTo>
                    <a:pt x="60" y="249"/>
                  </a:lnTo>
                  <a:lnTo>
                    <a:pt x="60" y="249"/>
                  </a:lnTo>
                  <a:lnTo>
                    <a:pt x="60" y="249"/>
                  </a:lnTo>
                  <a:lnTo>
                    <a:pt x="60" y="249"/>
                  </a:lnTo>
                  <a:lnTo>
                    <a:pt x="60" y="249"/>
                  </a:lnTo>
                  <a:lnTo>
                    <a:pt x="60" y="249"/>
                  </a:lnTo>
                  <a:lnTo>
                    <a:pt x="60" y="249"/>
                  </a:lnTo>
                  <a:lnTo>
                    <a:pt x="68" y="249"/>
                  </a:lnTo>
                  <a:lnTo>
                    <a:pt x="68" y="249"/>
                  </a:lnTo>
                  <a:lnTo>
                    <a:pt x="68" y="249"/>
                  </a:lnTo>
                  <a:lnTo>
                    <a:pt x="68" y="249"/>
                  </a:lnTo>
                  <a:lnTo>
                    <a:pt x="68" y="249"/>
                  </a:lnTo>
                  <a:lnTo>
                    <a:pt x="68" y="249"/>
                  </a:lnTo>
                  <a:lnTo>
                    <a:pt x="68" y="249"/>
                  </a:lnTo>
                  <a:lnTo>
                    <a:pt x="68" y="257"/>
                  </a:lnTo>
                  <a:lnTo>
                    <a:pt x="68" y="257"/>
                  </a:lnTo>
                  <a:lnTo>
                    <a:pt x="68" y="257"/>
                  </a:lnTo>
                  <a:lnTo>
                    <a:pt x="77" y="257"/>
                  </a:lnTo>
                  <a:lnTo>
                    <a:pt x="77" y="257"/>
                  </a:lnTo>
                  <a:lnTo>
                    <a:pt x="77" y="257"/>
                  </a:lnTo>
                  <a:lnTo>
                    <a:pt x="77" y="257"/>
                  </a:lnTo>
                  <a:lnTo>
                    <a:pt x="77" y="257"/>
                  </a:lnTo>
                  <a:lnTo>
                    <a:pt x="77" y="257"/>
                  </a:lnTo>
                  <a:lnTo>
                    <a:pt x="77" y="257"/>
                  </a:lnTo>
                  <a:lnTo>
                    <a:pt x="77" y="257"/>
                  </a:lnTo>
                  <a:lnTo>
                    <a:pt x="77" y="257"/>
                  </a:lnTo>
                  <a:lnTo>
                    <a:pt x="85" y="257"/>
                  </a:lnTo>
                  <a:lnTo>
                    <a:pt x="85" y="257"/>
                  </a:lnTo>
                  <a:lnTo>
                    <a:pt x="85" y="257"/>
                  </a:lnTo>
                  <a:lnTo>
                    <a:pt x="85" y="257"/>
                  </a:lnTo>
                  <a:lnTo>
                    <a:pt x="85" y="257"/>
                  </a:lnTo>
                  <a:lnTo>
                    <a:pt x="85" y="257"/>
                  </a:lnTo>
                  <a:lnTo>
                    <a:pt x="85" y="257"/>
                  </a:lnTo>
                  <a:lnTo>
                    <a:pt x="85" y="266"/>
                  </a:lnTo>
                  <a:lnTo>
                    <a:pt x="85" y="266"/>
                  </a:lnTo>
                  <a:lnTo>
                    <a:pt x="85" y="266"/>
                  </a:lnTo>
                  <a:lnTo>
                    <a:pt x="94" y="266"/>
                  </a:lnTo>
                  <a:lnTo>
                    <a:pt x="94" y="266"/>
                  </a:lnTo>
                  <a:lnTo>
                    <a:pt x="94" y="266"/>
                  </a:lnTo>
                  <a:lnTo>
                    <a:pt x="94" y="266"/>
                  </a:lnTo>
                  <a:lnTo>
                    <a:pt x="94" y="266"/>
                  </a:lnTo>
                  <a:lnTo>
                    <a:pt x="94" y="266"/>
                  </a:lnTo>
                  <a:lnTo>
                    <a:pt x="94" y="266"/>
                  </a:lnTo>
                  <a:lnTo>
                    <a:pt x="94" y="266"/>
                  </a:lnTo>
                  <a:lnTo>
                    <a:pt x="94" y="266"/>
                  </a:lnTo>
                  <a:lnTo>
                    <a:pt x="94" y="266"/>
                  </a:lnTo>
                  <a:lnTo>
                    <a:pt x="103" y="266"/>
                  </a:lnTo>
                  <a:lnTo>
                    <a:pt x="103" y="266"/>
                  </a:lnTo>
                  <a:lnTo>
                    <a:pt x="103" y="266"/>
                  </a:lnTo>
                  <a:lnTo>
                    <a:pt x="103" y="266"/>
                  </a:lnTo>
                  <a:lnTo>
                    <a:pt x="103" y="266"/>
                  </a:lnTo>
                  <a:lnTo>
                    <a:pt x="103" y="266"/>
                  </a:lnTo>
                  <a:lnTo>
                    <a:pt x="103" y="266"/>
                  </a:lnTo>
                  <a:lnTo>
                    <a:pt x="103" y="266"/>
                  </a:lnTo>
                  <a:lnTo>
                    <a:pt x="103" y="266"/>
                  </a:lnTo>
                  <a:lnTo>
                    <a:pt x="103" y="266"/>
                  </a:lnTo>
                  <a:lnTo>
                    <a:pt x="111" y="266"/>
                  </a:lnTo>
                  <a:lnTo>
                    <a:pt x="111" y="266"/>
                  </a:lnTo>
                  <a:lnTo>
                    <a:pt x="111" y="275"/>
                  </a:lnTo>
                  <a:lnTo>
                    <a:pt x="111" y="275"/>
                  </a:lnTo>
                  <a:lnTo>
                    <a:pt x="111" y="275"/>
                  </a:lnTo>
                  <a:lnTo>
                    <a:pt x="111" y="275"/>
                  </a:lnTo>
                  <a:lnTo>
                    <a:pt x="111" y="275"/>
                  </a:lnTo>
                  <a:lnTo>
                    <a:pt x="111" y="275"/>
                  </a:lnTo>
                  <a:lnTo>
                    <a:pt x="111" y="275"/>
                  </a:lnTo>
                  <a:lnTo>
                    <a:pt x="111" y="275"/>
                  </a:lnTo>
                  <a:lnTo>
                    <a:pt x="120" y="275"/>
                  </a:lnTo>
                  <a:lnTo>
                    <a:pt x="120" y="275"/>
                  </a:lnTo>
                  <a:lnTo>
                    <a:pt x="120" y="275"/>
                  </a:lnTo>
                  <a:lnTo>
                    <a:pt x="120" y="275"/>
                  </a:lnTo>
                  <a:lnTo>
                    <a:pt x="120" y="275"/>
                  </a:lnTo>
                  <a:lnTo>
                    <a:pt x="120" y="275"/>
                  </a:lnTo>
                  <a:lnTo>
                    <a:pt x="120" y="275"/>
                  </a:lnTo>
                  <a:lnTo>
                    <a:pt x="120" y="275"/>
                  </a:lnTo>
                  <a:lnTo>
                    <a:pt x="120" y="275"/>
                  </a:lnTo>
                  <a:lnTo>
                    <a:pt x="120" y="275"/>
                  </a:lnTo>
                  <a:lnTo>
                    <a:pt x="128" y="275"/>
                  </a:lnTo>
                  <a:lnTo>
                    <a:pt x="128" y="275"/>
                  </a:lnTo>
                  <a:lnTo>
                    <a:pt x="128" y="275"/>
                  </a:lnTo>
                  <a:lnTo>
                    <a:pt x="128" y="275"/>
                  </a:lnTo>
                  <a:lnTo>
                    <a:pt x="128" y="275"/>
                  </a:lnTo>
                  <a:lnTo>
                    <a:pt x="128" y="275"/>
                  </a:lnTo>
                  <a:lnTo>
                    <a:pt x="128" y="275"/>
                  </a:lnTo>
                  <a:lnTo>
                    <a:pt x="128" y="275"/>
                  </a:lnTo>
                  <a:lnTo>
                    <a:pt x="128" y="275"/>
                  </a:lnTo>
                  <a:lnTo>
                    <a:pt x="128" y="275"/>
                  </a:lnTo>
                  <a:lnTo>
                    <a:pt x="137" y="275"/>
                  </a:lnTo>
                  <a:lnTo>
                    <a:pt x="137" y="275"/>
                  </a:lnTo>
                  <a:lnTo>
                    <a:pt x="137" y="275"/>
                  </a:lnTo>
                  <a:lnTo>
                    <a:pt x="137" y="275"/>
                  </a:lnTo>
                  <a:lnTo>
                    <a:pt x="137" y="275"/>
                  </a:lnTo>
                  <a:lnTo>
                    <a:pt x="137" y="275"/>
                  </a:lnTo>
                  <a:lnTo>
                    <a:pt x="137" y="275"/>
                  </a:lnTo>
                  <a:lnTo>
                    <a:pt x="137" y="275"/>
                  </a:lnTo>
                  <a:lnTo>
                    <a:pt x="137" y="275"/>
                  </a:lnTo>
                  <a:lnTo>
                    <a:pt x="145" y="283"/>
                  </a:lnTo>
                  <a:lnTo>
                    <a:pt x="145" y="283"/>
                  </a:lnTo>
                  <a:lnTo>
                    <a:pt x="145" y="283"/>
                  </a:lnTo>
                  <a:lnTo>
                    <a:pt x="145" y="283"/>
                  </a:lnTo>
                  <a:lnTo>
                    <a:pt x="145" y="283"/>
                  </a:lnTo>
                  <a:lnTo>
                    <a:pt x="145" y="283"/>
                  </a:lnTo>
                  <a:lnTo>
                    <a:pt x="145" y="283"/>
                  </a:lnTo>
                  <a:lnTo>
                    <a:pt x="145" y="283"/>
                  </a:lnTo>
                  <a:lnTo>
                    <a:pt x="145" y="283"/>
                  </a:lnTo>
                  <a:lnTo>
                    <a:pt x="145" y="283"/>
                  </a:lnTo>
                  <a:lnTo>
                    <a:pt x="154" y="283"/>
                  </a:lnTo>
                  <a:lnTo>
                    <a:pt x="154" y="283"/>
                  </a:lnTo>
                  <a:lnTo>
                    <a:pt x="154" y="283"/>
                  </a:lnTo>
                  <a:lnTo>
                    <a:pt x="154" y="283"/>
                  </a:lnTo>
                  <a:lnTo>
                    <a:pt x="154" y="283"/>
                  </a:lnTo>
                  <a:lnTo>
                    <a:pt x="154" y="283"/>
                  </a:lnTo>
                  <a:lnTo>
                    <a:pt x="154" y="283"/>
                  </a:lnTo>
                  <a:lnTo>
                    <a:pt x="154" y="283"/>
                  </a:lnTo>
                  <a:lnTo>
                    <a:pt x="154" y="283"/>
                  </a:lnTo>
                  <a:lnTo>
                    <a:pt x="154" y="283"/>
                  </a:lnTo>
                  <a:lnTo>
                    <a:pt x="163" y="283"/>
                  </a:lnTo>
                  <a:lnTo>
                    <a:pt x="163" y="283"/>
                  </a:lnTo>
                  <a:lnTo>
                    <a:pt x="163" y="283"/>
                  </a:lnTo>
                  <a:lnTo>
                    <a:pt x="163" y="283"/>
                  </a:lnTo>
                  <a:lnTo>
                    <a:pt x="163" y="283"/>
                  </a:lnTo>
                  <a:lnTo>
                    <a:pt x="163" y="283"/>
                  </a:lnTo>
                  <a:lnTo>
                    <a:pt x="163" y="283"/>
                  </a:lnTo>
                  <a:lnTo>
                    <a:pt x="163" y="283"/>
                  </a:lnTo>
                  <a:lnTo>
                    <a:pt x="163" y="283"/>
                  </a:lnTo>
                  <a:lnTo>
                    <a:pt x="163" y="283"/>
                  </a:lnTo>
                  <a:lnTo>
                    <a:pt x="171" y="283"/>
                  </a:lnTo>
                  <a:lnTo>
                    <a:pt x="171" y="283"/>
                  </a:lnTo>
                  <a:lnTo>
                    <a:pt x="171" y="283"/>
                  </a:lnTo>
                  <a:lnTo>
                    <a:pt x="171" y="283"/>
                  </a:lnTo>
                  <a:lnTo>
                    <a:pt x="171" y="283"/>
                  </a:lnTo>
                  <a:lnTo>
                    <a:pt x="171" y="283"/>
                  </a:lnTo>
                  <a:lnTo>
                    <a:pt x="171" y="283"/>
                  </a:lnTo>
                  <a:lnTo>
                    <a:pt x="171" y="283"/>
                  </a:lnTo>
                  <a:lnTo>
                    <a:pt x="171" y="283"/>
                  </a:lnTo>
                  <a:lnTo>
                    <a:pt x="171" y="283"/>
                  </a:lnTo>
                  <a:lnTo>
                    <a:pt x="180" y="283"/>
                  </a:lnTo>
                  <a:lnTo>
                    <a:pt x="180" y="283"/>
                  </a:lnTo>
                  <a:lnTo>
                    <a:pt x="180" y="283"/>
                  </a:lnTo>
                  <a:lnTo>
                    <a:pt x="180" y="283"/>
                  </a:lnTo>
                  <a:lnTo>
                    <a:pt x="180" y="283"/>
                  </a:lnTo>
                  <a:lnTo>
                    <a:pt x="180" y="283"/>
                  </a:lnTo>
                  <a:lnTo>
                    <a:pt x="180" y="283"/>
                  </a:lnTo>
                  <a:lnTo>
                    <a:pt x="180" y="283"/>
                  </a:lnTo>
                  <a:lnTo>
                    <a:pt x="180" y="283"/>
                  </a:lnTo>
                  <a:lnTo>
                    <a:pt x="180" y="283"/>
                  </a:lnTo>
                  <a:lnTo>
                    <a:pt x="188" y="283"/>
                  </a:lnTo>
                  <a:lnTo>
                    <a:pt x="188" y="283"/>
                  </a:lnTo>
                  <a:lnTo>
                    <a:pt x="188" y="283"/>
                  </a:lnTo>
                  <a:lnTo>
                    <a:pt x="188" y="283"/>
                  </a:lnTo>
                  <a:lnTo>
                    <a:pt x="188" y="283"/>
                  </a:lnTo>
                  <a:lnTo>
                    <a:pt x="188" y="283"/>
                  </a:lnTo>
                  <a:lnTo>
                    <a:pt x="188" y="283"/>
                  </a:lnTo>
                  <a:lnTo>
                    <a:pt x="188" y="283"/>
                  </a:lnTo>
                  <a:lnTo>
                    <a:pt x="188" y="283"/>
                  </a:lnTo>
                  <a:lnTo>
                    <a:pt x="197" y="283"/>
                  </a:lnTo>
                  <a:lnTo>
                    <a:pt x="197" y="283"/>
                  </a:lnTo>
                  <a:lnTo>
                    <a:pt x="197" y="283"/>
                  </a:lnTo>
                  <a:lnTo>
                    <a:pt x="197" y="283"/>
                  </a:lnTo>
                  <a:lnTo>
                    <a:pt x="197" y="283"/>
                  </a:lnTo>
                  <a:lnTo>
                    <a:pt x="197" y="283"/>
                  </a:lnTo>
                  <a:lnTo>
                    <a:pt x="197" y="283"/>
                  </a:lnTo>
                  <a:lnTo>
                    <a:pt x="197" y="283"/>
                  </a:lnTo>
                  <a:lnTo>
                    <a:pt x="197" y="283"/>
                  </a:lnTo>
                  <a:lnTo>
                    <a:pt x="197" y="283"/>
                  </a:lnTo>
                  <a:lnTo>
                    <a:pt x="205" y="283"/>
                  </a:lnTo>
                  <a:lnTo>
                    <a:pt x="205" y="283"/>
                  </a:lnTo>
                  <a:lnTo>
                    <a:pt x="205" y="283"/>
                  </a:lnTo>
                  <a:lnTo>
                    <a:pt x="205" y="283"/>
                  </a:lnTo>
                  <a:lnTo>
                    <a:pt x="205" y="283"/>
                  </a:lnTo>
                  <a:lnTo>
                    <a:pt x="205" y="283"/>
                  </a:lnTo>
                  <a:lnTo>
                    <a:pt x="205" y="283"/>
                  </a:lnTo>
                  <a:lnTo>
                    <a:pt x="205" y="283"/>
                  </a:lnTo>
                  <a:lnTo>
                    <a:pt x="205" y="283"/>
                  </a:lnTo>
                  <a:lnTo>
                    <a:pt x="205" y="283"/>
                  </a:lnTo>
                  <a:lnTo>
                    <a:pt x="214" y="283"/>
                  </a:lnTo>
                  <a:lnTo>
                    <a:pt x="214" y="283"/>
                  </a:lnTo>
                  <a:lnTo>
                    <a:pt x="214" y="283"/>
                  </a:lnTo>
                  <a:lnTo>
                    <a:pt x="214" y="283"/>
                  </a:lnTo>
                  <a:lnTo>
                    <a:pt x="214" y="283"/>
                  </a:lnTo>
                  <a:lnTo>
                    <a:pt x="214" y="283"/>
                  </a:lnTo>
                  <a:lnTo>
                    <a:pt x="214" y="283"/>
                  </a:lnTo>
                  <a:lnTo>
                    <a:pt x="214" y="283"/>
                  </a:lnTo>
                  <a:lnTo>
                    <a:pt x="214" y="283"/>
                  </a:lnTo>
                  <a:lnTo>
                    <a:pt x="214" y="283"/>
                  </a:lnTo>
                  <a:lnTo>
                    <a:pt x="223" y="283"/>
                  </a:lnTo>
                  <a:lnTo>
                    <a:pt x="223" y="283"/>
                  </a:lnTo>
                  <a:lnTo>
                    <a:pt x="223" y="283"/>
                  </a:lnTo>
                  <a:lnTo>
                    <a:pt x="223" y="283"/>
                  </a:lnTo>
                  <a:lnTo>
                    <a:pt x="223" y="283"/>
                  </a:lnTo>
                  <a:lnTo>
                    <a:pt x="223" y="283"/>
                  </a:lnTo>
                  <a:lnTo>
                    <a:pt x="223" y="283"/>
                  </a:lnTo>
                  <a:lnTo>
                    <a:pt x="223" y="283"/>
                  </a:lnTo>
                  <a:lnTo>
                    <a:pt x="223" y="283"/>
                  </a:lnTo>
                  <a:lnTo>
                    <a:pt x="223" y="283"/>
                  </a:lnTo>
                  <a:lnTo>
                    <a:pt x="231" y="283"/>
                  </a:lnTo>
                  <a:lnTo>
                    <a:pt x="231" y="283"/>
                  </a:lnTo>
                  <a:lnTo>
                    <a:pt x="231" y="283"/>
                  </a:lnTo>
                  <a:lnTo>
                    <a:pt x="231" y="283"/>
                  </a:lnTo>
                  <a:lnTo>
                    <a:pt x="231" y="283"/>
                  </a:lnTo>
                  <a:lnTo>
                    <a:pt x="231" y="283"/>
                  </a:lnTo>
                  <a:lnTo>
                    <a:pt x="231" y="283"/>
                  </a:lnTo>
                  <a:lnTo>
                    <a:pt x="231" y="283"/>
                  </a:lnTo>
                  <a:lnTo>
                    <a:pt x="231" y="283"/>
                  </a:lnTo>
                  <a:lnTo>
                    <a:pt x="231" y="283"/>
                  </a:lnTo>
                  <a:lnTo>
                    <a:pt x="240" y="283"/>
                  </a:lnTo>
                  <a:lnTo>
                    <a:pt x="240" y="283"/>
                  </a:lnTo>
                  <a:lnTo>
                    <a:pt x="240" y="283"/>
                  </a:lnTo>
                  <a:lnTo>
                    <a:pt x="240" y="283"/>
                  </a:lnTo>
                  <a:lnTo>
                    <a:pt x="240" y="283"/>
                  </a:lnTo>
                  <a:lnTo>
                    <a:pt x="240" y="283"/>
                  </a:lnTo>
                  <a:lnTo>
                    <a:pt x="240" y="275"/>
                  </a:lnTo>
                  <a:lnTo>
                    <a:pt x="240" y="275"/>
                  </a:lnTo>
                  <a:lnTo>
                    <a:pt x="240" y="275"/>
                  </a:lnTo>
                  <a:lnTo>
                    <a:pt x="248" y="275"/>
                  </a:lnTo>
                  <a:lnTo>
                    <a:pt x="248" y="275"/>
                  </a:lnTo>
                  <a:lnTo>
                    <a:pt x="248" y="275"/>
                  </a:lnTo>
                  <a:lnTo>
                    <a:pt x="248" y="275"/>
                  </a:lnTo>
                  <a:lnTo>
                    <a:pt x="248" y="275"/>
                  </a:lnTo>
                  <a:lnTo>
                    <a:pt x="248" y="275"/>
                  </a:lnTo>
                  <a:lnTo>
                    <a:pt x="248" y="275"/>
                  </a:lnTo>
                  <a:lnTo>
                    <a:pt x="248" y="275"/>
                  </a:lnTo>
                  <a:lnTo>
                    <a:pt x="248" y="275"/>
                  </a:lnTo>
                  <a:lnTo>
                    <a:pt x="248" y="275"/>
                  </a:lnTo>
                  <a:lnTo>
                    <a:pt x="257" y="275"/>
                  </a:lnTo>
                  <a:lnTo>
                    <a:pt x="257" y="275"/>
                  </a:lnTo>
                  <a:lnTo>
                    <a:pt x="257" y="275"/>
                  </a:lnTo>
                  <a:lnTo>
                    <a:pt x="257" y="275"/>
                  </a:lnTo>
                  <a:lnTo>
                    <a:pt x="257" y="275"/>
                  </a:lnTo>
                  <a:lnTo>
                    <a:pt x="257" y="275"/>
                  </a:lnTo>
                  <a:lnTo>
                    <a:pt x="257" y="275"/>
                  </a:lnTo>
                  <a:lnTo>
                    <a:pt x="257" y="275"/>
                  </a:lnTo>
                  <a:lnTo>
                    <a:pt x="257" y="275"/>
                  </a:lnTo>
                  <a:lnTo>
                    <a:pt x="257" y="275"/>
                  </a:lnTo>
                  <a:lnTo>
                    <a:pt x="265" y="275"/>
                  </a:lnTo>
                  <a:lnTo>
                    <a:pt x="265" y="275"/>
                  </a:lnTo>
                  <a:lnTo>
                    <a:pt x="265" y="275"/>
                  </a:lnTo>
                  <a:lnTo>
                    <a:pt x="265" y="275"/>
                  </a:lnTo>
                  <a:lnTo>
                    <a:pt x="265" y="275"/>
                  </a:lnTo>
                  <a:lnTo>
                    <a:pt x="265" y="275"/>
                  </a:lnTo>
                  <a:lnTo>
                    <a:pt x="265" y="275"/>
                  </a:lnTo>
                  <a:lnTo>
                    <a:pt x="265" y="275"/>
                  </a:lnTo>
                  <a:lnTo>
                    <a:pt x="265" y="275"/>
                  </a:lnTo>
                  <a:lnTo>
                    <a:pt x="265" y="275"/>
                  </a:lnTo>
                  <a:lnTo>
                    <a:pt x="274" y="275"/>
                  </a:lnTo>
                  <a:lnTo>
                    <a:pt x="274" y="275"/>
                  </a:lnTo>
                  <a:lnTo>
                    <a:pt x="274" y="275"/>
                  </a:lnTo>
                  <a:lnTo>
                    <a:pt x="274" y="275"/>
                  </a:lnTo>
                  <a:lnTo>
                    <a:pt x="274" y="266"/>
                  </a:lnTo>
                  <a:lnTo>
                    <a:pt x="274" y="266"/>
                  </a:lnTo>
                  <a:lnTo>
                    <a:pt x="274" y="266"/>
                  </a:lnTo>
                  <a:lnTo>
                    <a:pt x="274" y="266"/>
                  </a:lnTo>
                  <a:lnTo>
                    <a:pt x="274" y="266"/>
                  </a:lnTo>
                  <a:lnTo>
                    <a:pt x="274" y="266"/>
                  </a:lnTo>
                  <a:lnTo>
                    <a:pt x="283" y="266"/>
                  </a:lnTo>
                  <a:lnTo>
                    <a:pt x="283" y="266"/>
                  </a:lnTo>
                  <a:lnTo>
                    <a:pt x="283" y="266"/>
                  </a:lnTo>
                  <a:lnTo>
                    <a:pt x="283" y="266"/>
                  </a:lnTo>
                  <a:lnTo>
                    <a:pt x="283" y="266"/>
                  </a:lnTo>
                  <a:lnTo>
                    <a:pt x="283" y="266"/>
                  </a:lnTo>
                  <a:lnTo>
                    <a:pt x="283" y="266"/>
                  </a:lnTo>
                  <a:lnTo>
                    <a:pt x="283" y="266"/>
                  </a:lnTo>
                  <a:lnTo>
                    <a:pt x="283" y="266"/>
                  </a:lnTo>
                  <a:lnTo>
                    <a:pt x="283" y="266"/>
                  </a:lnTo>
                  <a:lnTo>
                    <a:pt x="291" y="266"/>
                  </a:lnTo>
                  <a:lnTo>
                    <a:pt x="291" y="266"/>
                  </a:lnTo>
                  <a:lnTo>
                    <a:pt x="291" y="266"/>
                  </a:lnTo>
                  <a:lnTo>
                    <a:pt x="291" y="266"/>
                  </a:lnTo>
                  <a:lnTo>
                    <a:pt x="291" y="266"/>
                  </a:lnTo>
                  <a:lnTo>
                    <a:pt x="291" y="266"/>
                  </a:lnTo>
                  <a:lnTo>
                    <a:pt x="291" y="266"/>
                  </a:lnTo>
                  <a:lnTo>
                    <a:pt x="291" y="266"/>
                  </a:lnTo>
                  <a:lnTo>
                    <a:pt x="291" y="266"/>
                  </a:lnTo>
                  <a:lnTo>
                    <a:pt x="300" y="257"/>
                  </a:lnTo>
                  <a:lnTo>
                    <a:pt x="300" y="257"/>
                  </a:lnTo>
                  <a:lnTo>
                    <a:pt x="300" y="257"/>
                  </a:lnTo>
                  <a:lnTo>
                    <a:pt x="300" y="257"/>
                  </a:lnTo>
                  <a:lnTo>
                    <a:pt x="300" y="257"/>
                  </a:lnTo>
                  <a:lnTo>
                    <a:pt x="300" y="257"/>
                  </a:lnTo>
                  <a:lnTo>
                    <a:pt x="300" y="257"/>
                  </a:lnTo>
                  <a:lnTo>
                    <a:pt x="300" y="257"/>
                  </a:lnTo>
                  <a:lnTo>
                    <a:pt x="300" y="257"/>
                  </a:lnTo>
                  <a:lnTo>
                    <a:pt x="300" y="257"/>
                  </a:lnTo>
                  <a:lnTo>
                    <a:pt x="308" y="257"/>
                  </a:lnTo>
                  <a:lnTo>
                    <a:pt x="308" y="257"/>
                  </a:lnTo>
                  <a:lnTo>
                    <a:pt x="308" y="257"/>
                  </a:lnTo>
                  <a:lnTo>
                    <a:pt x="308" y="257"/>
                  </a:lnTo>
                  <a:lnTo>
                    <a:pt x="308" y="257"/>
                  </a:lnTo>
                  <a:lnTo>
                    <a:pt x="308" y="257"/>
                  </a:lnTo>
                  <a:lnTo>
                    <a:pt x="308" y="257"/>
                  </a:lnTo>
                  <a:lnTo>
                    <a:pt x="308" y="257"/>
                  </a:lnTo>
                  <a:lnTo>
                    <a:pt x="308" y="257"/>
                  </a:lnTo>
                  <a:lnTo>
                    <a:pt x="308" y="249"/>
                  </a:lnTo>
                  <a:lnTo>
                    <a:pt x="317" y="249"/>
                  </a:lnTo>
                  <a:lnTo>
                    <a:pt x="317" y="249"/>
                  </a:lnTo>
                  <a:lnTo>
                    <a:pt x="317" y="249"/>
                  </a:lnTo>
                  <a:lnTo>
                    <a:pt x="317" y="249"/>
                  </a:lnTo>
                  <a:lnTo>
                    <a:pt x="317" y="249"/>
                  </a:lnTo>
                  <a:lnTo>
                    <a:pt x="317" y="249"/>
                  </a:lnTo>
                  <a:lnTo>
                    <a:pt x="317" y="249"/>
                  </a:lnTo>
                  <a:lnTo>
                    <a:pt x="317" y="249"/>
                  </a:lnTo>
                  <a:lnTo>
                    <a:pt x="317" y="249"/>
                  </a:lnTo>
                  <a:lnTo>
                    <a:pt x="317" y="249"/>
                  </a:lnTo>
                  <a:lnTo>
                    <a:pt x="325" y="249"/>
                  </a:lnTo>
                  <a:lnTo>
                    <a:pt x="325" y="249"/>
                  </a:lnTo>
                  <a:lnTo>
                    <a:pt x="325" y="249"/>
                  </a:lnTo>
                  <a:lnTo>
                    <a:pt x="325" y="249"/>
                  </a:lnTo>
                  <a:lnTo>
                    <a:pt x="325" y="249"/>
                  </a:lnTo>
                  <a:lnTo>
                    <a:pt x="325" y="240"/>
                  </a:lnTo>
                  <a:lnTo>
                    <a:pt x="325" y="240"/>
                  </a:lnTo>
                  <a:lnTo>
                    <a:pt x="325" y="240"/>
                  </a:lnTo>
                  <a:lnTo>
                    <a:pt x="325" y="240"/>
                  </a:lnTo>
                  <a:lnTo>
                    <a:pt x="325" y="240"/>
                  </a:lnTo>
                  <a:lnTo>
                    <a:pt x="334" y="240"/>
                  </a:lnTo>
                  <a:lnTo>
                    <a:pt x="334" y="240"/>
                  </a:lnTo>
                  <a:lnTo>
                    <a:pt x="334" y="240"/>
                  </a:lnTo>
                  <a:lnTo>
                    <a:pt x="334" y="240"/>
                  </a:lnTo>
                  <a:lnTo>
                    <a:pt x="334" y="240"/>
                  </a:lnTo>
                  <a:lnTo>
                    <a:pt x="334" y="240"/>
                  </a:lnTo>
                  <a:lnTo>
                    <a:pt x="334" y="240"/>
                  </a:lnTo>
                  <a:lnTo>
                    <a:pt x="334" y="240"/>
                  </a:lnTo>
                  <a:lnTo>
                    <a:pt x="334" y="232"/>
                  </a:lnTo>
                  <a:lnTo>
                    <a:pt x="334" y="232"/>
                  </a:lnTo>
                  <a:lnTo>
                    <a:pt x="343" y="232"/>
                  </a:lnTo>
                  <a:lnTo>
                    <a:pt x="343" y="232"/>
                  </a:lnTo>
                  <a:lnTo>
                    <a:pt x="343" y="232"/>
                  </a:lnTo>
                  <a:lnTo>
                    <a:pt x="343" y="232"/>
                  </a:lnTo>
                  <a:lnTo>
                    <a:pt x="343" y="232"/>
                  </a:lnTo>
                  <a:lnTo>
                    <a:pt x="343" y="232"/>
                  </a:lnTo>
                  <a:lnTo>
                    <a:pt x="343" y="232"/>
                  </a:lnTo>
                  <a:lnTo>
                    <a:pt x="343" y="232"/>
                  </a:lnTo>
                  <a:lnTo>
                    <a:pt x="343" y="223"/>
                  </a:lnTo>
                  <a:lnTo>
                    <a:pt x="343" y="223"/>
                  </a:lnTo>
                  <a:lnTo>
                    <a:pt x="351" y="223"/>
                  </a:lnTo>
                  <a:lnTo>
                    <a:pt x="351" y="223"/>
                  </a:lnTo>
                  <a:lnTo>
                    <a:pt x="351" y="223"/>
                  </a:lnTo>
                  <a:lnTo>
                    <a:pt x="351" y="223"/>
                  </a:lnTo>
                  <a:lnTo>
                    <a:pt x="351" y="223"/>
                  </a:lnTo>
                  <a:lnTo>
                    <a:pt x="351" y="223"/>
                  </a:lnTo>
                  <a:lnTo>
                    <a:pt x="351" y="223"/>
                  </a:lnTo>
                  <a:lnTo>
                    <a:pt x="351" y="223"/>
                  </a:lnTo>
                  <a:lnTo>
                    <a:pt x="351" y="214"/>
                  </a:lnTo>
                  <a:lnTo>
                    <a:pt x="360" y="214"/>
                  </a:lnTo>
                  <a:lnTo>
                    <a:pt x="360" y="214"/>
                  </a:lnTo>
                  <a:lnTo>
                    <a:pt x="360" y="214"/>
                  </a:lnTo>
                  <a:lnTo>
                    <a:pt x="360" y="214"/>
                  </a:lnTo>
                  <a:lnTo>
                    <a:pt x="360" y="214"/>
                  </a:lnTo>
                  <a:lnTo>
                    <a:pt x="360" y="214"/>
                  </a:lnTo>
                  <a:lnTo>
                    <a:pt x="360" y="214"/>
                  </a:lnTo>
                  <a:lnTo>
                    <a:pt x="360" y="214"/>
                  </a:lnTo>
                  <a:lnTo>
                    <a:pt x="360" y="214"/>
                  </a:lnTo>
                  <a:lnTo>
                    <a:pt x="360" y="206"/>
                  </a:lnTo>
                  <a:lnTo>
                    <a:pt x="360" y="206"/>
                  </a:lnTo>
                  <a:lnTo>
                    <a:pt x="360" y="206"/>
                  </a:lnTo>
                  <a:lnTo>
                    <a:pt x="360" y="206"/>
                  </a:lnTo>
                  <a:lnTo>
                    <a:pt x="368" y="206"/>
                  </a:lnTo>
                  <a:lnTo>
                    <a:pt x="368" y="206"/>
                  </a:lnTo>
                  <a:lnTo>
                    <a:pt x="368" y="206"/>
                  </a:lnTo>
                  <a:lnTo>
                    <a:pt x="368" y="206"/>
                  </a:lnTo>
                  <a:lnTo>
                    <a:pt x="368" y="206"/>
                  </a:lnTo>
                  <a:lnTo>
                    <a:pt x="368" y="206"/>
                  </a:lnTo>
                  <a:lnTo>
                    <a:pt x="368" y="197"/>
                  </a:lnTo>
                  <a:lnTo>
                    <a:pt x="368" y="197"/>
                  </a:lnTo>
                  <a:lnTo>
                    <a:pt x="368" y="197"/>
                  </a:lnTo>
                  <a:lnTo>
                    <a:pt x="368" y="197"/>
                  </a:lnTo>
                  <a:lnTo>
                    <a:pt x="368" y="197"/>
                  </a:lnTo>
                  <a:lnTo>
                    <a:pt x="368" y="197"/>
                  </a:lnTo>
                  <a:lnTo>
                    <a:pt x="368" y="197"/>
                  </a:lnTo>
                  <a:lnTo>
                    <a:pt x="368" y="197"/>
                  </a:lnTo>
                  <a:lnTo>
                    <a:pt x="368" y="197"/>
                  </a:lnTo>
                  <a:lnTo>
                    <a:pt x="368" y="197"/>
                  </a:lnTo>
                  <a:lnTo>
                    <a:pt x="377" y="189"/>
                  </a:lnTo>
                  <a:lnTo>
                    <a:pt x="377" y="189"/>
                  </a:lnTo>
                  <a:lnTo>
                    <a:pt x="377" y="189"/>
                  </a:lnTo>
                  <a:lnTo>
                    <a:pt x="377" y="189"/>
                  </a:lnTo>
                  <a:lnTo>
                    <a:pt x="377" y="189"/>
                  </a:lnTo>
                  <a:lnTo>
                    <a:pt x="377" y="189"/>
                  </a:lnTo>
                  <a:lnTo>
                    <a:pt x="377" y="189"/>
                  </a:lnTo>
                  <a:lnTo>
                    <a:pt x="377" y="189"/>
                  </a:lnTo>
                  <a:lnTo>
                    <a:pt x="377" y="189"/>
                  </a:lnTo>
                  <a:lnTo>
                    <a:pt x="377" y="189"/>
                  </a:lnTo>
                  <a:lnTo>
                    <a:pt x="377" y="180"/>
                  </a:lnTo>
                  <a:lnTo>
                    <a:pt x="377" y="180"/>
                  </a:lnTo>
                  <a:lnTo>
                    <a:pt x="377" y="180"/>
                  </a:lnTo>
                  <a:lnTo>
                    <a:pt x="377" y="180"/>
                  </a:lnTo>
                  <a:lnTo>
                    <a:pt x="377" y="180"/>
                  </a:lnTo>
                  <a:lnTo>
                    <a:pt x="377" y="180"/>
                  </a:lnTo>
                  <a:lnTo>
                    <a:pt x="377" y="180"/>
                  </a:lnTo>
                  <a:lnTo>
                    <a:pt x="377" y="180"/>
                  </a:lnTo>
                  <a:lnTo>
                    <a:pt x="377" y="180"/>
                  </a:lnTo>
                  <a:lnTo>
                    <a:pt x="377" y="180"/>
                  </a:lnTo>
                  <a:lnTo>
                    <a:pt x="377" y="172"/>
                  </a:lnTo>
                  <a:lnTo>
                    <a:pt x="377" y="172"/>
                  </a:lnTo>
                  <a:lnTo>
                    <a:pt x="377" y="172"/>
                  </a:lnTo>
                  <a:lnTo>
                    <a:pt x="377" y="172"/>
                  </a:lnTo>
                  <a:lnTo>
                    <a:pt x="385" y="172"/>
                  </a:lnTo>
                  <a:lnTo>
                    <a:pt x="385" y="172"/>
                  </a:lnTo>
                  <a:lnTo>
                    <a:pt x="385" y="172"/>
                  </a:lnTo>
                  <a:lnTo>
                    <a:pt x="385" y="172"/>
                  </a:lnTo>
                  <a:lnTo>
                    <a:pt x="385" y="172"/>
                  </a:lnTo>
                  <a:lnTo>
                    <a:pt x="385" y="163"/>
                  </a:lnTo>
                  <a:lnTo>
                    <a:pt x="385" y="163"/>
                  </a:lnTo>
                  <a:lnTo>
                    <a:pt x="385" y="163"/>
                  </a:lnTo>
                  <a:lnTo>
                    <a:pt x="385" y="163"/>
                  </a:lnTo>
                  <a:lnTo>
                    <a:pt x="385" y="163"/>
                  </a:lnTo>
                  <a:lnTo>
                    <a:pt x="385" y="163"/>
                  </a:lnTo>
                  <a:lnTo>
                    <a:pt x="385" y="163"/>
                  </a:lnTo>
                  <a:lnTo>
                    <a:pt x="385" y="163"/>
                  </a:lnTo>
                  <a:lnTo>
                    <a:pt x="385" y="163"/>
                  </a:lnTo>
                  <a:lnTo>
                    <a:pt x="385" y="163"/>
                  </a:lnTo>
                  <a:lnTo>
                    <a:pt x="385" y="154"/>
                  </a:lnTo>
                  <a:lnTo>
                    <a:pt x="385" y="154"/>
                  </a:lnTo>
                  <a:lnTo>
                    <a:pt x="385" y="154"/>
                  </a:lnTo>
                  <a:lnTo>
                    <a:pt x="385" y="154"/>
                  </a:lnTo>
                  <a:lnTo>
                    <a:pt x="385" y="154"/>
                  </a:lnTo>
                  <a:lnTo>
                    <a:pt x="385" y="154"/>
                  </a:lnTo>
                  <a:lnTo>
                    <a:pt x="385" y="154"/>
                  </a:lnTo>
                  <a:lnTo>
                    <a:pt x="385" y="154"/>
                  </a:lnTo>
                  <a:lnTo>
                    <a:pt x="385" y="154"/>
                  </a:lnTo>
                  <a:lnTo>
                    <a:pt x="385" y="154"/>
                  </a:lnTo>
                  <a:lnTo>
                    <a:pt x="385" y="146"/>
                  </a:lnTo>
                  <a:lnTo>
                    <a:pt x="385" y="146"/>
                  </a:lnTo>
                  <a:lnTo>
                    <a:pt x="385" y="146"/>
                  </a:lnTo>
                  <a:lnTo>
                    <a:pt x="385" y="146"/>
                  </a:lnTo>
                  <a:lnTo>
                    <a:pt x="385" y="146"/>
                  </a:lnTo>
                  <a:lnTo>
                    <a:pt x="385" y="146"/>
                  </a:lnTo>
                  <a:lnTo>
                    <a:pt x="385" y="146"/>
                  </a:lnTo>
                  <a:lnTo>
                    <a:pt x="385" y="146"/>
                  </a:lnTo>
                  <a:lnTo>
                    <a:pt x="385" y="146"/>
                  </a:lnTo>
                  <a:lnTo>
                    <a:pt x="385" y="146"/>
                  </a:lnTo>
                  <a:lnTo>
                    <a:pt x="385" y="137"/>
                  </a:lnTo>
                  <a:lnTo>
                    <a:pt x="385" y="137"/>
                  </a:lnTo>
                  <a:lnTo>
                    <a:pt x="385" y="137"/>
                  </a:lnTo>
                  <a:lnTo>
                    <a:pt x="188" y="137"/>
                  </a:lnTo>
                  <a:lnTo>
                    <a:pt x="377" y="94"/>
                  </a:lnTo>
                  <a:lnTo>
                    <a:pt x="377" y="94"/>
                  </a:lnTo>
                  <a:close/>
                </a:path>
              </a:pathLst>
            </a:custGeom>
            <a:solidFill>
              <a:srgbClr val="66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" name="Freeform 80"/>
            <p:cNvSpPr>
              <a:spLocks/>
            </p:cNvSpPr>
            <p:nvPr/>
          </p:nvSpPr>
          <p:spPr bwMode="auto">
            <a:xfrm>
              <a:off x="2378" y="3428"/>
              <a:ext cx="385" cy="189"/>
            </a:xfrm>
            <a:custGeom>
              <a:avLst/>
              <a:gdLst/>
              <a:ahLst/>
              <a:cxnLst>
                <a:cxn ang="0">
                  <a:pos x="0" y="60"/>
                </a:cxn>
                <a:cxn ang="0">
                  <a:pos x="0" y="77"/>
                </a:cxn>
                <a:cxn ang="0">
                  <a:pos x="8" y="86"/>
                </a:cxn>
                <a:cxn ang="0">
                  <a:pos x="17" y="103"/>
                </a:cxn>
                <a:cxn ang="0">
                  <a:pos x="25" y="120"/>
                </a:cxn>
                <a:cxn ang="0">
                  <a:pos x="43" y="138"/>
                </a:cxn>
                <a:cxn ang="0">
                  <a:pos x="60" y="146"/>
                </a:cxn>
                <a:cxn ang="0">
                  <a:pos x="68" y="155"/>
                </a:cxn>
                <a:cxn ang="0">
                  <a:pos x="85" y="163"/>
                </a:cxn>
                <a:cxn ang="0">
                  <a:pos x="103" y="172"/>
                </a:cxn>
                <a:cxn ang="0">
                  <a:pos x="120" y="180"/>
                </a:cxn>
                <a:cxn ang="0">
                  <a:pos x="137" y="180"/>
                </a:cxn>
                <a:cxn ang="0">
                  <a:pos x="154" y="180"/>
                </a:cxn>
                <a:cxn ang="0">
                  <a:pos x="163" y="189"/>
                </a:cxn>
                <a:cxn ang="0">
                  <a:pos x="180" y="189"/>
                </a:cxn>
                <a:cxn ang="0">
                  <a:pos x="197" y="189"/>
                </a:cxn>
                <a:cxn ang="0">
                  <a:pos x="214" y="189"/>
                </a:cxn>
                <a:cxn ang="0">
                  <a:pos x="231" y="189"/>
                </a:cxn>
                <a:cxn ang="0">
                  <a:pos x="248" y="180"/>
                </a:cxn>
                <a:cxn ang="0">
                  <a:pos x="257" y="180"/>
                </a:cxn>
                <a:cxn ang="0">
                  <a:pos x="274" y="172"/>
                </a:cxn>
                <a:cxn ang="0">
                  <a:pos x="291" y="163"/>
                </a:cxn>
                <a:cxn ang="0">
                  <a:pos x="308" y="163"/>
                </a:cxn>
                <a:cxn ang="0">
                  <a:pos x="325" y="146"/>
                </a:cxn>
                <a:cxn ang="0">
                  <a:pos x="343" y="138"/>
                </a:cxn>
                <a:cxn ang="0">
                  <a:pos x="351" y="120"/>
                </a:cxn>
                <a:cxn ang="0">
                  <a:pos x="368" y="103"/>
                </a:cxn>
                <a:cxn ang="0">
                  <a:pos x="377" y="95"/>
                </a:cxn>
                <a:cxn ang="0">
                  <a:pos x="385" y="77"/>
                </a:cxn>
                <a:cxn ang="0">
                  <a:pos x="385" y="60"/>
                </a:cxn>
                <a:cxn ang="0">
                  <a:pos x="385" y="43"/>
                </a:cxn>
                <a:cxn ang="0">
                  <a:pos x="385" y="17"/>
                </a:cxn>
                <a:cxn ang="0">
                  <a:pos x="385" y="35"/>
                </a:cxn>
                <a:cxn ang="0">
                  <a:pos x="377" y="52"/>
                </a:cxn>
                <a:cxn ang="0">
                  <a:pos x="368" y="69"/>
                </a:cxn>
                <a:cxn ang="0">
                  <a:pos x="360" y="77"/>
                </a:cxn>
                <a:cxn ang="0">
                  <a:pos x="343" y="95"/>
                </a:cxn>
                <a:cxn ang="0">
                  <a:pos x="325" y="112"/>
                </a:cxn>
                <a:cxn ang="0">
                  <a:pos x="308" y="120"/>
                </a:cxn>
                <a:cxn ang="0">
                  <a:pos x="291" y="129"/>
                </a:cxn>
                <a:cxn ang="0">
                  <a:pos x="274" y="129"/>
                </a:cxn>
                <a:cxn ang="0">
                  <a:pos x="265" y="138"/>
                </a:cxn>
                <a:cxn ang="0">
                  <a:pos x="248" y="138"/>
                </a:cxn>
                <a:cxn ang="0">
                  <a:pos x="231" y="146"/>
                </a:cxn>
                <a:cxn ang="0">
                  <a:pos x="214" y="146"/>
                </a:cxn>
                <a:cxn ang="0">
                  <a:pos x="197" y="146"/>
                </a:cxn>
                <a:cxn ang="0">
                  <a:pos x="180" y="146"/>
                </a:cxn>
                <a:cxn ang="0">
                  <a:pos x="171" y="146"/>
                </a:cxn>
                <a:cxn ang="0">
                  <a:pos x="154" y="146"/>
                </a:cxn>
                <a:cxn ang="0">
                  <a:pos x="137" y="138"/>
                </a:cxn>
                <a:cxn ang="0">
                  <a:pos x="120" y="138"/>
                </a:cxn>
                <a:cxn ang="0">
                  <a:pos x="103" y="129"/>
                </a:cxn>
                <a:cxn ang="0">
                  <a:pos x="85" y="129"/>
                </a:cxn>
                <a:cxn ang="0">
                  <a:pos x="77" y="120"/>
                </a:cxn>
                <a:cxn ang="0">
                  <a:pos x="60" y="112"/>
                </a:cxn>
                <a:cxn ang="0">
                  <a:pos x="43" y="95"/>
                </a:cxn>
                <a:cxn ang="0">
                  <a:pos x="25" y="77"/>
                </a:cxn>
                <a:cxn ang="0">
                  <a:pos x="17" y="69"/>
                </a:cxn>
                <a:cxn ang="0">
                  <a:pos x="8" y="52"/>
                </a:cxn>
                <a:cxn ang="0">
                  <a:pos x="0" y="35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w="385" h="189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8" y="86"/>
                  </a:lnTo>
                  <a:lnTo>
                    <a:pt x="8" y="86"/>
                  </a:lnTo>
                  <a:lnTo>
                    <a:pt x="8" y="86"/>
                  </a:lnTo>
                  <a:lnTo>
                    <a:pt x="8" y="86"/>
                  </a:lnTo>
                  <a:lnTo>
                    <a:pt x="8" y="86"/>
                  </a:lnTo>
                  <a:lnTo>
                    <a:pt x="8" y="86"/>
                  </a:lnTo>
                  <a:lnTo>
                    <a:pt x="8" y="95"/>
                  </a:lnTo>
                  <a:lnTo>
                    <a:pt x="8" y="95"/>
                  </a:lnTo>
                  <a:lnTo>
                    <a:pt x="8" y="95"/>
                  </a:lnTo>
                  <a:lnTo>
                    <a:pt x="8" y="95"/>
                  </a:lnTo>
                  <a:lnTo>
                    <a:pt x="8" y="95"/>
                  </a:lnTo>
                  <a:lnTo>
                    <a:pt x="8" y="95"/>
                  </a:lnTo>
                  <a:lnTo>
                    <a:pt x="8" y="95"/>
                  </a:lnTo>
                  <a:lnTo>
                    <a:pt x="8" y="95"/>
                  </a:lnTo>
                  <a:lnTo>
                    <a:pt x="8" y="95"/>
                  </a:lnTo>
                  <a:lnTo>
                    <a:pt x="8" y="103"/>
                  </a:lnTo>
                  <a:lnTo>
                    <a:pt x="8" y="103"/>
                  </a:lnTo>
                  <a:lnTo>
                    <a:pt x="8" y="103"/>
                  </a:lnTo>
                  <a:lnTo>
                    <a:pt x="8" y="103"/>
                  </a:lnTo>
                  <a:lnTo>
                    <a:pt x="8" y="103"/>
                  </a:lnTo>
                  <a:lnTo>
                    <a:pt x="17" y="103"/>
                  </a:lnTo>
                  <a:lnTo>
                    <a:pt x="17" y="103"/>
                  </a:lnTo>
                  <a:lnTo>
                    <a:pt x="17" y="103"/>
                  </a:lnTo>
                  <a:lnTo>
                    <a:pt x="17" y="103"/>
                  </a:lnTo>
                  <a:lnTo>
                    <a:pt x="17" y="103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25" y="120"/>
                  </a:lnTo>
                  <a:lnTo>
                    <a:pt x="25" y="120"/>
                  </a:lnTo>
                  <a:lnTo>
                    <a:pt x="25" y="120"/>
                  </a:lnTo>
                  <a:lnTo>
                    <a:pt x="25" y="120"/>
                  </a:lnTo>
                  <a:lnTo>
                    <a:pt x="25" y="120"/>
                  </a:lnTo>
                  <a:lnTo>
                    <a:pt x="25" y="120"/>
                  </a:lnTo>
                  <a:lnTo>
                    <a:pt x="25" y="120"/>
                  </a:lnTo>
                  <a:lnTo>
                    <a:pt x="25" y="120"/>
                  </a:lnTo>
                  <a:lnTo>
                    <a:pt x="25" y="120"/>
                  </a:lnTo>
                  <a:lnTo>
                    <a:pt x="25" y="120"/>
                  </a:lnTo>
                  <a:lnTo>
                    <a:pt x="34" y="129"/>
                  </a:lnTo>
                  <a:lnTo>
                    <a:pt x="34" y="129"/>
                  </a:lnTo>
                  <a:lnTo>
                    <a:pt x="34" y="129"/>
                  </a:lnTo>
                  <a:lnTo>
                    <a:pt x="34" y="129"/>
                  </a:lnTo>
                  <a:lnTo>
                    <a:pt x="34" y="129"/>
                  </a:lnTo>
                  <a:lnTo>
                    <a:pt x="34" y="129"/>
                  </a:lnTo>
                  <a:lnTo>
                    <a:pt x="34" y="129"/>
                  </a:lnTo>
                  <a:lnTo>
                    <a:pt x="34" y="129"/>
                  </a:lnTo>
                  <a:lnTo>
                    <a:pt x="34" y="129"/>
                  </a:lnTo>
                  <a:lnTo>
                    <a:pt x="34" y="129"/>
                  </a:lnTo>
                  <a:lnTo>
                    <a:pt x="43" y="138"/>
                  </a:lnTo>
                  <a:lnTo>
                    <a:pt x="43" y="138"/>
                  </a:lnTo>
                  <a:lnTo>
                    <a:pt x="43" y="138"/>
                  </a:lnTo>
                  <a:lnTo>
                    <a:pt x="43" y="138"/>
                  </a:lnTo>
                  <a:lnTo>
                    <a:pt x="43" y="138"/>
                  </a:lnTo>
                  <a:lnTo>
                    <a:pt x="43" y="138"/>
                  </a:lnTo>
                  <a:lnTo>
                    <a:pt x="43" y="138"/>
                  </a:lnTo>
                  <a:lnTo>
                    <a:pt x="43" y="138"/>
                  </a:lnTo>
                  <a:lnTo>
                    <a:pt x="43" y="138"/>
                  </a:lnTo>
                  <a:lnTo>
                    <a:pt x="43" y="138"/>
                  </a:lnTo>
                  <a:lnTo>
                    <a:pt x="51" y="138"/>
                  </a:lnTo>
                  <a:lnTo>
                    <a:pt x="51" y="146"/>
                  </a:lnTo>
                  <a:lnTo>
                    <a:pt x="51" y="146"/>
                  </a:lnTo>
                  <a:lnTo>
                    <a:pt x="51" y="146"/>
                  </a:lnTo>
                  <a:lnTo>
                    <a:pt x="51" y="146"/>
                  </a:lnTo>
                  <a:lnTo>
                    <a:pt x="51" y="146"/>
                  </a:lnTo>
                  <a:lnTo>
                    <a:pt x="51" y="146"/>
                  </a:lnTo>
                  <a:lnTo>
                    <a:pt x="51" y="146"/>
                  </a:lnTo>
                  <a:lnTo>
                    <a:pt x="51" y="146"/>
                  </a:lnTo>
                  <a:lnTo>
                    <a:pt x="51" y="146"/>
                  </a:lnTo>
                  <a:lnTo>
                    <a:pt x="60" y="146"/>
                  </a:lnTo>
                  <a:lnTo>
                    <a:pt x="60" y="146"/>
                  </a:lnTo>
                  <a:lnTo>
                    <a:pt x="60" y="146"/>
                  </a:lnTo>
                  <a:lnTo>
                    <a:pt x="60" y="146"/>
                  </a:lnTo>
                  <a:lnTo>
                    <a:pt x="60" y="155"/>
                  </a:lnTo>
                  <a:lnTo>
                    <a:pt x="60" y="155"/>
                  </a:lnTo>
                  <a:lnTo>
                    <a:pt x="60" y="155"/>
                  </a:lnTo>
                  <a:lnTo>
                    <a:pt x="60" y="155"/>
                  </a:lnTo>
                  <a:lnTo>
                    <a:pt x="60" y="155"/>
                  </a:lnTo>
                  <a:lnTo>
                    <a:pt x="60" y="155"/>
                  </a:lnTo>
                  <a:lnTo>
                    <a:pt x="68" y="155"/>
                  </a:lnTo>
                  <a:lnTo>
                    <a:pt x="68" y="155"/>
                  </a:lnTo>
                  <a:lnTo>
                    <a:pt x="68" y="155"/>
                  </a:lnTo>
                  <a:lnTo>
                    <a:pt x="68" y="155"/>
                  </a:lnTo>
                  <a:lnTo>
                    <a:pt x="68" y="155"/>
                  </a:lnTo>
                  <a:lnTo>
                    <a:pt x="68" y="155"/>
                  </a:lnTo>
                  <a:lnTo>
                    <a:pt x="68" y="155"/>
                  </a:lnTo>
                  <a:lnTo>
                    <a:pt x="68" y="155"/>
                  </a:lnTo>
                  <a:lnTo>
                    <a:pt x="68" y="155"/>
                  </a:lnTo>
                  <a:lnTo>
                    <a:pt x="68" y="155"/>
                  </a:lnTo>
                  <a:lnTo>
                    <a:pt x="77" y="163"/>
                  </a:lnTo>
                  <a:lnTo>
                    <a:pt x="77" y="163"/>
                  </a:lnTo>
                  <a:lnTo>
                    <a:pt x="77" y="163"/>
                  </a:lnTo>
                  <a:lnTo>
                    <a:pt x="77" y="163"/>
                  </a:lnTo>
                  <a:lnTo>
                    <a:pt x="77" y="163"/>
                  </a:lnTo>
                  <a:lnTo>
                    <a:pt x="77" y="163"/>
                  </a:lnTo>
                  <a:lnTo>
                    <a:pt x="77" y="163"/>
                  </a:lnTo>
                  <a:lnTo>
                    <a:pt x="77" y="163"/>
                  </a:lnTo>
                  <a:lnTo>
                    <a:pt x="77" y="163"/>
                  </a:lnTo>
                  <a:lnTo>
                    <a:pt x="85" y="163"/>
                  </a:lnTo>
                  <a:lnTo>
                    <a:pt x="85" y="163"/>
                  </a:lnTo>
                  <a:lnTo>
                    <a:pt x="85" y="163"/>
                  </a:lnTo>
                  <a:lnTo>
                    <a:pt x="85" y="163"/>
                  </a:lnTo>
                  <a:lnTo>
                    <a:pt x="85" y="163"/>
                  </a:lnTo>
                  <a:lnTo>
                    <a:pt x="85" y="163"/>
                  </a:lnTo>
                  <a:lnTo>
                    <a:pt x="85" y="163"/>
                  </a:lnTo>
                  <a:lnTo>
                    <a:pt x="85" y="163"/>
                  </a:lnTo>
                  <a:lnTo>
                    <a:pt x="85" y="163"/>
                  </a:lnTo>
                  <a:lnTo>
                    <a:pt x="85" y="163"/>
                  </a:lnTo>
                  <a:lnTo>
                    <a:pt x="94" y="163"/>
                  </a:lnTo>
                  <a:lnTo>
                    <a:pt x="94" y="172"/>
                  </a:lnTo>
                  <a:lnTo>
                    <a:pt x="94" y="172"/>
                  </a:lnTo>
                  <a:lnTo>
                    <a:pt x="94" y="172"/>
                  </a:lnTo>
                  <a:lnTo>
                    <a:pt x="94" y="172"/>
                  </a:lnTo>
                  <a:lnTo>
                    <a:pt x="94" y="172"/>
                  </a:lnTo>
                  <a:lnTo>
                    <a:pt x="94" y="172"/>
                  </a:lnTo>
                  <a:lnTo>
                    <a:pt x="94" y="172"/>
                  </a:lnTo>
                  <a:lnTo>
                    <a:pt x="94" y="172"/>
                  </a:lnTo>
                  <a:lnTo>
                    <a:pt x="94" y="172"/>
                  </a:lnTo>
                  <a:lnTo>
                    <a:pt x="103" y="172"/>
                  </a:lnTo>
                  <a:lnTo>
                    <a:pt x="103" y="172"/>
                  </a:lnTo>
                  <a:lnTo>
                    <a:pt x="103" y="172"/>
                  </a:lnTo>
                  <a:lnTo>
                    <a:pt x="103" y="172"/>
                  </a:lnTo>
                  <a:lnTo>
                    <a:pt x="103" y="172"/>
                  </a:lnTo>
                  <a:lnTo>
                    <a:pt x="103" y="172"/>
                  </a:lnTo>
                  <a:lnTo>
                    <a:pt x="103" y="172"/>
                  </a:lnTo>
                  <a:lnTo>
                    <a:pt x="103" y="172"/>
                  </a:lnTo>
                  <a:lnTo>
                    <a:pt x="103" y="172"/>
                  </a:lnTo>
                  <a:lnTo>
                    <a:pt x="103" y="172"/>
                  </a:lnTo>
                  <a:lnTo>
                    <a:pt x="111" y="172"/>
                  </a:lnTo>
                  <a:lnTo>
                    <a:pt x="111" y="172"/>
                  </a:lnTo>
                  <a:lnTo>
                    <a:pt x="111" y="172"/>
                  </a:lnTo>
                  <a:lnTo>
                    <a:pt x="111" y="172"/>
                  </a:lnTo>
                  <a:lnTo>
                    <a:pt x="111" y="172"/>
                  </a:lnTo>
                  <a:lnTo>
                    <a:pt x="111" y="172"/>
                  </a:lnTo>
                  <a:lnTo>
                    <a:pt x="111" y="172"/>
                  </a:lnTo>
                  <a:lnTo>
                    <a:pt x="111" y="172"/>
                  </a:lnTo>
                  <a:lnTo>
                    <a:pt x="111" y="180"/>
                  </a:lnTo>
                  <a:lnTo>
                    <a:pt x="111" y="180"/>
                  </a:lnTo>
                  <a:lnTo>
                    <a:pt x="120" y="180"/>
                  </a:lnTo>
                  <a:lnTo>
                    <a:pt x="120" y="180"/>
                  </a:lnTo>
                  <a:lnTo>
                    <a:pt x="120" y="180"/>
                  </a:lnTo>
                  <a:lnTo>
                    <a:pt x="120" y="180"/>
                  </a:lnTo>
                  <a:lnTo>
                    <a:pt x="120" y="180"/>
                  </a:lnTo>
                  <a:lnTo>
                    <a:pt x="120" y="180"/>
                  </a:lnTo>
                  <a:lnTo>
                    <a:pt x="120" y="180"/>
                  </a:lnTo>
                  <a:lnTo>
                    <a:pt x="120" y="180"/>
                  </a:lnTo>
                  <a:lnTo>
                    <a:pt x="120" y="180"/>
                  </a:lnTo>
                  <a:lnTo>
                    <a:pt x="120" y="180"/>
                  </a:lnTo>
                  <a:lnTo>
                    <a:pt x="128" y="180"/>
                  </a:lnTo>
                  <a:lnTo>
                    <a:pt x="128" y="180"/>
                  </a:lnTo>
                  <a:lnTo>
                    <a:pt x="128" y="180"/>
                  </a:lnTo>
                  <a:lnTo>
                    <a:pt x="128" y="180"/>
                  </a:lnTo>
                  <a:lnTo>
                    <a:pt x="128" y="180"/>
                  </a:lnTo>
                  <a:lnTo>
                    <a:pt x="128" y="180"/>
                  </a:lnTo>
                  <a:lnTo>
                    <a:pt x="128" y="180"/>
                  </a:lnTo>
                  <a:lnTo>
                    <a:pt x="128" y="180"/>
                  </a:lnTo>
                  <a:lnTo>
                    <a:pt x="128" y="180"/>
                  </a:lnTo>
                  <a:lnTo>
                    <a:pt x="128" y="180"/>
                  </a:lnTo>
                  <a:lnTo>
                    <a:pt x="137" y="180"/>
                  </a:lnTo>
                  <a:lnTo>
                    <a:pt x="137" y="180"/>
                  </a:lnTo>
                  <a:lnTo>
                    <a:pt x="137" y="180"/>
                  </a:lnTo>
                  <a:lnTo>
                    <a:pt x="137" y="180"/>
                  </a:lnTo>
                  <a:lnTo>
                    <a:pt x="137" y="180"/>
                  </a:lnTo>
                  <a:lnTo>
                    <a:pt x="137" y="180"/>
                  </a:lnTo>
                  <a:lnTo>
                    <a:pt x="137" y="180"/>
                  </a:lnTo>
                  <a:lnTo>
                    <a:pt x="137" y="180"/>
                  </a:lnTo>
                  <a:lnTo>
                    <a:pt x="137" y="180"/>
                  </a:lnTo>
                  <a:lnTo>
                    <a:pt x="145" y="180"/>
                  </a:lnTo>
                  <a:lnTo>
                    <a:pt x="145" y="180"/>
                  </a:lnTo>
                  <a:lnTo>
                    <a:pt x="145" y="180"/>
                  </a:lnTo>
                  <a:lnTo>
                    <a:pt x="145" y="180"/>
                  </a:lnTo>
                  <a:lnTo>
                    <a:pt x="145" y="180"/>
                  </a:lnTo>
                  <a:lnTo>
                    <a:pt x="145" y="180"/>
                  </a:lnTo>
                  <a:lnTo>
                    <a:pt x="145" y="180"/>
                  </a:lnTo>
                  <a:lnTo>
                    <a:pt x="145" y="180"/>
                  </a:lnTo>
                  <a:lnTo>
                    <a:pt x="145" y="180"/>
                  </a:lnTo>
                  <a:lnTo>
                    <a:pt x="145" y="180"/>
                  </a:lnTo>
                  <a:lnTo>
                    <a:pt x="154" y="180"/>
                  </a:lnTo>
                  <a:lnTo>
                    <a:pt x="154" y="180"/>
                  </a:lnTo>
                  <a:lnTo>
                    <a:pt x="154" y="189"/>
                  </a:lnTo>
                  <a:lnTo>
                    <a:pt x="154" y="189"/>
                  </a:lnTo>
                  <a:lnTo>
                    <a:pt x="154" y="189"/>
                  </a:lnTo>
                  <a:lnTo>
                    <a:pt x="154" y="189"/>
                  </a:lnTo>
                  <a:lnTo>
                    <a:pt x="154" y="189"/>
                  </a:lnTo>
                  <a:lnTo>
                    <a:pt x="154" y="189"/>
                  </a:lnTo>
                  <a:lnTo>
                    <a:pt x="154" y="189"/>
                  </a:lnTo>
                  <a:lnTo>
                    <a:pt x="154" y="189"/>
                  </a:lnTo>
                  <a:lnTo>
                    <a:pt x="163" y="189"/>
                  </a:lnTo>
                  <a:lnTo>
                    <a:pt x="163" y="189"/>
                  </a:lnTo>
                  <a:lnTo>
                    <a:pt x="163" y="189"/>
                  </a:lnTo>
                  <a:lnTo>
                    <a:pt x="163" y="189"/>
                  </a:lnTo>
                  <a:lnTo>
                    <a:pt x="163" y="189"/>
                  </a:lnTo>
                  <a:lnTo>
                    <a:pt x="163" y="189"/>
                  </a:lnTo>
                  <a:lnTo>
                    <a:pt x="163" y="189"/>
                  </a:lnTo>
                  <a:lnTo>
                    <a:pt x="163" y="189"/>
                  </a:lnTo>
                  <a:lnTo>
                    <a:pt x="163" y="189"/>
                  </a:lnTo>
                  <a:lnTo>
                    <a:pt x="163" y="189"/>
                  </a:lnTo>
                  <a:lnTo>
                    <a:pt x="171" y="189"/>
                  </a:lnTo>
                  <a:lnTo>
                    <a:pt x="171" y="189"/>
                  </a:lnTo>
                  <a:lnTo>
                    <a:pt x="171" y="189"/>
                  </a:lnTo>
                  <a:lnTo>
                    <a:pt x="171" y="189"/>
                  </a:lnTo>
                  <a:lnTo>
                    <a:pt x="171" y="189"/>
                  </a:lnTo>
                  <a:lnTo>
                    <a:pt x="171" y="189"/>
                  </a:lnTo>
                  <a:lnTo>
                    <a:pt x="171" y="189"/>
                  </a:lnTo>
                  <a:lnTo>
                    <a:pt x="171" y="189"/>
                  </a:lnTo>
                  <a:lnTo>
                    <a:pt x="171" y="189"/>
                  </a:lnTo>
                  <a:lnTo>
                    <a:pt x="171" y="189"/>
                  </a:lnTo>
                  <a:lnTo>
                    <a:pt x="180" y="189"/>
                  </a:lnTo>
                  <a:lnTo>
                    <a:pt x="180" y="189"/>
                  </a:lnTo>
                  <a:lnTo>
                    <a:pt x="180" y="189"/>
                  </a:lnTo>
                  <a:lnTo>
                    <a:pt x="180" y="189"/>
                  </a:lnTo>
                  <a:lnTo>
                    <a:pt x="180" y="189"/>
                  </a:lnTo>
                  <a:lnTo>
                    <a:pt x="180" y="189"/>
                  </a:lnTo>
                  <a:lnTo>
                    <a:pt x="180" y="189"/>
                  </a:lnTo>
                  <a:lnTo>
                    <a:pt x="180" y="189"/>
                  </a:lnTo>
                  <a:lnTo>
                    <a:pt x="180" y="189"/>
                  </a:lnTo>
                  <a:lnTo>
                    <a:pt x="180" y="189"/>
                  </a:lnTo>
                  <a:lnTo>
                    <a:pt x="188" y="189"/>
                  </a:lnTo>
                  <a:lnTo>
                    <a:pt x="188" y="189"/>
                  </a:lnTo>
                  <a:lnTo>
                    <a:pt x="188" y="189"/>
                  </a:lnTo>
                  <a:lnTo>
                    <a:pt x="188" y="189"/>
                  </a:lnTo>
                  <a:lnTo>
                    <a:pt x="188" y="189"/>
                  </a:lnTo>
                  <a:lnTo>
                    <a:pt x="188" y="189"/>
                  </a:lnTo>
                  <a:lnTo>
                    <a:pt x="188" y="189"/>
                  </a:lnTo>
                  <a:lnTo>
                    <a:pt x="188" y="189"/>
                  </a:lnTo>
                  <a:lnTo>
                    <a:pt x="188" y="189"/>
                  </a:lnTo>
                  <a:lnTo>
                    <a:pt x="197" y="189"/>
                  </a:lnTo>
                  <a:lnTo>
                    <a:pt x="197" y="189"/>
                  </a:lnTo>
                  <a:lnTo>
                    <a:pt x="197" y="189"/>
                  </a:lnTo>
                  <a:lnTo>
                    <a:pt x="197" y="189"/>
                  </a:lnTo>
                  <a:lnTo>
                    <a:pt x="197" y="189"/>
                  </a:lnTo>
                  <a:lnTo>
                    <a:pt x="197" y="189"/>
                  </a:lnTo>
                  <a:lnTo>
                    <a:pt x="197" y="189"/>
                  </a:lnTo>
                  <a:lnTo>
                    <a:pt x="197" y="189"/>
                  </a:lnTo>
                  <a:lnTo>
                    <a:pt x="197" y="189"/>
                  </a:lnTo>
                  <a:lnTo>
                    <a:pt x="197" y="189"/>
                  </a:lnTo>
                  <a:lnTo>
                    <a:pt x="205" y="189"/>
                  </a:lnTo>
                  <a:lnTo>
                    <a:pt x="205" y="189"/>
                  </a:lnTo>
                  <a:lnTo>
                    <a:pt x="205" y="189"/>
                  </a:lnTo>
                  <a:lnTo>
                    <a:pt x="205" y="189"/>
                  </a:lnTo>
                  <a:lnTo>
                    <a:pt x="205" y="189"/>
                  </a:lnTo>
                  <a:lnTo>
                    <a:pt x="205" y="189"/>
                  </a:lnTo>
                  <a:lnTo>
                    <a:pt x="205" y="189"/>
                  </a:lnTo>
                  <a:lnTo>
                    <a:pt x="205" y="189"/>
                  </a:lnTo>
                  <a:lnTo>
                    <a:pt x="205" y="189"/>
                  </a:lnTo>
                  <a:lnTo>
                    <a:pt x="205" y="189"/>
                  </a:lnTo>
                  <a:lnTo>
                    <a:pt x="214" y="189"/>
                  </a:lnTo>
                  <a:lnTo>
                    <a:pt x="214" y="189"/>
                  </a:lnTo>
                  <a:lnTo>
                    <a:pt x="214" y="189"/>
                  </a:lnTo>
                  <a:lnTo>
                    <a:pt x="214" y="189"/>
                  </a:lnTo>
                  <a:lnTo>
                    <a:pt x="214" y="189"/>
                  </a:lnTo>
                  <a:lnTo>
                    <a:pt x="214" y="189"/>
                  </a:lnTo>
                  <a:lnTo>
                    <a:pt x="214" y="189"/>
                  </a:lnTo>
                  <a:lnTo>
                    <a:pt x="214" y="189"/>
                  </a:lnTo>
                  <a:lnTo>
                    <a:pt x="214" y="189"/>
                  </a:lnTo>
                  <a:lnTo>
                    <a:pt x="214" y="189"/>
                  </a:lnTo>
                  <a:lnTo>
                    <a:pt x="223" y="189"/>
                  </a:lnTo>
                  <a:lnTo>
                    <a:pt x="223" y="189"/>
                  </a:lnTo>
                  <a:lnTo>
                    <a:pt x="223" y="189"/>
                  </a:lnTo>
                  <a:lnTo>
                    <a:pt x="223" y="189"/>
                  </a:lnTo>
                  <a:lnTo>
                    <a:pt x="223" y="189"/>
                  </a:lnTo>
                  <a:lnTo>
                    <a:pt x="223" y="189"/>
                  </a:lnTo>
                  <a:lnTo>
                    <a:pt x="223" y="189"/>
                  </a:lnTo>
                  <a:lnTo>
                    <a:pt x="223" y="189"/>
                  </a:lnTo>
                  <a:lnTo>
                    <a:pt x="223" y="189"/>
                  </a:lnTo>
                  <a:lnTo>
                    <a:pt x="223" y="189"/>
                  </a:lnTo>
                  <a:lnTo>
                    <a:pt x="231" y="189"/>
                  </a:lnTo>
                  <a:lnTo>
                    <a:pt x="231" y="189"/>
                  </a:lnTo>
                  <a:lnTo>
                    <a:pt x="231" y="189"/>
                  </a:lnTo>
                  <a:lnTo>
                    <a:pt x="231" y="189"/>
                  </a:lnTo>
                  <a:lnTo>
                    <a:pt x="231" y="180"/>
                  </a:lnTo>
                  <a:lnTo>
                    <a:pt x="231" y="180"/>
                  </a:lnTo>
                  <a:lnTo>
                    <a:pt x="231" y="180"/>
                  </a:lnTo>
                  <a:lnTo>
                    <a:pt x="231" y="180"/>
                  </a:lnTo>
                  <a:lnTo>
                    <a:pt x="231" y="180"/>
                  </a:lnTo>
                  <a:lnTo>
                    <a:pt x="231" y="180"/>
                  </a:lnTo>
                  <a:lnTo>
                    <a:pt x="240" y="180"/>
                  </a:lnTo>
                  <a:lnTo>
                    <a:pt x="240" y="180"/>
                  </a:lnTo>
                  <a:lnTo>
                    <a:pt x="240" y="180"/>
                  </a:lnTo>
                  <a:lnTo>
                    <a:pt x="240" y="180"/>
                  </a:lnTo>
                  <a:lnTo>
                    <a:pt x="240" y="180"/>
                  </a:lnTo>
                  <a:lnTo>
                    <a:pt x="240" y="180"/>
                  </a:lnTo>
                  <a:lnTo>
                    <a:pt x="240" y="180"/>
                  </a:lnTo>
                  <a:lnTo>
                    <a:pt x="240" y="180"/>
                  </a:lnTo>
                  <a:lnTo>
                    <a:pt x="240" y="180"/>
                  </a:lnTo>
                  <a:lnTo>
                    <a:pt x="248" y="180"/>
                  </a:lnTo>
                  <a:lnTo>
                    <a:pt x="248" y="180"/>
                  </a:lnTo>
                  <a:lnTo>
                    <a:pt x="248" y="180"/>
                  </a:lnTo>
                  <a:lnTo>
                    <a:pt x="248" y="180"/>
                  </a:lnTo>
                  <a:lnTo>
                    <a:pt x="248" y="180"/>
                  </a:lnTo>
                  <a:lnTo>
                    <a:pt x="248" y="180"/>
                  </a:lnTo>
                  <a:lnTo>
                    <a:pt x="248" y="180"/>
                  </a:lnTo>
                  <a:lnTo>
                    <a:pt x="248" y="180"/>
                  </a:lnTo>
                  <a:lnTo>
                    <a:pt x="248" y="180"/>
                  </a:lnTo>
                  <a:lnTo>
                    <a:pt x="248" y="180"/>
                  </a:lnTo>
                  <a:lnTo>
                    <a:pt x="257" y="180"/>
                  </a:lnTo>
                  <a:lnTo>
                    <a:pt x="257" y="180"/>
                  </a:lnTo>
                  <a:lnTo>
                    <a:pt x="257" y="180"/>
                  </a:lnTo>
                  <a:lnTo>
                    <a:pt x="257" y="180"/>
                  </a:lnTo>
                  <a:lnTo>
                    <a:pt x="257" y="180"/>
                  </a:lnTo>
                  <a:lnTo>
                    <a:pt x="257" y="180"/>
                  </a:lnTo>
                  <a:lnTo>
                    <a:pt x="257" y="180"/>
                  </a:lnTo>
                  <a:lnTo>
                    <a:pt x="257" y="180"/>
                  </a:lnTo>
                  <a:lnTo>
                    <a:pt x="257" y="180"/>
                  </a:lnTo>
                  <a:lnTo>
                    <a:pt x="257" y="180"/>
                  </a:lnTo>
                  <a:lnTo>
                    <a:pt x="265" y="180"/>
                  </a:lnTo>
                  <a:lnTo>
                    <a:pt x="265" y="180"/>
                  </a:lnTo>
                  <a:lnTo>
                    <a:pt x="265" y="180"/>
                  </a:lnTo>
                  <a:lnTo>
                    <a:pt x="265" y="180"/>
                  </a:lnTo>
                  <a:lnTo>
                    <a:pt x="265" y="180"/>
                  </a:lnTo>
                  <a:lnTo>
                    <a:pt x="265" y="180"/>
                  </a:lnTo>
                  <a:lnTo>
                    <a:pt x="265" y="180"/>
                  </a:lnTo>
                  <a:lnTo>
                    <a:pt x="265" y="180"/>
                  </a:lnTo>
                  <a:lnTo>
                    <a:pt x="265" y="172"/>
                  </a:lnTo>
                  <a:lnTo>
                    <a:pt x="265" y="172"/>
                  </a:lnTo>
                  <a:lnTo>
                    <a:pt x="274" y="172"/>
                  </a:lnTo>
                  <a:lnTo>
                    <a:pt x="274" y="172"/>
                  </a:lnTo>
                  <a:lnTo>
                    <a:pt x="274" y="172"/>
                  </a:lnTo>
                  <a:lnTo>
                    <a:pt x="274" y="172"/>
                  </a:lnTo>
                  <a:lnTo>
                    <a:pt x="274" y="172"/>
                  </a:lnTo>
                  <a:lnTo>
                    <a:pt x="274" y="172"/>
                  </a:lnTo>
                  <a:lnTo>
                    <a:pt x="274" y="172"/>
                  </a:lnTo>
                  <a:lnTo>
                    <a:pt x="274" y="172"/>
                  </a:lnTo>
                  <a:lnTo>
                    <a:pt x="274" y="172"/>
                  </a:lnTo>
                  <a:lnTo>
                    <a:pt x="274" y="172"/>
                  </a:lnTo>
                  <a:lnTo>
                    <a:pt x="283" y="172"/>
                  </a:lnTo>
                  <a:lnTo>
                    <a:pt x="283" y="172"/>
                  </a:lnTo>
                  <a:lnTo>
                    <a:pt x="283" y="172"/>
                  </a:lnTo>
                  <a:lnTo>
                    <a:pt x="283" y="172"/>
                  </a:lnTo>
                  <a:lnTo>
                    <a:pt x="283" y="172"/>
                  </a:lnTo>
                  <a:lnTo>
                    <a:pt x="283" y="172"/>
                  </a:lnTo>
                  <a:lnTo>
                    <a:pt x="283" y="172"/>
                  </a:lnTo>
                  <a:lnTo>
                    <a:pt x="283" y="172"/>
                  </a:lnTo>
                  <a:lnTo>
                    <a:pt x="283" y="172"/>
                  </a:lnTo>
                  <a:lnTo>
                    <a:pt x="283" y="172"/>
                  </a:lnTo>
                  <a:lnTo>
                    <a:pt x="291" y="172"/>
                  </a:lnTo>
                  <a:lnTo>
                    <a:pt x="291" y="172"/>
                  </a:lnTo>
                  <a:lnTo>
                    <a:pt x="291" y="172"/>
                  </a:lnTo>
                  <a:lnTo>
                    <a:pt x="291" y="172"/>
                  </a:lnTo>
                  <a:lnTo>
                    <a:pt x="291" y="172"/>
                  </a:lnTo>
                  <a:lnTo>
                    <a:pt x="291" y="163"/>
                  </a:lnTo>
                  <a:lnTo>
                    <a:pt x="291" y="163"/>
                  </a:lnTo>
                  <a:lnTo>
                    <a:pt x="291" y="163"/>
                  </a:lnTo>
                  <a:lnTo>
                    <a:pt x="291" y="163"/>
                  </a:lnTo>
                  <a:lnTo>
                    <a:pt x="300" y="163"/>
                  </a:lnTo>
                  <a:lnTo>
                    <a:pt x="300" y="163"/>
                  </a:lnTo>
                  <a:lnTo>
                    <a:pt x="300" y="163"/>
                  </a:lnTo>
                  <a:lnTo>
                    <a:pt x="300" y="163"/>
                  </a:lnTo>
                  <a:lnTo>
                    <a:pt x="300" y="163"/>
                  </a:lnTo>
                  <a:lnTo>
                    <a:pt x="300" y="163"/>
                  </a:lnTo>
                  <a:lnTo>
                    <a:pt x="300" y="163"/>
                  </a:lnTo>
                  <a:lnTo>
                    <a:pt x="300" y="163"/>
                  </a:lnTo>
                  <a:lnTo>
                    <a:pt x="300" y="163"/>
                  </a:lnTo>
                  <a:lnTo>
                    <a:pt x="300" y="163"/>
                  </a:lnTo>
                  <a:lnTo>
                    <a:pt x="308" y="163"/>
                  </a:lnTo>
                  <a:lnTo>
                    <a:pt x="308" y="163"/>
                  </a:lnTo>
                  <a:lnTo>
                    <a:pt x="308" y="163"/>
                  </a:lnTo>
                  <a:lnTo>
                    <a:pt x="308" y="163"/>
                  </a:lnTo>
                  <a:lnTo>
                    <a:pt x="308" y="163"/>
                  </a:lnTo>
                  <a:lnTo>
                    <a:pt x="308" y="163"/>
                  </a:lnTo>
                  <a:lnTo>
                    <a:pt x="308" y="155"/>
                  </a:lnTo>
                  <a:lnTo>
                    <a:pt x="308" y="155"/>
                  </a:lnTo>
                  <a:lnTo>
                    <a:pt x="308" y="155"/>
                  </a:lnTo>
                  <a:lnTo>
                    <a:pt x="308" y="155"/>
                  </a:lnTo>
                  <a:lnTo>
                    <a:pt x="317" y="155"/>
                  </a:lnTo>
                  <a:lnTo>
                    <a:pt x="317" y="155"/>
                  </a:lnTo>
                  <a:lnTo>
                    <a:pt x="317" y="155"/>
                  </a:lnTo>
                  <a:lnTo>
                    <a:pt x="317" y="155"/>
                  </a:lnTo>
                  <a:lnTo>
                    <a:pt x="317" y="155"/>
                  </a:lnTo>
                  <a:lnTo>
                    <a:pt x="317" y="155"/>
                  </a:lnTo>
                  <a:lnTo>
                    <a:pt x="317" y="155"/>
                  </a:lnTo>
                  <a:lnTo>
                    <a:pt x="317" y="155"/>
                  </a:lnTo>
                  <a:lnTo>
                    <a:pt x="317" y="155"/>
                  </a:lnTo>
                  <a:lnTo>
                    <a:pt x="317" y="155"/>
                  </a:lnTo>
                  <a:lnTo>
                    <a:pt x="325" y="155"/>
                  </a:lnTo>
                  <a:lnTo>
                    <a:pt x="325" y="155"/>
                  </a:lnTo>
                  <a:lnTo>
                    <a:pt x="325" y="146"/>
                  </a:lnTo>
                  <a:lnTo>
                    <a:pt x="325" y="146"/>
                  </a:lnTo>
                  <a:lnTo>
                    <a:pt x="325" y="146"/>
                  </a:lnTo>
                  <a:lnTo>
                    <a:pt x="325" y="146"/>
                  </a:lnTo>
                  <a:lnTo>
                    <a:pt x="325" y="146"/>
                  </a:lnTo>
                  <a:lnTo>
                    <a:pt x="325" y="146"/>
                  </a:lnTo>
                  <a:lnTo>
                    <a:pt x="325" y="146"/>
                  </a:lnTo>
                  <a:lnTo>
                    <a:pt x="325" y="146"/>
                  </a:lnTo>
                  <a:lnTo>
                    <a:pt x="334" y="146"/>
                  </a:lnTo>
                  <a:lnTo>
                    <a:pt x="334" y="146"/>
                  </a:lnTo>
                  <a:lnTo>
                    <a:pt x="334" y="146"/>
                  </a:lnTo>
                  <a:lnTo>
                    <a:pt x="334" y="146"/>
                  </a:lnTo>
                  <a:lnTo>
                    <a:pt x="334" y="146"/>
                  </a:lnTo>
                  <a:lnTo>
                    <a:pt x="334" y="138"/>
                  </a:lnTo>
                  <a:lnTo>
                    <a:pt x="334" y="138"/>
                  </a:lnTo>
                  <a:lnTo>
                    <a:pt x="334" y="138"/>
                  </a:lnTo>
                  <a:lnTo>
                    <a:pt x="334" y="138"/>
                  </a:lnTo>
                  <a:lnTo>
                    <a:pt x="334" y="138"/>
                  </a:lnTo>
                  <a:lnTo>
                    <a:pt x="343" y="138"/>
                  </a:lnTo>
                  <a:lnTo>
                    <a:pt x="343" y="138"/>
                  </a:lnTo>
                  <a:lnTo>
                    <a:pt x="343" y="138"/>
                  </a:lnTo>
                  <a:lnTo>
                    <a:pt x="343" y="138"/>
                  </a:lnTo>
                  <a:lnTo>
                    <a:pt x="343" y="138"/>
                  </a:lnTo>
                  <a:lnTo>
                    <a:pt x="343" y="138"/>
                  </a:lnTo>
                  <a:lnTo>
                    <a:pt x="343" y="129"/>
                  </a:lnTo>
                  <a:lnTo>
                    <a:pt x="343" y="129"/>
                  </a:lnTo>
                  <a:lnTo>
                    <a:pt x="343" y="129"/>
                  </a:lnTo>
                  <a:lnTo>
                    <a:pt x="343" y="129"/>
                  </a:lnTo>
                  <a:lnTo>
                    <a:pt x="351" y="129"/>
                  </a:lnTo>
                  <a:lnTo>
                    <a:pt x="351" y="129"/>
                  </a:lnTo>
                  <a:lnTo>
                    <a:pt x="351" y="129"/>
                  </a:lnTo>
                  <a:lnTo>
                    <a:pt x="351" y="129"/>
                  </a:lnTo>
                  <a:lnTo>
                    <a:pt x="351" y="129"/>
                  </a:lnTo>
                  <a:lnTo>
                    <a:pt x="351" y="129"/>
                  </a:lnTo>
                  <a:lnTo>
                    <a:pt x="351" y="120"/>
                  </a:lnTo>
                  <a:lnTo>
                    <a:pt x="351" y="120"/>
                  </a:lnTo>
                  <a:lnTo>
                    <a:pt x="351" y="120"/>
                  </a:lnTo>
                  <a:lnTo>
                    <a:pt x="360" y="120"/>
                  </a:lnTo>
                  <a:lnTo>
                    <a:pt x="360" y="120"/>
                  </a:lnTo>
                  <a:lnTo>
                    <a:pt x="360" y="120"/>
                  </a:lnTo>
                  <a:lnTo>
                    <a:pt x="360" y="120"/>
                  </a:lnTo>
                  <a:lnTo>
                    <a:pt x="360" y="120"/>
                  </a:lnTo>
                  <a:lnTo>
                    <a:pt x="360" y="120"/>
                  </a:lnTo>
                  <a:lnTo>
                    <a:pt x="360" y="120"/>
                  </a:lnTo>
                  <a:lnTo>
                    <a:pt x="360" y="112"/>
                  </a:lnTo>
                  <a:lnTo>
                    <a:pt x="360" y="112"/>
                  </a:lnTo>
                  <a:lnTo>
                    <a:pt x="360" y="112"/>
                  </a:lnTo>
                  <a:lnTo>
                    <a:pt x="360" y="112"/>
                  </a:lnTo>
                  <a:lnTo>
                    <a:pt x="360" y="112"/>
                  </a:lnTo>
                  <a:lnTo>
                    <a:pt x="360" y="112"/>
                  </a:lnTo>
                  <a:lnTo>
                    <a:pt x="368" y="112"/>
                  </a:lnTo>
                  <a:lnTo>
                    <a:pt x="368" y="112"/>
                  </a:lnTo>
                  <a:lnTo>
                    <a:pt x="368" y="112"/>
                  </a:lnTo>
                  <a:lnTo>
                    <a:pt x="368" y="112"/>
                  </a:lnTo>
                  <a:lnTo>
                    <a:pt x="368" y="103"/>
                  </a:lnTo>
                  <a:lnTo>
                    <a:pt x="368" y="103"/>
                  </a:lnTo>
                  <a:lnTo>
                    <a:pt x="368" y="103"/>
                  </a:lnTo>
                  <a:lnTo>
                    <a:pt x="368" y="103"/>
                  </a:lnTo>
                  <a:lnTo>
                    <a:pt x="368" y="103"/>
                  </a:lnTo>
                  <a:lnTo>
                    <a:pt x="368" y="103"/>
                  </a:lnTo>
                  <a:lnTo>
                    <a:pt x="368" y="103"/>
                  </a:lnTo>
                  <a:lnTo>
                    <a:pt x="368" y="103"/>
                  </a:lnTo>
                  <a:lnTo>
                    <a:pt x="368" y="103"/>
                  </a:lnTo>
                  <a:lnTo>
                    <a:pt x="368" y="103"/>
                  </a:lnTo>
                  <a:lnTo>
                    <a:pt x="368" y="95"/>
                  </a:lnTo>
                  <a:lnTo>
                    <a:pt x="368" y="95"/>
                  </a:lnTo>
                  <a:lnTo>
                    <a:pt x="377" y="95"/>
                  </a:lnTo>
                  <a:lnTo>
                    <a:pt x="377" y="95"/>
                  </a:lnTo>
                  <a:lnTo>
                    <a:pt x="377" y="95"/>
                  </a:lnTo>
                  <a:lnTo>
                    <a:pt x="377" y="95"/>
                  </a:lnTo>
                  <a:lnTo>
                    <a:pt x="377" y="95"/>
                  </a:lnTo>
                  <a:lnTo>
                    <a:pt x="377" y="95"/>
                  </a:lnTo>
                  <a:lnTo>
                    <a:pt x="377" y="95"/>
                  </a:lnTo>
                  <a:lnTo>
                    <a:pt x="377" y="86"/>
                  </a:lnTo>
                  <a:lnTo>
                    <a:pt x="377" y="86"/>
                  </a:lnTo>
                  <a:lnTo>
                    <a:pt x="377" y="86"/>
                  </a:lnTo>
                  <a:lnTo>
                    <a:pt x="377" y="86"/>
                  </a:lnTo>
                  <a:lnTo>
                    <a:pt x="377" y="86"/>
                  </a:lnTo>
                  <a:lnTo>
                    <a:pt x="377" y="86"/>
                  </a:lnTo>
                  <a:lnTo>
                    <a:pt x="377" y="86"/>
                  </a:lnTo>
                  <a:lnTo>
                    <a:pt x="377" y="86"/>
                  </a:lnTo>
                  <a:lnTo>
                    <a:pt x="377" y="86"/>
                  </a:lnTo>
                  <a:lnTo>
                    <a:pt x="377" y="86"/>
                  </a:lnTo>
                  <a:lnTo>
                    <a:pt x="377" y="77"/>
                  </a:lnTo>
                  <a:lnTo>
                    <a:pt x="377" y="77"/>
                  </a:lnTo>
                  <a:lnTo>
                    <a:pt x="377" y="77"/>
                  </a:lnTo>
                  <a:lnTo>
                    <a:pt x="377" y="77"/>
                  </a:lnTo>
                  <a:lnTo>
                    <a:pt x="377" y="77"/>
                  </a:lnTo>
                  <a:lnTo>
                    <a:pt x="377" y="77"/>
                  </a:lnTo>
                  <a:lnTo>
                    <a:pt x="377" y="77"/>
                  </a:lnTo>
                  <a:lnTo>
                    <a:pt x="385" y="77"/>
                  </a:lnTo>
                  <a:lnTo>
                    <a:pt x="385" y="77"/>
                  </a:lnTo>
                  <a:lnTo>
                    <a:pt x="385" y="77"/>
                  </a:lnTo>
                  <a:lnTo>
                    <a:pt x="385" y="69"/>
                  </a:lnTo>
                  <a:lnTo>
                    <a:pt x="385" y="69"/>
                  </a:lnTo>
                  <a:lnTo>
                    <a:pt x="385" y="69"/>
                  </a:lnTo>
                  <a:lnTo>
                    <a:pt x="385" y="69"/>
                  </a:lnTo>
                  <a:lnTo>
                    <a:pt x="385" y="69"/>
                  </a:lnTo>
                  <a:lnTo>
                    <a:pt x="385" y="69"/>
                  </a:lnTo>
                  <a:lnTo>
                    <a:pt x="385" y="69"/>
                  </a:lnTo>
                  <a:lnTo>
                    <a:pt x="385" y="69"/>
                  </a:lnTo>
                  <a:lnTo>
                    <a:pt x="385" y="69"/>
                  </a:lnTo>
                  <a:lnTo>
                    <a:pt x="385" y="69"/>
                  </a:lnTo>
                  <a:lnTo>
                    <a:pt x="385" y="60"/>
                  </a:lnTo>
                  <a:lnTo>
                    <a:pt x="385" y="60"/>
                  </a:lnTo>
                  <a:lnTo>
                    <a:pt x="385" y="60"/>
                  </a:lnTo>
                  <a:lnTo>
                    <a:pt x="385" y="60"/>
                  </a:lnTo>
                  <a:lnTo>
                    <a:pt x="385" y="60"/>
                  </a:lnTo>
                  <a:lnTo>
                    <a:pt x="385" y="60"/>
                  </a:lnTo>
                  <a:lnTo>
                    <a:pt x="385" y="60"/>
                  </a:lnTo>
                  <a:lnTo>
                    <a:pt x="385" y="60"/>
                  </a:lnTo>
                  <a:lnTo>
                    <a:pt x="385" y="60"/>
                  </a:lnTo>
                  <a:lnTo>
                    <a:pt x="385" y="60"/>
                  </a:lnTo>
                  <a:lnTo>
                    <a:pt x="385" y="52"/>
                  </a:lnTo>
                  <a:lnTo>
                    <a:pt x="385" y="52"/>
                  </a:lnTo>
                  <a:lnTo>
                    <a:pt x="385" y="52"/>
                  </a:lnTo>
                  <a:lnTo>
                    <a:pt x="385" y="52"/>
                  </a:lnTo>
                  <a:lnTo>
                    <a:pt x="385" y="52"/>
                  </a:lnTo>
                  <a:lnTo>
                    <a:pt x="385" y="52"/>
                  </a:lnTo>
                  <a:lnTo>
                    <a:pt x="385" y="52"/>
                  </a:lnTo>
                  <a:lnTo>
                    <a:pt x="385" y="52"/>
                  </a:lnTo>
                  <a:lnTo>
                    <a:pt x="385" y="52"/>
                  </a:lnTo>
                  <a:lnTo>
                    <a:pt x="385" y="52"/>
                  </a:lnTo>
                  <a:lnTo>
                    <a:pt x="385" y="43"/>
                  </a:lnTo>
                  <a:lnTo>
                    <a:pt x="385" y="43"/>
                  </a:lnTo>
                  <a:lnTo>
                    <a:pt x="385" y="43"/>
                  </a:lnTo>
                  <a:lnTo>
                    <a:pt x="385" y="43"/>
                  </a:lnTo>
                  <a:lnTo>
                    <a:pt x="385" y="43"/>
                  </a:lnTo>
                  <a:lnTo>
                    <a:pt x="385" y="0"/>
                  </a:lnTo>
                  <a:lnTo>
                    <a:pt x="385" y="9"/>
                  </a:lnTo>
                  <a:lnTo>
                    <a:pt x="385" y="9"/>
                  </a:lnTo>
                  <a:lnTo>
                    <a:pt x="385" y="9"/>
                  </a:lnTo>
                  <a:lnTo>
                    <a:pt x="385" y="9"/>
                  </a:lnTo>
                  <a:lnTo>
                    <a:pt x="385" y="9"/>
                  </a:lnTo>
                  <a:lnTo>
                    <a:pt x="385" y="9"/>
                  </a:lnTo>
                  <a:lnTo>
                    <a:pt x="385" y="9"/>
                  </a:lnTo>
                  <a:lnTo>
                    <a:pt x="385" y="9"/>
                  </a:lnTo>
                  <a:lnTo>
                    <a:pt x="385" y="9"/>
                  </a:lnTo>
                  <a:lnTo>
                    <a:pt x="385" y="9"/>
                  </a:lnTo>
                  <a:lnTo>
                    <a:pt x="385" y="17"/>
                  </a:lnTo>
                  <a:lnTo>
                    <a:pt x="385" y="17"/>
                  </a:lnTo>
                  <a:lnTo>
                    <a:pt x="385" y="17"/>
                  </a:lnTo>
                  <a:lnTo>
                    <a:pt x="385" y="17"/>
                  </a:lnTo>
                  <a:lnTo>
                    <a:pt x="385" y="17"/>
                  </a:lnTo>
                  <a:lnTo>
                    <a:pt x="385" y="17"/>
                  </a:lnTo>
                  <a:lnTo>
                    <a:pt x="385" y="17"/>
                  </a:lnTo>
                  <a:lnTo>
                    <a:pt x="385" y="17"/>
                  </a:lnTo>
                  <a:lnTo>
                    <a:pt x="385" y="17"/>
                  </a:lnTo>
                  <a:lnTo>
                    <a:pt x="385" y="17"/>
                  </a:lnTo>
                  <a:lnTo>
                    <a:pt x="385" y="26"/>
                  </a:lnTo>
                  <a:lnTo>
                    <a:pt x="385" y="26"/>
                  </a:lnTo>
                  <a:lnTo>
                    <a:pt x="385" y="26"/>
                  </a:lnTo>
                  <a:lnTo>
                    <a:pt x="385" y="26"/>
                  </a:lnTo>
                  <a:lnTo>
                    <a:pt x="385" y="26"/>
                  </a:lnTo>
                  <a:lnTo>
                    <a:pt x="385" y="26"/>
                  </a:lnTo>
                  <a:lnTo>
                    <a:pt x="385" y="26"/>
                  </a:lnTo>
                  <a:lnTo>
                    <a:pt x="385" y="26"/>
                  </a:lnTo>
                  <a:lnTo>
                    <a:pt x="385" y="26"/>
                  </a:lnTo>
                  <a:lnTo>
                    <a:pt x="385" y="26"/>
                  </a:lnTo>
                  <a:lnTo>
                    <a:pt x="385" y="35"/>
                  </a:lnTo>
                  <a:lnTo>
                    <a:pt x="385" y="35"/>
                  </a:lnTo>
                  <a:lnTo>
                    <a:pt x="385" y="35"/>
                  </a:lnTo>
                  <a:lnTo>
                    <a:pt x="385" y="35"/>
                  </a:lnTo>
                  <a:lnTo>
                    <a:pt x="385" y="35"/>
                  </a:lnTo>
                  <a:lnTo>
                    <a:pt x="377" y="35"/>
                  </a:lnTo>
                  <a:lnTo>
                    <a:pt x="377" y="35"/>
                  </a:lnTo>
                  <a:lnTo>
                    <a:pt x="377" y="35"/>
                  </a:lnTo>
                  <a:lnTo>
                    <a:pt x="377" y="35"/>
                  </a:lnTo>
                  <a:lnTo>
                    <a:pt x="377" y="43"/>
                  </a:lnTo>
                  <a:lnTo>
                    <a:pt x="377" y="43"/>
                  </a:lnTo>
                  <a:lnTo>
                    <a:pt x="377" y="43"/>
                  </a:lnTo>
                  <a:lnTo>
                    <a:pt x="377" y="43"/>
                  </a:lnTo>
                  <a:lnTo>
                    <a:pt x="377" y="43"/>
                  </a:lnTo>
                  <a:lnTo>
                    <a:pt x="377" y="43"/>
                  </a:lnTo>
                  <a:lnTo>
                    <a:pt x="377" y="43"/>
                  </a:lnTo>
                  <a:lnTo>
                    <a:pt x="377" y="43"/>
                  </a:lnTo>
                  <a:lnTo>
                    <a:pt x="377" y="43"/>
                  </a:lnTo>
                  <a:lnTo>
                    <a:pt x="377" y="43"/>
                  </a:lnTo>
                  <a:lnTo>
                    <a:pt x="377" y="52"/>
                  </a:lnTo>
                  <a:lnTo>
                    <a:pt x="377" y="52"/>
                  </a:lnTo>
                  <a:lnTo>
                    <a:pt x="377" y="52"/>
                  </a:lnTo>
                  <a:lnTo>
                    <a:pt x="377" y="52"/>
                  </a:lnTo>
                  <a:lnTo>
                    <a:pt x="377" y="52"/>
                  </a:lnTo>
                  <a:lnTo>
                    <a:pt x="377" y="52"/>
                  </a:lnTo>
                  <a:lnTo>
                    <a:pt x="377" y="52"/>
                  </a:lnTo>
                  <a:lnTo>
                    <a:pt x="377" y="52"/>
                  </a:lnTo>
                  <a:lnTo>
                    <a:pt x="377" y="52"/>
                  </a:lnTo>
                  <a:lnTo>
                    <a:pt x="377" y="52"/>
                  </a:lnTo>
                  <a:lnTo>
                    <a:pt x="368" y="60"/>
                  </a:lnTo>
                  <a:lnTo>
                    <a:pt x="368" y="60"/>
                  </a:lnTo>
                  <a:lnTo>
                    <a:pt x="368" y="60"/>
                  </a:lnTo>
                  <a:lnTo>
                    <a:pt x="368" y="60"/>
                  </a:lnTo>
                  <a:lnTo>
                    <a:pt x="368" y="60"/>
                  </a:lnTo>
                  <a:lnTo>
                    <a:pt x="368" y="60"/>
                  </a:lnTo>
                  <a:lnTo>
                    <a:pt x="368" y="60"/>
                  </a:lnTo>
                  <a:lnTo>
                    <a:pt x="368" y="60"/>
                  </a:lnTo>
                  <a:lnTo>
                    <a:pt x="368" y="60"/>
                  </a:lnTo>
                  <a:lnTo>
                    <a:pt x="368" y="60"/>
                  </a:lnTo>
                  <a:lnTo>
                    <a:pt x="368" y="69"/>
                  </a:lnTo>
                  <a:lnTo>
                    <a:pt x="368" y="69"/>
                  </a:lnTo>
                  <a:lnTo>
                    <a:pt x="368" y="69"/>
                  </a:lnTo>
                  <a:lnTo>
                    <a:pt x="368" y="69"/>
                  </a:lnTo>
                  <a:lnTo>
                    <a:pt x="368" y="69"/>
                  </a:lnTo>
                  <a:lnTo>
                    <a:pt x="368" y="69"/>
                  </a:lnTo>
                  <a:lnTo>
                    <a:pt x="360" y="69"/>
                  </a:lnTo>
                  <a:lnTo>
                    <a:pt x="360" y="69"/>
                  </a:lnTo>
                  <a:lnTo>
                    <a:pt x="360" y="69"/>
                  </a:lnTo>
                  <a:lnTo>
                    <a:pt x="360" y="69"/>
                  </a:lnTo>
                  <a:lnTo>
                    <a:pt x="360" y="77"/>
                  </a:lnTo>
                  <a:lnTo>
                    <a:pt x="360" y="77"/>
                  </a:lnTo>
                  <a:lnTo>
                    <a:pt x="360" y="77"/>
                  </a:lnTo>
                  <a:lnTo>
                    <a:pt x="360" y="77"/>
                  </a:lnTo>
                  <a:lnTo>
                    <a:pt x="360" y="77"/>
                  </a:lnTo>
                  <a:lnTo>
                    <a:pt x="360" y="77"/>
                  </a:lnTo>
                  <a:lnTo>
                    <a:pt x="360" y="77"/>
                  </a:lnTo>
                  <a:lnTo>
                    <a:pt x="360" y="77"/>
                  </a:lnTo>
                  <a:lnTo>
                    <a:pt x="360" y="77"/>
                  </a:lnTo>
                  <a:lnTo>
                    <a:pt x="351" y="77"/>
                  </a:lnTo>
                  <a:lnTo>
                    <a:pt x="351" y="86"/>
                  </a:lnTo>
                  <a:lnTo>
                    <a:pt x="351" y="86"/>
                  </a:lnTo>
                  <a:lnTo>
                    <a:pt x="351" y="86"/>
                  </a:lnTo>
                  <a:lnTo>
                    <a:pt x="351" y="86"/>
                  </a:lnTo>
                  <a:lnTo>
                    <a:pt x="351" y="86"/>
                  </a:lnTo>
                  <a:lnTo>
                    <a:pt x="351" y="86"/>
                  </a:lnTo>
                  <a:lnTo>
                    <a:pt x="351" y="86"/>
                  </a:lnTo>
                  <a:lnTo>
                    <a:pt x="351" y="86"/>
                  </a:lnTo>
                  <a:lnTo>
                    <a:pt x="343" y="86"/>
                  </a:lnTo>
                  <a:lnTo>
                    <a:pt x="343" y="86"/>
                  </a:lnTo>
                  <a:lnTo>
                    <a:pt x="343" y="95"/>
                  </a:lnTo>
                  <a:lnTo>
                    <a:pt x="343" y="95"/>
                  </a:lnTo>
                  <a:lnTo>
                    <a:pt x="343" y="95"/>
                  </a:lnTo>
                  <a:lnTo>
                    <a:pt x="343" y="95"/>
                  </a:lnTo>
                  <a:lnTo>
                    <a:pt x="343" y="95"/>
                  </a:lnTo>
                  <a:lnTo>
                    <a:pt x="343" y="95"/>
                  </a:lnTo>
                  <a:lnTo>
                    <a:pt x="343" y="95"/>
                  </a:lnTo>
                  <a:lnTo>
                    <a:pt x="343" y="95"/>
                  </a:lnTo>
                  <a:lnTo>
                    <a:pt x="334" y="95"/>
                  </a:lnTo>
                  <a:lnTo>
                    <a:pt x="334" y="95"/>
                  </a:lnTo>
                  <a:lnTo>
                    <a:pt x="334" y="103"/>
                  </a:lnTo>
                  <a:lnTo>
                    <a:pt x="334" y="103"/>
                  </a:lnTo>
                  <a:lnTo>
                    <a:pt x="334" y="103"/>
                  </a:lnTo>
                  <a:lnTo>
                    <a:pt x="334" y="103"/>
                  </a:lnTo>
                  <a:lnTo>
                    <a:pt x="334" y="103"/>
                  </a:lnTo>
                  <a:lnTo>
                    <a:pt x="334" y="103"/>
                  </a:lnTo>
                  <a:lnTo>
                    <a:pt x="334" y="103"/>
                  </a:lnTo>
                  <a:lnTo>
                    <a:pt x="334" y="103"/>
                  </a:lnTo>
                  <a:lnTo>
                    <a:pt x="325" y="103"/>
                  </a:lnTo>
                  <a:lnTo>
                    <a:pt x="325" y="103"/>
                  </a:lnTo>
                  <a:lnTo>
                    <a:pt x="325" y="103"/>
                  </a:lnTo>
                  <a:lnTo>
                    <a:pt x="325" y="103"/>
                  </a:lnTo>
                  <a:lnTo>
                    <a:pt x="325" y="103"/>
                  </a:lnTo>
                  <a:lnTo>
                    <a:pt x="325" y="112"/>
                  </a:lnTo>
                  <a:lnTo>
                    <a:pt x="325" y="112"/>
                  </a:lnTo>
                  <a:lnTo>
                    <a:pt x="325" y="112"/>
                  </a:lnTo>
                  <a:lnTo>
                    <a:pt x="325" y="112"/>
                  </a:lnTo>
                  <a:lnTo>
                    <a:pt x="325" y="112"/>
                  </a:lnTo>
                  <a:lnTo>
                    <a:pt x="317" y="112"/>
                  </a:lnTo>
                  <a:lnTo>
                    <a:pt x="317" y="112"/>
                  </a:lnTo>
                  <a:lnTo>
                    <a:pt x="317" y="112"/>
                  </a:lnTo>
                  <a:lnTo>
                    <a:pt x="317" y="112"/>
                  </a:lnTo>
                  <a:lnTo>
                    <a:pt x="317" y="112"/>
                  </a:lnTo>
                  <a:lnTo>
                    <a:pt x="317" y="112"/>
                  </a:lnTo>
                  <a:lnTo>
                    <a:pt x="317" y="112"/>
                  </a:lnTo>
                  <a:lnTo>
                    <a:pt x="317" y="112"/>
                  </a:lnTo>
                  <a:lnTo>
                    <a:pt x="317" y="112"/>
                  </a:lnTo>
                  <a:lnTo>
                    <a:pt x="317" y="112"/>
                  </a:lnTo>
                  <a:lnTo>
                    <a:pt x="308" y="112"/>
                  </a:lnTo>
                  <a:lnTo>
                    <a:pt x="308" y="120"/>
                  </a:lnTo>
                  <a:lnTo>
                    <a:pt x="308" y="120"/>
                  </a:lnTo>
                  <a:lnTo>
                    <a:pt x="308" y="120"/>
                  </a:lnTo>
                  <a:lnTo>
                    <a:pt x="308" y="120"/>
                  </a:lnTo>
                  <a:lnTo>
                    <a:pt x="308" y="120"/>
                  </a:lnTo>
                  <a:lnTo>
                    <a:pt x="308" y="120"/>
                  </a:lnTo>
                  <a:lnTo>
                    <a:pt x="308" y="120"/>
                  </a:lnTo>
                  <a:lnTo>
                    <a:pt x="308" y="120"/>
                  </a:lnTo>
                  <a:lnTo>
                    <a:pt x="308" y="120"/>
                  </a:lnTo>
                  <a:lnTo>
                    <a:pt x="300" y="120"/>
                  </a:lnTo>
                  <a:lnTo>
                    <a:pt x="300" y="120"/>
                  </a:lnTo>
                  <a:lnTo>
                    <a:pt x="300" y="120"/>
                  </a:lnTo>
                  <a:lnTo>
                    <a:pt x="300" y="120"/>
                  </a:lnTo>
                  <a:lnTo>
                    <a:pt x="300" y="120"/>
                  </a:lnTo>
                  <a:lnTo>
                    <a:pt x="300" y="120"/>
                  </a:lnTo>
                  <a:lnTo>
                    <a:pt x="300" y="120"/>
                  </a:lnTo>
                  <a:lnTo>
                    <a:pt x="300" y="120"/>
                  </a:lnTo>
                  <a:lnTo>
                    <a:pt x="300" y="120"/>
                  </a:lnTo>
                  <a:lnTo>
                    <a:pt x="300" y="120"/>
                  </a:lnTo>
                  <a:lnTo>
                    <a:pt x="291" y="129"/>
                  </a:lnTo>
                  <a:lnTo>
                    <a:pt x="291" y="129"/>
                  </a:lnTo>
                  <a:lnTo>
                    <a:pt x="291" y="129"/>
                  </a:lnTo>
                  <a:lnTo>
                    <a:pt x="291" y="129"/>
                  </a:lnTo>
                  <a:lnTo>
                    <a:pt x="291" y="129"/>
                  </a:lnTo>
                  <a:lnTo>
                    <a:pt x="291" y="129"/>
                  </a:lnTo>
                  <a:lnTo>
                    <a:pt x="291" y="129"/>
                  </a:lnTo>
                  <a:lnTo>
                    <a:pt x="291" y="129"/>
                  </a:lnTo>
                  <a:lnTo>
                    <a:pt x="291" y="129"/>
                  </a:lnTo>
                  <a:lnTo>
                    <a:pt x="283" y="129"/>
                  </a:lnTo>
                  <a:lnTo>
                    <a:pt x="283" y="129"/>
                  </a:lnTo>
                  <a:lnTo>
                    <a:pt x="283" y="129"/>
                  </a:lnTo>
                  <a:lnTo>
                    <a:pt x="283" y="129"/>
                  </a:lnTo>
                  <a:lnTo>
                    <a:pt x="283" y="129"/>
                  </a:lnTo>
                  <a:lnTo>
                    <a:pt x="283" y="129"/>
                  </a:lnTo>
                  <a:lnTo>
                    <a:pt x="283" y="129"/>
                  </a:lnTo>
                  <a:lnTo>
                    <a:pt x="283" y="129"/>
                  </a:lnTo>
                  <a:lnTo>
                    <a:pt x="283" y="129"/>
                  </a:lnTo>
                  <a:lnTo>
                    <a:pt x="283" y="129"/>
                  </a:lnTo>
                  <a:lnTo>
                    <a:pt x="274" y="129"/>
                  </a:lnTo>
                  <a:lnTo>
                    <a:pt x="274" y="129"/>
                  </a:lnTo>
                  <a:lnTo>
                    <a:pt x="274" y="129"/>
                  </a:lnTo>
                  <a:lnTo>
                    <a:pt x="274" y="129"/>
                  </a:lnTo>
                  <a:lnTo>
                    <a:pt x="274" y="129"/>
                  </a:lnTo>
                  <a:lnTo>
                    <a:pt x="274" y="129"/>
                  </a:lnTo>
                  <a:lnTo>
                    <a:pt x="274" y="138"/>
                  </a:lnTo>
                  <a:lnTo>
                    <a:pt x="274" y="138"/>
                  </a:lnTo>
                  <a:lnTo>
                    <a:pt x="274" y="138"/>
                  </a:lnTo>
                  <a:lnTo>
                    <a:pt x="274" y="138"/>
                  </a:lnTo>
                  <a:lnTo>
                    <a:pt x="265" y="138"/>
                  </a:lnTo>
                  <a:lnTo>
                    <a:pt x="265" y="138"/>
                  </a:lnTo>
                  <a:lnTo>
                    <a:pt x="265" y="138"/>
                  </a:lnTo>
                  <a:lnTo>
                    <a:pt x="265" y="138"/>
                  </a:lnTo>
                  <a:lnTo>
                    <a:pt x="265" y="138"/>
                  </a:lnTo>
                  <a:lnTo>
                    <a:pt x="265" y="138"/>
                  </a:lnTo>
                  <a:lnTo>
                    <a:pt x="265" y="138"/>
                  </a:lnTo>
                  <a:lnTo>
                    <a:pt x="265" y="138"/>
                  </a:lnTo>
                  <a:lnTo>
                    <a:pt x="265" y="138"/>
                  </a:lnTo>
                  <a:lnTo>
                    <a:pt x="265" y="138"/>
                  </a:lnTo>
                  <a:lnTo>
                    <a:pt x="257" y="138"/>
                  </a:lnTo>
                  <a:lnTo>
                    <a:pt x="257" y="138"/>
                  </a:lnTo>
                  <a:lnTo>
                    <a:pt x="257" y="138"/>
                  </a:lnTo>
                  <a:lnTo>
                    <a:pt x="257" y="138"/>
                  </a:lnTo>
                  <a:lnTo>
                    <a:pt x="257" y="138"/>
                  </a:lnTo>
                  <a:lnTo>
                    <a:pt x="257" y="138"/>
                  </a:lnTo>
                  <a:lnTo>
                    <a:pt x="257" y="138"/>
                  </a:lnTo>
                  <a:lnTo>
                    <a:pt x="257" y="138"/>
                  </a:lnTo>
                  <a:lnTo>
                    <a:pt x="257" y="138"/>
                  </a:lnTo>
                  <a:lnTo>
                    <a:pt x="257" y="138"/>
                  </a:lnTo>
                  <a:lnTo>
                    <a:pt x="248" y="138"/>
                  </a:lnTo>
                  <a:lnTo>
                    <a:pt x="248" y="138"/>
                  </a:lnTo>
                  <a:lnTo>
                    <a:pt x="248" y="138"/>
                  </a:lnTo>
                  <a:lnTo>
                    <a:pt x="248" y="138"/>
                  </a:lnTo>
                  <a:lnTo>
                    <a:pt x="248" y="138"/>
                  </a:lnTo>
                  <a:lnTo>
                    <a:pt x="248" y="138"/>
                  </a:lnTo>
                  <a:lnTo>
                    <a:pt x="248" y="138"/>
                  </a:lnTo>
                  <a:lnTo>
                    <a:pt x="248" y="138"/>
                  </a:lnTo>
                  <a:lnTo>
                    <a:pt x="248" y="138"/>
                  </a:lnTo>
                  <a:lnTo>
                    <a:pt x="248" y="138"/>
                  </a:lnTo>
                  <a:lnTo>
                    <a:pt x="240" y="138"/>
                  </a:lnTo>
                  <a:lnTo>
                    <a:pt x="240" y="138"/>
                  </a:lnTo>
                  <a:lnTo>
                    <a:pt x="240" y="138"/>
                  </a:lnTo>
                  <a:lnTo>
                    <a:pt x="240" y="146"/>
                  </a:lnTo>
                  <a:lnTo>
                    <a:pt x="240" y="146"/>
                  </a:lnTo>
                  <a:lnTo>
                    <a:pt x="240" y="146"/>
                  </a:lnTo>
                  <a:lnTo>
                    <a:pt x="240" y="146"/>
                  </a:lnTo>
                  <a:lnTo>
                    <a:pt x="240" y="146"/>
                  </a:lnTo>
                  <a:lnTo>
                    <a:pt x="240" y="146"/>
                  </a:lnTo>
                  <a:lnTo>
                    <a:pt x="231" y="146"/>
                  </a:lnTo>
                  <a:lnTo>
                    <a:pt x="231" y="146"/>
                  </a:lnTo>
                  <a:lnTo>
                    <a:pt x="231" y="146"/>
                  </a:lnTo>
                  <a:lnTo>
                    <a:pt x="231" y="146"/>
                  </a:lnTo>
                  <a:lnTo>
                    <a:pt x="231" y="146"/>
                  </a:lnTo>
                  <a:lnTo>
                    <a:pt x="231" y="146"/>
                  </a:lnTo>
                  <a:lnTo>
                    <a:pt x="231" y="146"/>
                  </a:lnTo>
                  <a:lnTo>
                    <a:pt x="231" y="146"/>
                  </a:lnTo>
                  <a:lnTo>
                    <a:pt x="231" y="146"/>
                  </a:lnTo>
                  <a:lnTo>
                    <a:pt x="231" y="146"/>
                  </a:lnTo>
                  <a:lnTo>
                    <a:pt x="223" y="146"/>
                  </a:lnTo>
                  <a:lnTo>
                    <a:pt x="223" y="146"/>
                  </a:lnTo>
                  <a:lnTo>
                    <a:pt x="223" y="146"/>
                  </a:lnTo>
                  <a:lnTo>
                    <a:pt x="223" y="146"/>
                  </a:lnTo>
                  <a:lnTo>
                    <a:pt x="223" y="146"/>
                  </a:lnTo>
                  <a:lnTo>
                    <a:pt x="223" y="146"/>
                  </a:lnTo>
                  <a:lnTo>
                    <a:pt x="223" y="146"/>
                  </a:lnTo>
                  <a:lnTo>
                    <a:pt x="223" y="146"/>
                  </a:lnTo>
                  <a:lnTo>
                    <a:pt x="223" y="146"/>
                  </a:lnTo>
                  <a:lnTo>
                    <a:pt x="223" y="146"/>
                  </a:lnTo>
                  <a:lnTo>
                    <a:pt x="214" y="146"/>
                  </a:lnTo>
                  <a:lnTo>
                    <a:pt x="214" y="146"/>
                  </a:lnTo>
                  <a:lnTo>
                    <a:pt x="214" y="146"/>
                  </a:lnTo>
                  <a:lnTo>
                    <a:pt x="214" y="146"/>
                  </a:lnTo>
                  <a:lnTo>
                    <a:pt x="214" y="146"/>
                  </a:lnTo>
                  <a:lnTo>
                    <a:pt x="214" y="146"/>
                  </a:lnTo>
                  <a:lnTo>
                    <a:pt x="214" y="146"/>
                  </a:lnTo>
                  <a:lnTo>
                    <a:pt x="214" y="146"/>
                  </a:lnTo>
                  <a:lnTo>
                    <a:pt x="214" y="146"/>
                  </a:lnTo>
                  <a:lnTo>
                    <a:pt x="214" y="146"/>
                  </a:lnTo>
                  <a:lnTo>
                    <a:pt x="205" y="146"/>
                  </a:lnTo>
                  <a:lnTo>
                    <a:pt x="205" y="146"/>
                  </a:lnTo>
                  <a:lnTo>
                    <a:pt x="205" y="146"/>
                  </a:lnTo>
                  <a:lnTo>
                    <a:pt x="205" y="146"/>
                  </a:lnTo>
                  <a:lnTo>
                    <a:pt x="205" y="146"/>
                  </a:lnTo>
                  <a:lnTo>
                    <a:pt x="205" y="146"/>
                  </a:lnTo>
                  <a:lnTo>
                    <a:pt x="205" y="146"/>
                  </a:lnTo>
                  <a:lnTo>
                    <a:pt x="205" y="146"/>
                  </a:lnTo>
                  <a:lnTo>
                    <a:pt x="205" y="146"/>
                  </a:lnTo>
                  <a:lnTo>
                    <a:pt x="205" y="146"/>
                  </a:lnTo>
                  <a:lnTo>
                    <a:pt x="197" y="146"/>
                  </a:lnTo>
                  <a:lnTo>
                    <a:pt x="197" y="146"/>
                  </a:lnTo>
                  <a:lnTo>
                    <a:pt x="197" y="146"/>
                  </a:lnTo>
                  <a:lnTo>
                    <a:pt x="197" y="146"/>
                  </a:lnTo>
                  <a:lnTo>
                    <a:pt x="197" y="146"/>
                  </a:lnTo>
                  <a:lnTo>
                    <a:pt x="197" y="146"/>
                  </a:lnTo>
                  <a:lnTo>
                    <a:pt x="197" y="146"/>
                  </a:lnTo>
                  <a:lnTo>
                    <a:pt x="197" y="146"/>
                  </a:lnTo>
                  <a:lnTo>
                    <a:pt x="197" y="146"/>
                  </a:lnTo>
                  <a:lnTo>
                    <a:pt x="197" y="146"/>
                  </a:lnTo>
                  <a:lnTo>
                    <a:pt x="188" y="146"/>
                  </a:lnTo>
                  <a:lnTo>
                    <a:pt x="188" y="146"/>
                  </a:lnTo>
                  <a:lnTo>
                    <a:pt x="188" y="146"/>
                  </a:lnTo>
                  <a:lnTo>
                    <a:pt x="188" y="146"/>
                  </a:lnTo>
                  <a:lnTo>
                    <a:pt x="188" y="146"/>
                  </a:lnTo>
                  <a:lnTo>
                    <a:pt x="188" y="146"/>
                  </a:lnTo>
                  <a:lnTo>
                    <a:pt x="188" y="146"/>
                  </a:lnTo>
                  <a:lnTo>
                    <a:pt x="188" y="146"/>
                  </a:lnTo>
                  <a:lnTo>
                    <a:pt x="188" y="146"/>
                  </a:lnTo>
                  <a:lnTo>
                    <a:pt x="180" y="146"/>
                  </a:lnTo>
                  <a:lnTo>
                    <a:pt x="180" y="146"/>
                  </a:lnTo>
                  <a:lnTo>
                    <a:pt x="180" y="146"/>
                  </a:lnTo>
                  <a:lnTo>
                    <a:pt x="180" y="146"/>
                  </a:lnTo>
                  <a:lnTo>
                    <a:pt x="180" y="146"/>
                  </a:lnTo>
                  <a:lnTo>
                    <a:pt x="180" y="146"/>
                  </a:lnTo>
                  <a:lnTo>
                    <a:pt x="180" y="146"/>
                  </a:lnTo>
                  <a:lnTo>
                    <a:pt x="180" y="146"/>
                  </a:lnTo>
                  <a:lnTo>
                    <a:pt x="180" y="146"/>
                  </a:lnTo>
                  <a:lnTo>
                    <a:pt x="180" y="146"/>
                  </a:lnTo>
                  <a:lnTo>
                    <a:pt x="171" y="146"/>
                  </a:lnTo>
                  <a:lnTo>
                    <a:pt x="171" y="146"/>
                  </a:lnTo>
                  <a:lnTo>
                    <a:pt x="171" y="146"/>
                  </a:lnTo>
                  <a:lnTo>
                    <a:pt x="171" y="146"/>
                  </a:lnTo>
                  <a:lnTo>
                    <a:pt x="171" y="146"/>
                  </a:lnTo>
                  <a:lnTo>
                    <a:pt x="171" y="146"/>
                  </a:lnTo>
                  <a:lnTo>
                    <a:pt x="171" y="146"/>
                  </a:lnTo>
                  <a:lnTo>
                    <a:pt x="171" y="146"/>
                  </a:lnTo>
                  <a:lnTo>
                    <a:pt x="171" y="146"/>
                  </a:lnTo>
                  <a:lnTo>
                    <a:pt x="171" y="146"/>
                  </a:lnTo>
                  <a:lnTo>
                    <a:pt x="163" y="146"/>
                  </a:lnTo>
                  <a:lnTo>
                    <a:pt x="163" y="146"/>
                  </a:lnTo>
                  <a:lnTo>
                    <a:pt x="163" y="146"/>
                  </a:lnTo>
                  <a:lnTo>
                    <a:pt x="163" y="146"/>
                  </a:lnTo>
                  <a:lnTo>
                    <a:pt x="163" y="146"/>
                  </a:lnTo>
                  <a:lnTo>
                    <a:pt x="163" y="146"/>
                  </a:lnTo>
                  <a:lnTo>
                    <a:pt x="163" y="146"/>
                  </a:lnTo>
                  <a:lnTo>
                    <a:pt x="163" y="146"/>
                  </a:lnTo>
                  <a:lnTo>
                    <a:pt x="163" y="146"/>
                  </a:lnTo>
                  <a:lnTo>
                    <a:pt x="163" y="146"/>
                  </a:lnTo>
                  <a:lnTo>
                    <a:pt x="154" y="146"/>
                  </a:lnTo>
                  <a:lnTo>
                    <a:pt x="154" y="146"/>
                  </a:lnTo>
                  <a:lnTo>
                    <a:pt x="154" y="146"/>
                  </a:lnTo>
                  <a:lnTo>
                    <a:pt x="154" y="146"/>
                  </a:lnTo>
                  <a:lnTo>
                    <a:pt x="154" y="146"/>
                  </a:lnTo>
                  <a:lnTo>
                    <a:pt x="154" y="146"/>
                  </a:lnTo>
                  <a:lnTo>
                    <a:pt x="154" y="146"/>
                  </a:lnTo>
                  <a:lnTo>
                    <a:pt x="154" y="146"/>
                  </a:lnTo>
                  <a:lnTo>
                    <a:pt x="154" y="146"/>
                  </a:lnTo>
                  <a:lnTo>
                    <a:pt x="154" y="146"/>
                  </a:lnTo>
                  <a:lnTo>
                    <a:pt x="145" y="146"/>
                  </a:lnTo>
                  <a:lnTo>
                    <a:pt x="145" y="146"/>
                  </a:lnTo>
                  <a:lnTo>
                    <a:pt x="145" y="146"/>
                  </a:lnTo>
                  <a:lnTo>
                    <a:pt x="145" y="146"/>
                  </a:lnTo>
                  <a:lnTo>
                    <a:pt x="145" y="146"/>
                  </a:lnTo>
                  <a:lnTo>
                    <a:pt x="145" y="146"/>
                  </a:lnTo>
                  <a:lnTo>
                    <a:pt x="145" y="146"/>
                  </a:lnTo>
                  <a:lnTo>
                    <a:pt x="145" y="146"/>
                  </a:lnTo>
                  <a:lnTo>
                    <a:pt x="145" y="146"/>
                  </a:lnTo>
                  <a:lnTo>
                    <a:pt x="145" y="146"/>
                  </a:lnTo>
                  <a:lnTo>
                    <a:pt x="137" y="138"/>
                  </a:lnTo>
                  <a:lnTo>
                    <a:pt x="137" y="138"/>
                  </a:lnTo>
                  <a:lnTo>
                    <a:pt x="137" y="138"/>
                  </a:lnTo>
                  <a:lnTo>
                    <a:pt x="137" y="138"/>
                  </a:lnTo>
                  <a:lnTo>
                    <a:pt x="137" y="138"/>
                  </a:lnTo>
                  <a:lnTo>
                    <a:pt x="137" y="138"/>
                  </a:lnTo>
                  <a:lnTo>
                    <a:pt x="137" y="138"/>
                  </a:lnTo>
                  <a:lnTo>
                    <a:pt x="137" y="138"/>
                  </a:lnTo>
                  <a:lnTo>
                    <a:pt x="137" y="138"/>
                  </a:lnTo>
                  <a:lnTo>
                    <a:pt x="128" y="138"/>
                  </a:lnTo>
                  <a:lnTo>
                    <a:pt x="128" y="138"/>
                  </a:lnTo>
                  <a:lnTo>
                    <a:pt x="128" y="138"/>
                  </a:lnTo>
                  <a:lnTo>
                    <a:pt x="128" y="138"/>
                  </a:lnTo>
                  <a:lnTo>
                    <a:pt x="128" y="138"/>
                  </a:lnTo>
                  <a:lnTo>
                    <a:pt x="128" y="138"/>
                  </a:lnTo>
                  <a:lnTo>
                    <a:pt x="128" y="138"/>
                  </a:lnTo>
                  <a:lnTo>
                    <a:pt x="128" y="138"/>
                  </a:lnTo>
                  <a:lnTo>
                    <a:pt x="128" y="138"/>
                  </a:lnTo>
                  <a:lnTo>
                    <a:pt x="128" y="138"/>
                  </a:lnTo>
                  <a:lnTo>
                    <a:pt x="120" y="138"/>
                  </a:lnTo>
                  <a:lnTo>
                    <a:pt x="120" y="138"/>
                  </a:lnTo>
                  <a:lnTo>
                    <a:pt x="120" y="138"/>
                  </a:lnTo>
                  <a:lnTo>
                    <a:pt x="120" y="138"/>
                  </a:lnTo>
                  <a:lnTo>
                    <a:pt x="120" y="138"/>
                  </a:lnTo>
                  <a:lnTo>
                    <a:pt x="120" y="138"/>
                  </a:lnTo>
                  <a:lnTo>
                    <a:pt x="120" y="138"/>
                  </a:lnTo>
                  <a:lnTo>
                    <a:pt x="120" y="138"/>
                  </a:lnTo>
                  <a:lnTo>
                    <a:pt x="120" y="138"/>
                  </a:lnTo>
                  <a:lnTo>
                    <a:pt x="120" y="138"/>
                  </a:lnTo>
                  <a:lnTo>
                    <a:pt x="111" y="138"/>
                  </a:lnTo>
                  <a:lnTo>
                    <a:pt x="111" y="138"/>
                  </a:lnTo>
                  <a:lnTo>
                    <a:pt x="111" y="138"/>
                  </a:lnTo>
                  <a:lnTo>
                    <a:pt x="111" y="138"/>
                  </a:lnTo>
                  <a:lnTo>
                    <a:pt x="111" y="138"/>
                  </a:lnTo>
                  <a:lnTo>
                    <a:pt x="111" y="138"/>
                  </a:lnTo>
                  <a:lnTo>
                    <a:pt x="111" y="138"/>
                  </a:lnTo>
                  <a:lnTo>
                    <a:pt x="111" y="138"/>
                  </a:lnTo>
                  <a:lnTo>
                    <a:pt x="111" y="129"/>
                  </a:lnTo>
                  <a:lnTo>
                    <a:pt x="111" y="129"/>
                  </a:lnTo>
                  <a:lnTo>
                    <a:pt x="103" y="129"/>
                  </a:lnTo>
                  <a:lnTo>
                    <a:pt x="103" y="129"/>
                  </a:lnTo>
                  <a:lnTo>
                    <a:pt x="103" y="129"/>
                  </a:lnTo>
                  <a:lnTo>
                    <a:pt x="103" y="129"/>
                  </a:lnTo>
                  <a:lnTo>
                    <a:pt x="103" y="129"/>
                  </a:lnTo>
                  <a:lnTo>
                    <a:pt x="103" y="129"/>
                  </a:lnTo>
                  <a:lnTo>
                    <a:pt x="103" y="129"/>
                  </a:lnTo>
                  <a:lnTo>
                    <a:pt x="103" y="129"/>
                  </a:lnTo>
                  <a:lnTo>
                    <a:pt x="103" y="129"/>
                  </a:lnTo>
                  <a:lnTo>
                    <a:pt x="103" y="129"/>
                  </a:lnTo>
                  <a:lnTo>
                    <a:pt x="94" y="129"/>
                  </a:lnTo>
                  <a:lnTo>
                    <a:pt x="94" y="129"/>
                  </a:lnTo>
                  <a:lnTo>
                    <a:pt x="94" y="129"/>
                  </a:lnTo>
                  <a:lnTo>
                    <a:pt x="94" y="129"/>
                  </a:lnTo>
                  <a:lnTo>
                    <a:pt x="94" y="129"/>
                  </a:lnTo>
                  <a:lnTo>
                    <a:pt x="94" y="129"/>
                  </a:lnTo>
                  <a:lnTo>
                    <a:pt x="94" y="129"/>
                  </a:lnTo>
                  <a:lnTo>
                    <a:pt x="94" y="129"/>
                  </a:lnTo>
                  <a:lnTo>
                    <a:pt x="94" y="129"/>
                  </a:lnTo>
                  <a:lnTo>
                    <a:pt x="94" y="129"/>
                  </a:lnTo>
                  <a:lnTo>
                    <a:pt x="85" y="129"/>
                  </a:lnTo>
                  <a:lnTo>
                    <a:pt x="85" y="129"/>
                  </a:lnTo>
                  <a:lnTo>
                    <a:pt x="85" y="129"/>
                  </a:lnTo>
                  <a:lnTo>
                    <a:pt x="85" y="120"/>
                  </a:lnTo>
                  <a:lnTo>
                    <a:pt x="85" y="120"/>
                  </a:lnTo>
                  <a:lnTo>
                    <a:pt x="85" y="120"/>
                  </a:lnTo>
                  <a:lnTo>
                    <a:pt x="85" y="120"/>
                  </a:lnTo>
                  <a:lnTo>
                    <a:pt x="85" y="120"/>
                  </a:lnTo>
                  <a:lnTo>
                    <a:pt x="85" y="120"/>
                  </a:lnTo>
                  <a:lnTo>
                    <a:pt x="85" y="120"/>
                  </a:lnTo>
                  <a:lnTo>
                    <a:pt x="77" y="120"/>
                  </a:lnTo>
                  <a:lnTo>
                    <a:pt x="77" y="120"/>
                  </a:lnTo>
                  <a:lnTo>
                    <a:pt x="77" y="120"/>
                  </a:lnTo>
                  <a:lnTo>
                    <a:pt x="77" y="120"/>
                  </a:lnTo>
                  <a:lnTo>
                    <a:pt x="77" y="120"/>
                  </a:lnTo>
                  <a:lnTo>
                    <a:pt x="77" y="120"/>
                  </a:lnTo>
                  <a:lnTo>
                    <a:pt x="77" y="120"/>
                  </a:lnTo>
                  <a:lnTo>
                    <a:pt x="77" y="120"/>
                  </a:lnTo>
                  <a:lnTo>
                    <a:pt x="77" y="120"/>
                  </a:lnTo>
                  <a:lnTo>
                    <a:pt x="68" y="120"/>
                  </a:lnTo>
                  <a:lnTo>
                    <a:pt x="68" y="120"/>
                  </a:lnTo>
                  <a:lnTo>
                    <a:pt x="68" y="120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03"/>
                  </a:lnTo>
                  <a:lnTo>
                    <a:pt x="51" y="103"/>
                  </a:lnTo>
                  <a:lnTo>
                    <a:pt x="51" y="103"/>
                  </a:lnTo>
                  <a:lnTo>
                    <a:pt x="51" y="103"/>
                  </a:lnTo>
                  <a:lnTo>
                    <a:pt x="51" y="103"/>
                  </a:lnTo>
                  <a:lnTo>
                    <a:pt x="51" y="103"/>
                  </a:lnTo>
                  <a:lnTo>
                    <a:pt x="51" y="103"/>
                  </a:lnTo>
                  <a:lnTo>
                    <a:pt x="51" y="103"/>
                  </a:lnTo>
                  <a:lnTo>
                    <a:pt x="51" y="103"/>
                  </a:lnTo>
                  <a:lnTo>
                    <a:pt x="51" y="103"/>
                  </a:lnTo>
                  <a:lnTo>
                    <a:pt x="51" y="103"/>
                  </a:lnTo>
                  <a:lnTo>
                    <a:pt x="43" y="103"/>
                  </a:lnTo>
                  <a:lnTo>
                    <a:pt x="43" y="103"/>
                  </a:lnTo>
                  <a:lnTo>
                    <a:pt x="43" y="95"/>
                  </a:lnTo>
                  <a:lnTo>
                    <a:pt x="43" y="95"/>
                  </a:lnTo>
                  <a:lnTo>
                    <a:pt x="43" y="95"/>
                  </a:lnTo>
                  <a:lnTo>
                    <a:pt x="43" y="95"/>
                  </a:lnTo>
                  <a:lnTo>
                    <a:pt x="43" y="95"/>
                  </a:lnTo>
                  <a:lnTo>
                    <a:pt x="43" y="95"/>
                  </a:lnTo>
                  <a:lnTo>
                    <a:pt x="43" y="95"/>
                  </a:lnTo>
                  <a:lnTo>
                    <a:pt x="43" y="95"/>
                  </a:lnTo>
                  <a:lnTo>
                    <a:pt x="34" y="95"/>
                  </a:lnTo>
                  <a:lnTo>
                    <a:pt x="34" y="95"/>
                  </a:lnTo>
                  <a:lnTo>
                    <a:pt x="34" y="86"/>
                  </a:lnTo>
                  <a:lnTo>
                    <a:pt x="34" y="86"/>
                  </a:lnTo>
                  <a:lnTo>
                    <a:pt x="34" y="86"/>
                  </a:lnTo>
                  <a:lnTo>
                    <a:pt x="34" y="86"/>
                  </a:lnTo>
                  <a:lnTo>
                    <a:pt x="34" y="86"/>
                  </a:lnTo>
                  <a:lnTo>
                    <a:pt x="34" y="86"/>
                  </a:lnTo>
                  <a:lnTo>
                    <a:pt x="34" y="86"/>
                  </a:lnTo>
                  <a:lnTo>
                    <a:pt x="34" y="86"/>
                  </a:lnTo>
                  <a:lnTo>
                    <a:pt x="25" y="86"/>
                  </a:lnTo>
                  <a:lnTo>
                    <a:pt x="25" y="86"/>
                  </a:lnTo>
                  <a:lnTo>
                    <a:pt x="25" y="77"/>
                  </a:lnTo>
                  <a:lnTo>
                    <a:pt x="25" y="77"/>
                  </a:lnTo>
                  <a:lnTo>
                    <a:pt x="25" y="77"/>
                  </a:lnTo>
                  <a:lnTo>
                    <a:pt x="25" y="77"/>
                  </a:lnTo>
                  <a:lnTo>
                    <a:pt x="25" y="77"/>
                  </a:lnTo>
                  <a:lnTo>
                    <a:pt x="25" y="77"/>
                  </a:lnTo>
                  <a:lnTo>
                    <a:pt x="25" y="77"/>
                  </a:lnTo>
                  <a:lnTo>
                    <a:pt x="25" y="77"/>
                  </a:lnTo>
                  <a:lnTo>
                    <a:pt x="17" y="77"/>
                  </a:lnTo>
                  <a:lnTo>
                    <a:pt x="17" y="77"/>
                  </a:lnTo>
                  <a:lnTo>
                    <a:pt x="17" y="69"/>
                  </a:lnTo>
                  <a:lnTo>
                    <a:pt x="17" y="69"/>
                  </a:lnTo>
                  <a:lnTo>
                    <a:pt x="17" y="69"/>
                  </a:lnTo>
                  <a:lnTo>
                    <a:pt x="17" y="69"/>
                  </a:lnTo>
                  <a:lnTo>
                    <a:pt x="17" y="69"/>
                  </a:lnTo>
                  <a:lnTo>
                    <a:pt x="17" y="69"/>
                  </a:lnTo>
                  <a:lnTo>
                    <a:pt x="17" y="69"/>
                  </a:lnTo>
                  <a:lnTo>
                    <a:pt x="17" y="69"/>
                  </a:lnTo>
                  <a:lnTo>
                    <a:pt x="17" y="69"/>
                  </a:lnTo>
                  <a:lnTo>
                    <a:pt x="17" y="69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43"/>
                  </a:lnTo>
                  <a:lnTo>
                    <a:pt x="8" y="43"/>
                  </a:lnTo>
                  <a:lnTo>
                    <a:pt x="8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4" name="Freeform 81"/>
            <p:cNvSpPr>
              <a:spLocks/>
            </p:cNvSpPr>
            <p:nvPr/>
          </p:nvSpPr>
          <p:spPr bwMode="auto">
            <a:xfrm>
              <a:off x="4143" y="1413"/>
              <a:ext cx="95" cy="43"/>
            </a:xfrm>
            <a:custGeom>
              <a:avLst/>
              <a:gdLst/>
              <a:ahLst/>
              <a:cxnLst>
                <a:cxn ang="0">
                  <a:pos x="95" y="43"/>
                </a:cxn>
                <a:cxn ang="0">
                  <a:pos x="95" y="43"/>
                </a:cxn>
                <a:cxn ang="0">
                  <a:pos x="95" y="43"/>
                </a:cxn>
                <a:cxn ang="0">
                  <a:pos x="86" y="34"/>
                </a:cxn>
                <a:cxn ang="0">
                  <a:pos x="86" y="34"/>
                </a:cxn>
                <a:cxn ang="0">
                  <a:pos x="86" y="34"/>
                </a:cxn>
                <a:cxn ang="0">
                  <a:pos x="86" y="34"/>
                </a:cxn>
                <a:cxn ang="0">
                  <a:pos x="86" y="34"/>
                </a:cxn>
                <a:cxn ang="0">
                  <a:pos x="86" y="26"/>
                </a:cxn>
                <a:cxn ang="0">
                  <a:pos x="86" y="26"/>
                </a:cxn>
                <a:cxn ang="0">
                  <a:pos x="86" y="26"/>
                </a:cxn>
                <a:cxn ang="0">
                  <a:pos x="86" y="26"/>
                </a:cxn>
                <a:cxn ang="0">
                  <a:pos x="86" y="26"/>
                </a:cxn>
                <a:cxn ang="0">
                  <a:pos x="86" y="17"/>
                </a:cxn>
                <a:cxn ang="0">
                  <a:pos x="78" y="17"/>
                </a:cxn>
                <a:cxn ang="0">
                  <a:pos x="78" y="17"/>
                </a:cxn>
                <a:cxn ang="0">
                  <a:pos x="78" y="17"/>
                </a:cxn>
                <a:cxn ang="0">
                  <a:pos x="78" y="17"/>
                </a:cxn>
                <a:cxn ang="0">
                  <a:pos x="78" y="17"/>
                </a:cxn>
                <a:cxn ang="0">
                  <a:pos x="69" y="8"/>
                </a:cxn>
                <a:cxn ang="0">
                  <a:pos x="69" y="8"/>
                </a:cxn>
                <a:cxn ang="0">
                  <a:pos x="69" y="8"/>
                </a:cxn>
                <a:cxn ang="0">
                  <a:pos x="69" y="8"/>
                </a:cxn>
                <a:cxn ang="0">
                  <a:pos x="69" y="8"/>
                </a:cxn>
                <a:cxn ang="0">
                  <a:pos x="60" y="8"/>
                </a:cxn>
                <a:cxn ang="0">
                  <a:pos x="60" y="8"/>
                </a:cxn>
                <a:cxn ang="0">
                  <a:pos x="60" y="0"/>
                </a:cxn>
                <a:cxn ang="0">
                  <a:pos x="60" y="0"/>
                </a:cxn>
                <a:cxn ang="0">
                  <a:pos x="60" y="0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43" y="0"/>
                </a:cxn>
                <a:cxn ang="0">
                  <a:pos x="43" y="0"/>
                </a:cxn>
                <a:cxn ang="0">
                  <a:pos x="43" y="0"/>
                </a:cxn>
                <a:cxn ang="0">
                  <a:pos x="43" y="0"/>
                </a:cxn>
                <a:cxn ang="0">
                  <a:pos x="43" y="0"/>
                </a:cxn>
                <a:cxn ang="0">
                  <a:pos x="35" y="0"/>
                </a:cxn>
                <a:cxn ang="0">
                  <a:pos x="35" y="0"/>
                </a:cxn>
                <a:cxn ang="0">
                  <a:pos x="35" y="0"/>
                </a:cxn>
                <a:cxn ang="0">
                  <a:pos x="35" y="0"/>
                </a:cxn>
                <a:cxn ang="0">
                  <a:pos x="35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95" y="43"/>
                </a:cxn>
              </a:cxnLst>
              <a:rect l="0" t="0" r="r" b="b"/>
              <a:pathLst>
                <a:path w="95" h="43">
                  <a:moveTo>
                    <a:pt x="95" y="43"/>
                  </a:moveTo>
                  <a:lnTo>
                    <a:pt x="95" y="43"/>
                  </a:lnTo>
                  <a:lnTo>
                    <a:pt x="95" y="43"/>
                  </a:lnTo>
                  <a:lnTo>
                    <a:pt x="95" y="43"/>
                  </a:lnTo>
                  <a:lnTo>
                    <a:pt x="95" y="43"/>
                  </a:lnTo>
                  <a:lnTo>
                    <a:pt x="95" y="43"/>
                  </a:lnTo>
                  <a:lnTo>
                    <a:pt x="95" y="43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6" y="26"/>
                  </a:lnTo>
                  <a:lnTo>
                    <a:pt x="86" y="26"/>
                  </a:lnTo>
                  <a:lnTo>
                    <a:pt x="86" y="26"/>
                  </a:lnTo>
                  <a:lnTo>
                    <a:pt x="86" y="26"/>
                  </a:lnTo>
                  <a:lnTo>
                    <a:pt x="86" y="26"/>
                  </a:lnTo>
                  <a:lnTo>
                    <a:pt x="86" y="26"/>
                  </a:lnTo>
                  <a:lnTo>
                    <a:pt x="86" y="26"/>
                  </a:lnTo>
                  <a:lnTo>
                    <a:pt x="86" y="26"/>
                  </a:lnTo>
                  <a:lnTo>
                    <a:pt x="86" y="26"/>
                  </a:lnTo>
                  <a:lnTo>
                    <a:pt x="86" y="26"/>
                  </a:lnTo>
                  <a:lnTo>
                    <a:pt x="86" y="17"/>
                  </a:lnTo>
                  <a:lnTo>
                    <a:pt x="86" y="17"/>
                  </a:lnTo>
                  <a:lnTo>
                    <a:pt x="78" y="17"/>
                  </a:lnTo>
                  <a:lnTo>
                    <a:pt x="78" y="17"/>
                  </a:lnTo>
                  <a:lnTo>
                    <a:pt x="78" y="17"/>
                  </a:lnTo>
                  <a:lnTo>
                    <a:pt x="78" y="17"/>
                  </a:lnTo>
                  <a:lnTo>
                    <a:pt x="78" y="17"/>
                  </a:lnTo>
                  <a:lnTo>
                    <a:pt x="78" y="17"/>
                  </a:lnTo>
                  <a:lnTo>
                    <a:pt x="78" y="17"/>
                  </a:lnTo>
                  <a:lnTo>
                    <a:pt x="78" y="17"/>
                  </a:lnTo>
                  <a:lnTo>
                    <a:pt x="78" y="17"/>
                  </a:lnTo>
                  <a:lnTo>
                    <a:pt x="78" y="8"/>
                  </a:lnTo>
                  <a:lnTo>
                    <a:pt x="69" y="8"/>
                  </a:lnTo>
                  <a:lnTo>
                    <a:pt x="69" y="8"/>
                  </a:lnTo>
                  <a:lnTo>
                    <a:pt x="69" y="8"/>
                  </a:lnTo>
                  <a:lnTo>
                    <a:pt x="69" y="8"/>
                  </a:lnTo>
                  <a:lnTo>
                    <a:pt x="69" y="8"/>
                  </a:lnTo>
                  <a:lnTo>
                    <a:pt x="69" y="8"/>
                  </a:lnTo>
                  <a:lnTo>
                    <a:pt x="69" y="8"/>
                  </a:lnTo>
                  <a:lnTo>
                    <a:pt x="69" y="8"/>
                  </a:lnTo>
                  <a:lnTo>
                    <a:pt x="69" y="8"/>
                  </a:lnTo>
                  <a:lnTo>
                    <a:pt x="69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" y="43"/>
                  </a:lnTo>
                  <a:lnTo>
                    <a:pt x="95" y="43"/>
                  </a:lnTo>
                  <a:lnTo>
                    <a:pt x="95" y="4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5" name="Freeform 82"/>
            <p:cNvSpPr>
              <a:spLocks/>
            </p:cNvSpPr>
            <p:nvPr/>
          </p:nvSpPr>
          <p:spPr bwMode="auto">
            <a:xfrm>
              <a:off x="4101" y="1413"/>
              <a:ext cx="137" cy="94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34" y="0"/>
                </a:cxn>
                <a:cxn ang="0">
                  <a:pos x="34" y="0"/>
                </a:cxn>
                <a:cxn ang="0">
                  <a:pos x="25" y="8"/>
                </a:cxn>
                <a:cxn ang="0">
                  <a:pos x="25" y="8"/>
                </a:cxn>
                <a:cxn ang="0">
                  <a:pos x="17" y="8"/>
                </a:cxn>
                <a:cxn ang="0">
                  <a:pos x="17" y="17"/>
                </a:cxn>
                <a:cxn ang="0">
                  <a:pos x="8" y="17"/>
                </a:cxn>
                <a:cxn ang="0">
                  <a:pos x="8" y="17"/>
                </a:cxn>
                <a:cxn ang="0">
                  <a:pos x="8" y="26"/>
                </a:cxn>
                <a:cxn ang="0">
                  <a:pos x="0" y="26"/>
                </a:cxn>
                <a:cxn ang="0">
                  <a:pos x="0" y="34"/>
                </a:cxn>
                <a:cxn ang="0">
                  <a:pos x="0" y="34"/>
                </a:cxn>
                <a:cxn ang="0">
                  <a:pos x="0" y="43"/>
                </a:cxn>
                <a:cxn ang="0">
                  <a:pos x="0" y="43"/>
                </a:cxn>
                <a:cxn ang="0">
                  <a:pos x="0" y="51"/>
                </a:cxn>
                <a:cxn ang="0">
                  <a:pos x="0" y="60"/>
                </a:cxn>
                <a:cxn ang="0">
                  <a:pos x="0" y="60"/>
                </a:cxn>
                <a:cxn ang="0">
                  <a:pos x="8" y="68"/>
                </a:cxn>
                <a:cxn ang="0">
                  <a:pos x="8" y="68"/>
                </a:cxn>
                <a:cxn ang="0">
                  <a:pos x="17" y="77"/>
                </a:cxn>
                <a:cxn ang="0">
                  <a:pos x="17" y="77"/>
                </a:cxn>
                <a:cxn ang="0">
                  <a:pos x="25" y="77"/>
                </a:cxn>
                <a:cxn ang="0">
                  <a:pos x="25" y="86"/>
                </a:cxn>
                <a:cxn ang="0">
                  <a:pos x="34" y="86"/>
                </a:cxn>
                <a:cxn ang="0">
                  <a:pos x="34" y="86"/>
                </a:cxn>
                <a:cxn ang="0">
                  <a:pos x="42" y="86"/>
                </a:cxn>
                <a:cxn ang="0">
                  <a:pos x="42" y="86"/>
                </a:cxn>
                <a:cxn ang="0">
                  <a:pos x="51" y="94"/>
                </a:cxn>
                <a:cxn ang="0">
                  <a:pos x="51" y="94"/>
                </a:cxn>
                <a:cxn ang="0">
                  <a:pos x="60" y="94"/>
                </a:cxn>
                <a:cxn ang="0">
                  <a:pos x="60" y="94"/>
                </a:cxn>
                <a:cxn ang="0">
                  <a:pos x="68" y="94"/>
                </a:cxn>
                <a:cxn ang="0">
                  <a:pos x="68" y="94"/>
                </a:cxn>
                <a:cxn ang="0">
                  <a:pos x="77" y="94"/>
                </a:cxn>
                <a:cxn ang="0">
                  <a:pos x="77" y="94"/>
                </a:cxn>
                <a:cxn ang="0">
                  <a:pos x="85" y="94"/>
                </a:cxn>
                <a:cxn ang="0">
                  <a:pos x="85" y="86"/>
                </a:cxn>
                <a:cxn ang="0">
                  <a:pos x="94" y="86"/>
                </a:cxn>
                <a:cxn ang="0">
                  <a:pos x="94" y="86"/>
                </a:cxn>
                <a:cxn ang="0">
                  <a:pos x="102" y="86"/>
                </a:cxn>
                <a:cxn ang="0">
                  <a:pos x="102" y="86"/>
                </a:cxn>
                <a:cxn ang="0">
                  <a:pos x="111" y="77"/>
                </a:cxn>
                <a:cxn ang="0">
                  <a:pos x="111" y="77"/>
                </a:cxn>
                <a:cxn ang="0">
                  <a:pos x="120" y="77"/>
                </a:cxn>
                <a:cxn ang="0">
                  <a:pos x="120" y="68"/>
                </a:cxn>
                <a:cxn ang="0">
                  <a:pos x="128" y="68"/>
                </a:cxn>
                <a:cxn ang="0">
                  <a:pos x="128" y="60"/>
                </a:cxn>
                <a:cxn ang="0">
                  <a:pos x="128" y="60"/>
                </a:cxn>
                <a:cxn ang="0">
                  <a:pos x="128" y="51"/>
                </a:cxn>
                <a:cxn ang="0">
                  <a:pos x="137" y="51"/>
                </a:cxn>
                <a:cxn ang="0">
                  <a:pos x="137" y="43"/>
                </a:cxn>
                <a:cxn ang="0">
                  <a:pos x="42" y="0"/>
                </a:cxn>
              </a:cxnLst>
              <a:rect l="0" t="0" r="r" b="b"/>
              <a:pathLst>
                <a:path w="137" h="94">
                  <a:moveTo>
                    <a:pt x="42" y="0"/>
                  </a:moveTo>
                  <a:lnTo>
                    <a:pt x="4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17" y="68"/>
                  </a:lnTo>
                  <a:lnTo>
                    <a:pt x="17" y="77"/>
                  </a:lnTo>
                  <a:lnTo>
                    <a:pt x="17" y="77"/>
                  </a:lnTo>
                  <a:lnTo>
                    <a:pt x="17" y="77"/>
                  </a:lnTo>
                  <a:lnTo>
                    <a:pt x="17" y="77"/>
                  </a:lnTo>
                  <a:lnTo>
                    <a:pt x="17" y="77"/>
                  </a:lnTo>
                  <a:lnTo>
                    <a:pt x="17" y="77"/>
                  </a:lnTo>
                  <a:lnTo>
                    <a:pt x="17" y="77"/>
                  </a:lnTo>
                  <a:lnTo>
                    <a:pt x="17" y="77"/>
                  </a:lnTo>
                  <a:lnTo>
                    <a:pt x="17" y="77"/>
                  </a:lnTo>
                  <a:lnTo>
                    <a:pt x="25" y="77"/>
                  </a:lnTo>
                  <a:lnTo>
                    <a:pt x="25" y="77"/>
                  </a:lnTo>
                  <a:lnTo>
                    <a:pt x="25" y="77"/>
                  </a:lnTo>
                  <a:lnTo>
                    <a:pt x="25" y="77"/>
                  </a:lnTo>
                  <a:lnTo>
                    <a:pt x="25" y="86"/>
                  </a:lnTo>
                  <a:lnTo>
                    <a:pt x="25" y="86"/>
                  </a:lnTo>
                  <a:lnTo>
                    <a:pt x="25" y="86"/>
                  </a:lnTo>
                  <a:lnTo>
                    <a:pt x="25" y="86"/>
                  </a:lnTo>
                  <a:lnTo>
                    <a:pt x="25" y="86"/>
                  </a:lnTo>
                  <a:lnTo>
                    <a:pt x="25" y="86"/>
                  </a:lnTo>
                  <a:lnTo>
                    <a:pt x="34" y="86"/>
                  </a:lnTo>
                  <a:lnTo>
                    <a:pt x="34" y="86"/>
                  </a:lnTo>
                  <a:lnTo>
                    <a:pt x="34" y="86"/>
                  </a:lnTo>
                  <a:lnTo>
                    <a:pt x="34" y="86"/>
                  </a:lnTo>
                  <a:lnTo>
                    <a:pt x="34" y="86"/>
                  </a:lnTo>
                  <a:lnTo>
                    <a:pt x="34" y="86"/>
                  </a:lnTo>
                  <a:lnTo>
                    <a:pt x="34" y="86"/>
                  </a:lnTo>
                  <a:lnTo>
                    <a:pt x="34" y="86"/>
                  </a:lnTo>
                  <a:lnTo>
                    <a:pt x="34" y="86"/>
                  </a:lnTo>
                  <a:lnTo>
                    <a:pt x="34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51" y="94"/>
                  </a:lnTo>
                  <a:lnTo>
                    <a:pt x="51" y="94"/>
                  </a:lnTo>
                  <a:lnTo>
                    <a:pt x="51" y="94"/>
                  </a:lnTo>
                  <a:lnTo>
                    <a:pt x="51" y="94"/>
                  </a:lnTo>
                  <a:lnTo>
                    <a:pt x="51" y="94"/>
                  </a:lnTo>
                  <a:lnTo>
                    <a:pt x="51" y="94"/>
                  </a:lnTo>
                  <a:lnTo>
                    <a:pt x="51" y="94"/>
                  </a:lnTo>
                  <a:lnTo>
                    <a:pt x="51" y="94"/>
                  </a:lnTo>
                  <a:lnTo>
                    <a:pt x="51" y="94"/>
                  </a:lnTo>
                  <a:lnTo>
                    <a:pt x="51" y="94"/>
                  </a:lnTo>
                  <a:lnTo>
                    <a:pt x="60" y="94"/>
                  </a:lnTo>
                  <a:lnTo>
                    <a:pt x="60" y="94"/>
                  </a:lnTo>
                  <a:lnTo>
                    <a:pt x="60" y="94"/>
                  </a:lnTo>
                  <a:lnTo>
                    <a:pt x="60" y="94"/>
                  </a:lnTo>
                  <a:lnTo>
                    <a:pt x="60" y="94"/>
                  </a:lnTo>
                  <a:lnTo>
                    <a:pt x="60" y="94"/>
                  </a:lnTo>
                  <a:lnTo>
                    <a:pt x="60" y="94"/>
                  </a:lnTo>
                  <a:lnTo>
                    <a:pt x="60" y="94"/>
                  </a:lnTo>
                  <a:lnTo>
                    <a:pt x="60" y="94"/>
                  </a:lnTo>
                  <a:lnTo>
                    <a:pt x="60" y="94"/>
                  </a:lnTo>
                  <a:lnTo>
                    <a:pt x="68" y="94"/>
                  </a:lnTo>
                  <a:lnTo>
                    <a:pt x="68" y="94"/>
                  </a:lnTo>
                  <a:lnTo>
                    <a:pt x="68" y="94"/>
                  </a:lnTo>
                  <a:lnTo>
                    <a:pt x="68" y="94"/>
                  </a:lnTo>
                  <a:lnTo>
                    <a:pt x="68" y="94"/>
                  </a:lnTo>
                  <a:lnTo>
                    <a:pt x="68" y="94"/>
                  </a:lnTo>
                  <a:lnTo>
                    <a:pt x="68" y="94"/>
                  </a:lnTo>
                  <a:lnTo>
                    <a:pt x="68" y="94"/>
                  </a:lnTo>
                  <a:lnTo>
                    <a:pt x="68" y="94"/>
                  </a:lnTo>
                  <a:lnTo>
                    <a:pt x="77" y="94"/>
                  </a:lnTo>
                  <a:lnTo>
                    <a:pt x="77" y="94"/>
                  </a:lnTo>
                  <a:lnTo>
                    <a:pt x="77" y="94"/>
                  </a:lnTo>
                  <a:lnTo>
                    <a:pt x="77" y="94"/>
                  </a:lnTo>
                  <a:lnTo>
                    <a:pt x="77" y="94"/>
                  </a:lnTo>
                  <a:lnTo>
                    <a:pt x="77" y="94"/>
                  </a:lnTo>
                  <a:lnTo>
                    <a:pt x="77" y="94"/>
                  </a:lnTo>
                  <a:lnTo>
                    <a:pt x="77" y="94"/>
                  </a:lnTo>
                  <a:lnTo>
                    <a:pt x="77" y="94"/>
                  </a:lnTo>
                  <a:lnTo>
                    <a:pt x="77" y="94"/>
                  </a:lnTo>
                  <a:lnTo>
                    <a:pt x="85" y="94"/>
                  </a:lnTo>
                  <a:lnTo>
                    <a:pt x="85" y="94"/>
                  </a:lnTo>
                  <a:lnTo>
                    <a:pt x="85" y="94"/>
                  </a:lnTo>
                  <a:lnTo>
                    <a:pt x="85" y="94"/>
                  </a:lnTo>
                  <a:lnTo>
                    <a:pt x="85" y="94"/>
                  </a:lnTo>
                  <a:lnTo>
                    <a:pt x="85" y="94"/>
                  </a:lnTo>
                  <a:lnTo>
                    <a:pt x="85" y="86"/>
                  </a:lnTo>
                  <a:lnTo>
                    <a:pt x="85" y="86"/>
                  </a:lnTo>
                  <a:lnTo>
                    <a:pt x="85" y="86"/>
                  </a:lnTo>
                  <a:lnTo>
                    <a:pt x="85" y="86"/>
                  </a:lnTo>
                  <a:lnTo>
                    <a:pt x="94" y="86"/>
                  </a:lnTo>
                  <a:lnTo>
                    <a:pt x="94" y="86"/>
                  </a:lnTo>
                  <a:lnTo>
                    <a:pt x="94" y="86"/>
                  </a:lnTo>
                  <a:lnTo>
                    <a:pt x="94" y="86"/>
                  </a:lnTo>
                  <a:lnTo>
                    <a:pt x="94" y="86"/>
                  </a:lnTo>
                  <a:lnTo>
                    <a:pt x="94" y="86"/>
                  </a:lnTo>
                  <a:lnTo>
                    <a:pt x="94" y="86"/>
                  </a:lnTo>
                  <a:lnTo>
                    <a:pt x="94" y="86"/>
                  </a:lnTo>
                  <a:lnTo>
                    <a:pt x="94" y="86"/>
                  </a:lnTo>
                  <a:lnTo>
                    <a:pt x="94" y="86"/>
                  </a:lnTo>
                  <a:lnTo>
                    <a:pt x="102" y="86"/>
                  </a:lnTo>
                  <a:lnTo>
                    <a:pt x="102" y="86"/>
                  </a:lnTo>
                  <a:lnTo>
                    <a:pt x="102" y="86"/>
                  </a:lnTo>
                  <a:lnTo>
                    <a:pt x="102" y="86"/>
                  </a:lnTo>
                  <a:lnTo>
                    <a:pt x="102" y="86"/>
                  </a:lnTo>
                  <a:lnTo>
                    <a:pt x="102" y="86"/>
                  </a:lnTo>
                  <a:lnTo>
                    <a:pt x="102" y="86"/>
                  </a:lnTo>
                  <a:lnTo>
                    <a:pt x="102" y="86"/>
                  </a:lnTo>
                  <a:lnTo>
                    <a:pt x="102" y="86"/>
                  </a:lnTo>
                  <a:lnTo>
                    <a:pt x="102" y="86"/>
                  </a:lnTo>
                  <a:lnTo>
                    <a:pt x="111" y="86"/>
                  </a:lnTo>
                  <a:lnTo>
                    <a:pt x="111" y="86"/>
                  </a:lnTo>
                  <a:lnTo>
                    <a:pt x="111" y="77"/>
                  </a:lnTo>
                  <a:lnTo>
                    <a:pt x="111" y="77"/>
                  </a:lnTo>
                  <a:lnTo>
                    <a:pt x="111" y="77"/>
                  </a:lnTo>
                  <a:lnTo>
                    <a:pt x="111" y="77"/>
                  </a:lnTo>
                  <a:lnTo>
                    <a:pt x="111" y="77"/>
                  </a:lnTo>
                  <a:lnTo>
                    <a:pt x="111" y="77"/>
                  </a:lnTo>
                  <a:lnTo>
                    <a:pt x="111" y="77"/>
                  </a:lnTo>
                  <a:lnTo>
                    <a:pt x="111" y="77"/>
                  </a:lnTo>
                  <a:lnTo>
                    <a:pt x="120" y="77"/>
                  </a:lnTo>
                  <a:lnTo>
                    <a:pt x="120" y="77"/>
                  </a:lnTo>
                  <a:lnTo>
                    <a:pt x="120" y="77"/>
                  </a:lnTo>
                  <a:lnTo>
                    <a:pt x="120" y="77"/>
                  </a:lnTo>
                  <a:lnTo>
                    <a:pt x="120" y="77"/>
                  </a:lnTo>
                  <a:lnTo>
                    <a:pt x="120" y="68"/>
                  </a:lnTo>
                  <a:lnTo>
                    <a:pt x="120" y="68"/>
                  </a:lnTo>
                  <a:lnTo>
                    <a:pt x="120" y="68"/>
                  </a:lnTo>
                  <a:lnTo>
                    <a:pt x="120" y="68"/>
                  </a:lnTo>
                  <a:lnTo>
                    <a:pt x="120" y="68"/>
                  </a:lnTo>
                  <a:lnTo>
                    <a:pt x="128" y="68"/>
                  </a:lnTo>
                  <a:lnTo>
                    <a:pt x="128" y="68"/>
                  </a:lnTo>
                  <a:lnTo>
                    <a:pt x="128" y="68"/>
                  </a:lnTo>
                  <a:lnTo>
                    <a:pt x="128" y="68"/>
                  </a:lnTo>
                  <a:lnTo>
                    <a:pt x="128" y="68"/>
                  </a:lnTo>
                  <a:lnTo>
                    <a:pt x="128" y="60"/>
                  </a:lnTo>
                  <a:lnTo>
                    <a:pt x="128" y="60"/>
                  </a:lnTo>
                  <a:lnTo>
                    <a:pt x="128" y="60"/>
                  </a:lnTo>
                  <a:lnTo>
                    <a:pt x="128" y="60"/>
                  </a:lnTo>
                  <a:lnTo>
                    <a:pt x="128" y="60"/>
                  </a:lnTo>
                  <a:lnTo>
                    <a:pt x="128" y="60"/>
                  </a:lnTo>
                  <a:lnTo>
                    <a:pt x="128" y="60"/>
                  </a:lnTo>
                  <a:lnTo>
                    <a:pt x="128" y="60"/>
                  </a:lnTo>
                  <a:lnTo>
                    <a:pt x="128" y="60"/>
                  </a:lnTo>
                  <a:lnTo>
                    <a:pt x="128" y="60"/>
                  </a:lnTo>
                  <a:lnTo>
                    <a:pt x="128" y="51"/>
                  </a:lnTo>
                  <a:lnTo>
                    <a:pt x="128" y="51"/>
                  </a:lnTo>
                  <a:lnTo>
                    <a:pt x="128" y="51"/>
                  </a:lnTo>
                  <a:lnTo>
                    <a:pt x="128" y="51"/>
                  </a:lnTo>
                  <a:lnTo>
                    <a:pt x="128" y="51"/>
                  </a:lnTo>
                  <a:lnTo>
                    <a:pt x="128" y="51"/>
                  </a:lnTo>
                  <a:lnTo>
                    <a:pt x="128" y="51"/>
                  </a:lnTo>
                  <a:lnTo>
                    <a:pt x="137" y="51"/>
                  </a:lnTo>
                  <a:lnTo>
                    <a:pt x="137" y="51"/>
                  </a:lnTo>
                  <a:lnTo>
                    <a:pt x="137" y="43"/>
                  </a:lnTo>
                  <a:lnTo>
                    <a:pt x="137" y="43"/>
                  </a:lnTo>
                  <a:lnTo>
                    <a:pt x="137" y="43"/>
                  </a:lnTo>
                  <a:lnTo>
                    <a:pt x="137" y="43"/>
                  </a:lnTo>
                  <a:lnTo>
                    <a:pt x="137" y="43"/>
                  </a:lnTo>
                  <a:lnTo>
                    <a:pt x="137" y="43"/>
                  </a:lnTo>
                  <a:lnTo>
                    <a:pt x="68" y="43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66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" name="Freeform 83"/>
            <p:cNvSpPr>
              <a:spLocks/>
            </p:cNvSpPr>
            <p:nvPr/>
          </p:nvSpPr>
          <p:spPr bwMode="auto">
            <a:xfrm>
              <a:off x="4101" y="1456"/>
              <a:ext cx="137" cy="77"/>
            </a:xfrm>
            <a:custGeom>
              <a:avLst/>
              <a:gdLst/>
              <a:ahLst/>
              <a:cxnLst>
                <a:cxn ang="0">
                  <a:pos x="0" y="34"/>
                </a:cxn>
                <a:cxn ang="0">
                  <a:pos x="0" y="43"/>
                </a:cxn>
                <a:cxn ang="0">
                  <a:pos x="0" y="43"/>
                </a:cxn>
                <a:cxn ang="0">
                  <a:pos x="8" y="51"/>
                </a:cxn>
                <a:cxn ang="0">
                  <a:pos x="17" y="60"/>
                </a:cxn>
                <a:cxn ang="0">
                  <a:pos x="17" y="60"/>
                </a:cxn>
                <a:cxn ang="0">
                  <a:pos x="25" y="68"/>
                </a:cxn>
                <a:cxn ang="0">
                  <a:pos x="34" y="68"/>
                </a:cxn>
                <a:cxn ang="0">
                  <a:pos x="34" y="77"/>
                </a:cxn>
                <a:cxn ang="0">
                  <a:pos x="42" y="77"/>
                </a:cxn>
                <a:cxn ang="0">
                  <a:pos x="51" y="77"/>
                </a:cxn>
                <a:cxn ang="0">
                  <a:pos x="51" y="77"/>
                </a:cxn>
                <a:cxn ang="0">
                  <a:pos x="60" y="77"/>
                </a:cxn>
                <a:cxn ang="0">
                  <a:pos x="68" y="77"/>
                </a:cxn>
                <a:cxn ang="0">
                  <a:pos x="77" y="77"/>
                </a:cxn>
                <a:cxn ang="0">
                  <a:pos x="77" y="77"/>
                </a:cxn>
                <a:cxn ang="0">
                  <a:pos x="85" y="77"/>
                </a:cxn>
                <a:cxn ang="0">
                  <a:pos x="94" y="77"/>
                </a:cxn>
                <a:cxn ang="0">
                  <a:pos x="94" y="68"/>
                </a:cxn>
                <a:cxn ang="0">
                  <a:pos x="102" y="68"/>
                </a:cxn>
                <a:cxn ang="0">
                  <a:pos x="111" y="68"/>
                </a:cxn>
                <a:cxn ang="0">
                  <a:pos x="120" y="60"/>
                </a:cxn>
                <a:cxn ang="0">
                  <a:pos x="120" y="60"/>
                </a:cxn>
                <a:cxn ang="0">
                  <a:pos x="128" y="51"/>
                </a:cxn>
                <a:cxn ang="0">
                  <a:pos x="128" y="43"/>
                </a:cxn>
                <a:cxn ang="0">
                  <a:pos x="128" y="34"/>
                </a:cxn>
                <a:cxn ang="0">
                  <a:pos x="137" y="34"/>
                </a:cxn>
                <a:cxn ang="0">
                  <a:pos x="137" y="0"/>
                </a:cxn>
                <a:cxn ang="0">
                  <a:pos x="128" y="8"/>
                </a:cxn>
                <a:cxn ang="0">
                  <a:pos x="128" y="17"/>
                </a:cxn>
                <a:cxn ang="0">
                  <a:pos x="128" y="25"/>
                </a:cxn>
                <a:cxn ang="0">
                  <a:pos x="120" y="25"/>
                </a:cxn>
                <a:cxn ang="0">
                  <a:pos x="120" y="34"/>
                </a:cxn>
                <a:cxn ang="0">
                  <a:pos x="111" y="34"/>
                </a:cxn>
                <a:cxn ang="0">
                  <a:pos x="102" y="43"/>
                </a:cxn>
                <a:cxn ang="0">
                  <a:pos x="94" y="43"/>
                </a:cxn>
                <a:cxn ang="0">
                  <a:pos x="94" y="43"/>
                </a:cxn>
                <a:cxn ang="0">
                  <a:pos x="85" y="51"/>
                </a:cxn>
                <a:cxn ang="0">
                  <a:pos x="77" y="51"/>
                </a:cxn>
                <a:cxn ang="0">
                  <a:pos x="77" y="51"/>
                </a:cxn>
                <a:cxn ang="0">
                  <a:pos x="68" y="51"/>
                </a:cxn>
                <a:cxn ang="0">
                  <a:pos x="60" y="51"/>
                </a:cxn>
                <a:cxn ang="0">
                  <a:pos x="51" y="51"/>
                </a:cxn>
                <a:cxn ang="0">
                  <a:pos x="51" y="51"/>
                </a:cxn>
                <a:cxn ang="0">
                  <a:pos x="42" y="43"/>
                </a:cxn>
                <a:cxn ang="0">
                  <a:pos x="34" y="43"/>
                </a:cxn>
                <a:cxn ang="0">
                  <a:pos x="34" y="43"/>
                </a:cxn>
                <a:cxn ang="0">
                  <a:pos x="25" y="43"/>
                </a:cxn>
                <a:cxn ang="0">
                  <a:pos x="17" y="34"/>
                </a:cxn>
                <a:cxn ang="0">
                  <a:pos x="17" y="25"/>
                </a:cxn>
                <a:cxn ang="0">
                  <a:pos x="8" y="25"/>
                </a:cxn>
                <a:cxn ang="0">
                  <a:pos x="0" y="17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137" h="77">
                  <a:moveTo>
                    <a:pt x="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8" y="43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7" y="68"/>
                  </a:lnTo>
                  <a:lnTo>
                    <a:pt x="17" y="68"/>
                  </a:lnTo>
                  <a:lnTo>
                    <a:pt x="25" y="68"/>
                  </a:lnTo>
                  <a:lnTo>
                    <a:pt x="25" y="68"/>
                  </a:lnTo>
                  <a:lnTo>
                    <a:pt x="25" y="68"/>
                  </a:lnTo>
                  <a:lnTo>
                    <a:pt x="25" y="68"/>
                  </a:lnTo>
                  <a:lnTo>
                    <a:pt x="25" y="68"/>
                  </a:lnTo>
                  <a:lnTo>
                    <a:pt x="25" y="68"/>
                  </a:lnTo>
                  <a:lnTo>
                    <a:pt x="25" y="68"/>
                  </a:lnTo>
                  <a:lnTo>
                    <a:pt x="25" y="68"/>
                  </a:lnTo>
                  <a:lnTo>
                    <a:pt x="25" y="68"/>
                  </a:lnTo>
                  <a:lnTo>
                    <a:pt x="25" y="68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34" y="77"/>
                  </a:lnTo>
                  <a:lnTo>
                    <a:pt x="34" y="77"/>
                  </a:lnTo>
                  <a:lnTo>
                    <a:pt x="34" y="77"/>
                  </a:lnTo>
                  <a:lnTo>
                    <a:pt x="42" y="77"/>
                  </a:lnTo>
                  <a:lnTo>
                    <a:pt x="42" y="77"/>
                  </a:lnTo>
                  <a:lnTo>
                    <a:pt x="42" y="77"/>
                  </a:lnTo>
                  <a:lnTo>
                    <a:pt x="42" y="77"/>
                  </a:lnTo>
                  <a:lnTo>
                    <a:pt x="42" y="77"/>
                  </a:lnTo>
                  <a:lnTo>
                    <a:pt x="42" y="77"/>
                  </a:lnTo>
                  <a:lnTo>
                    <a:pt x="42" y="77"/>
                  </a:lnTo>
                  <a:lnTo>
                    <a:pt x="42" y="77"/>
                  </a:lnTo>
                  <a:lnTo>
                    <a:pt x="42" y="77"/>
                  </a:lnTo>
                  <a:lnTo>
                    <a:pt x="42" y="77"/>
                  </a:lnTo>
                  <a:lnTo>
                    <a:pt x="51" y="77"/>
                  </a:lnTo>
                  <a:lnTo>
                    <a:pt x="51" y="77"/>
                  </a:lnTo>
                  <a:lnTo>
                    <a:pt x="51" y="77"/>
                  </a:lnTo>
                  <a:lnTo>
                    <a:pt x="51" y="77"/>
                  </a:lnTo>
                  <a:lnTo>
                    <a:pt x="51" y="77"/>
                  </a:lnTo>
                  <a:lnTo>
                    <a:pt x="51" y="77"/>
                  </a:lnTo>
                  <a:lnTo>
                    <a:pt x="51" y="77"/>
                  </a:lnTo>
                  <a:lnTo>
                    <a:pt x="51" y="77"/>
                  </a:lnTo>
                  <a:lnTo>
                    <a:pt x="51" y="77"/>
                  </a:lnTo>
                  <a:lnTo>
                    <a:pt x="51" y="77"/>
                  </a:lnTo>
                  <a:lnTo>
                    <a:pt x="60" y="77"/>
                  </a:lnTo>
                  <a:lnTo>
                    <a:pt x="60" y="77"/>
                  </a:lnTo>
                  <a:lnTo>
                    <a:pt x="60" y="77"/>
                  </a:lnTo>
                  <a:lnTo>
                    <a:pt x="60" y="77"/>
                  </a:lnTo>
                  <a:lnTo>
                    <a:pt x="60" y="77"/>
                  </a:lnTo>
                  <a:lnTo>
                    <a:pt x="60" y="77"/>
                  </a:lnTo>
                  <a:lnTo>
                    <a:pt x="60" y="77"/>
                  </a:lnTo>
                  <a:lnTo>
                    <a:pt x="60" y="77"/>
                  </a:lnTo>
                  <a:lnTo>
                    <a:pt x="60" y="77"/>
                  </a:lnTo>
                  <a:lnTo>
                    <a:pt x="60" y="77"/>
                  </a:lnTo>
                  <a:lnTo>
                    <a:pt x="68" y="77"/>
                  </a:lnTo>
                  <a:lnTo>
                    <a:pt x="68" y="77"/>
                  </a:lnTo>
                  <a:lnTo>
                    <a:pt x="68" y="77"/>
                  </a:lnTo>
                  <a:lnTo>
                    <a:pt x="68" y="77"/>
                  </a:lnTo>
                  <a:lnTo>
                    <a:pt x="68" y="77"/>
                  </a:lnTo>
                  <a:lnTo>
                    <a:pt x="68" y="77"/>
                  </a:lnTo>
                  <a:lnTo>
                    <a:pt x="68" y="77"/>
                  </a:lnTo>
                  <a:lnTo>
                    <a:pt x="68" y="77"/>
                  </a:lnTo>
                  <a:lnTo>
                    <a:pt x="68" y="77"/>
                  </a:lnTo>
                  <a:lnTo>
                    <a:pt x="77" y="77"/>
                  </a:lnTo>
                  <a:lnTo>
                    <a:pt x="77" y="77"/>
                  </a:lnTo>
                  <a:lnTo>
                    <a:pt x="77" y="77"/>
                  </a:lnTo>
                  <a:lnTo>
                    <a:pt x="77" y="77"/>
                  </a:lnTo>
                  <a:lnTo>
                    <a:pt x="77" y="77"/>
                  </a:lnTo>
                  <a:lnTo>
                    <a:pt x="77" y="77"/>
                  </a:lnTo>
                  <a:lnTo>
                    <a:pt x="77" y="77"/>
                  </a:lnTo>
                  <a:lnTo>
                    <a:pt x="77" y="77"/>
                  </a:lnTo>
                  <a:lnTo>
                    <a:pt x="77" y="77"/>
                  </a:lnTo>
                  <a:lnTo>
                    <a:pt x="77" y="77"/>
                  </a:lnTo>
                  <a:lnTo>
                    <a:pt x="85" y="77"/>
                  </a:lnTo>
                  <a:lnTo>
                    <a:pt x="85" y="77"/>
                  </a:lnTo>
                  <a:lnTo>
                    <a:pt x="85" y="77"/>
                  </a:lnTo>
                  <a:lnTo>
                    <a:pt x="85" y="77"/>
                  </a:lnTo>
                  <a:lnTo>
                    <a:pt x="85" y="77"/>
                  </a:lnTo>
                  <a:lnTo>
                    <a:pt x="85" y="77"/>
                  </a:lnTo>
                  <a:lnTo>
                    <a:pt x="85" y="77"/>
                  </a:lnTo>
                  <a:lnTo>
                    <a:pt x="85" y="77"/>
                  </a:lnTo>
                  <a:lnTo>
                    <a:pt x="85" y="77"/>
                  </a:lnTo>
                  <a:lnTo>
                    <a:pt x="85" y="77"/>
                  </a:lnTo>
                  <a:lnTo>
                    <a:pt x="94" y="77"/>
                  </a:lnTo>
                  <a:lnTo>
                    <a:pt x="94" y="77"/>
                  </a:lnTo>
                  <a:lnTo>
                    <a:pt x="94" y="77"/>
                  </a:lnTo>
                  <a:lnTo>
                    <a:pt x="94" y="77"/>
                  </a:lnTo>
                  <a:lnTo>
                    <a:pt x="94" y="77"/>
                  </a:lnTo>
                  <a:lnTo>
                    <a:pt x="94" y="77"/>
                  </a:lnTo>
                  <a:lnTo>
                    <a:pt x="94" y="77"/>
                  </a:lnTo>
                  <a:lnTo>
                    <a:pt x="94" y="77"/>
                  </a:lnTo>
                  <a:lnTo>
                    <a:pt x="94" y="77"/>
                  </a:lnTo>
                  <a:lnTo>
                    <a:pt x="94" y="68"/>
                  </a:lnTo>
                  <a:lnTo>
                    <a:pt x="102" y="68"/>
                  </a:lnTo>
                  <a:lnTo>
                    <a:pt x="102" y="68"/>
                  </a:lnTo>
                  <a:lnTo>
                    <a:pt x="102" y="68"/>
                  </a:lnTo>
                  <a:lnTo>
                    <a:pt x="102" y="68"/>
                  </a:lnTo>
                  <a:lnTo>
                    <a:pt x="102" y="68"/>
                  </a:lnTo>
                  <a:lnTo>
                    <a:pt x="102" y="68"/>
                  </a:lnTo>
                  <a:lnTo>
                    <a:pt x="102" y="68"/>
                  </a:lnTo>
                  <a:lnTo>
                    <a:pt x="102" y="68"/>
                  </a:lnTo>
                  <a:lnTo>
                    <a:pt x="102" y="68"/>
                  </a:lnTo>
                  <a:lnTo>
                    <a:pt x="102" y="68"/>
                  </a:lnTo>
                  <a:lnTo>
                    <a:pt x="111" y="68"/>
                  </a:lnTo>
                  <a:lnTo>
                    <a:pt x="111" y="68"/>
                  </a:lnTo>
                  <a:lnTo>
                    <a:pt x="111" y="68"/>
                  </a:lnTo>
                  <a:lnTo>
                    <a:pt x="111" y="68"/>
                  </a:lnTo>
                  <a:lnTo>
                    <a:pt x="111" y="68"/>
                  </a:lnTo>
                  <a:lnTo>
                    <a:pt x="111" y="68"/>
                  </a:lnTo>
                  <a:lnTo>
                    <a:pt x="111" y="68"/>
                  </a:lnTo>
                  <a:lnTo>
                    <a:pt x="111" y="68"/>
                  </a:lnTo>
                  <a:lnTo>
                    <a:pt x="111" y="60"/>
                  </a:lnTo>
                  <a:lnTo>
                    <a:pt x="111" y="60"/>
                  </a:lnTo>
                  <a:lnTo>
                    <a:pt x="120" y="60"/>
                  </a:lnTo>
                  <a:lnTo>
                    <a:pt x="120" y="60"/>
                  </a:lnTo>
                  <a:lnTo>
                    <a:pt x="120" y="60"/>
                  </a:lnTo>
                  <a:lnTo>
                    <a:pt x="120" y="60"/>
                  </a:lnTo>
                  <a:lnTo>
                    <a:pt x="120" y="60"/>
                  </a:lnTo>
                  <a:lnTo>
                    <a:pt x="120" y="60"/>
                  </a:lnTo>
                  <a:lnTo>
                    <a:pt x="120" y="60"/>
                  </a:lnTo>
                  <a:lnTo>
                    <a:pt x="120" y="60"/>
                  </a:lnTo>
                  <a:lnTo>
                    <a:pt x="120" y="51"/>
                  </a:lnTo>
                  <a:lnTo>
                    <a:pt x="120" y="51"/>
                  </a:lnTo>
                  <a:lnTo>
                    <a:pt x="128" y="51"/>
                  </a:lnTo>
                  <a:lnTo>
                    <a:pt x="128" y="51"/>
                  </a:lnTo>
                  <a:lnTo>
                    <a:pt x="128" y="51"/>
                  </a:lnTo>
                  <a:lnTo>
                    <a:pt x="128" y="51"/>
                  </a:lnTo>
                  <a:lnTo>
                    <a:pt x="128" y="51"/>
                  </a:lnTo>
                  <a:lnTo>
                    <a:pt x="128" y="51"/>
                  </a:lnTo>
                  <a:lnTo>
                    <a:pt x="128" y="51"/>
                  </a:lnTo>
                  <a:lnTo>
                    <a:pt x="128" y="51"/>
                  </a:lnTo>
                  <a:lnTo>
                    <a:pt x="128" y="43"/>
                  </a:lnTo>
                  <a:lnTo>
                    <a:pt x="128" y="43"/>
                  </a:lnTo>
                  <a:lnTo>
                    <a:pt x="128" y="43"/>
                  </a:lnTo>
                  <a:lnTo>
                    <a:pt x="128" y="43"/>
                  </a:lnTo>
                  <a:lnTo>
                    <a:pt x="128" y="43"/>
                  </a:lnTo>
                  <a:lnTo>
                    <a:pt x="128" y="43"/>
                  </a:lnTo>
                  <a:lnTo>
                    <a:pt x="128" y="43"/>
                  </a:lnTo>
                  <a:lnTo>
                    <a:pt x="128" y="43"/>
                  </a:lnTo>
                  <a:lnTo>
                    <a:pt x="128" y="43"/>
                  </a:lnTo>
                  <a:lnTo>
                    <a:pt x="128" y="43"/>
                  </a:lnTo>
                  <a:lnTo>
                    <a:pt x="128" y="34"/>
                  </a:lnTo>
                  <a:lnTo>
                    <a:pt x="128" y="34"/>
                  </a:lnTo>
                  <a:lnTo>
                    <a:pt x="128" y="34"/>
                  </a:lnTo>
                  <a:lnTo>
                    <a:pt x="128" y="34"/>
                  </a:lnTo>
                  <a:lnTo>
                    <a:pt x="137" y="34"/>
                  </a:lnTo>
                  <a:lnTo>
                    <a:pt x="137" y="34"/>
                  </a:lnTo>
                  <a:lnTo>
                    <a:pt x="137" y="34"/>
                  </a:lnTo>
                  <a:lnTo>
                    <a:pt x="137" y="34"/>
                  </a:lnTo>
                  <a:lnTo>
                    <a:pt x="137" y="34"/>
                  </a:lnTo>
                  <a:lnTo>
                    <a:pt x="137" y="34"/>
                  </a:lnTo>
                  <a:lnTo>
                    <a:pt x="137" y="34"/>
                  </a:lnTo>
                  <a:lnTo>
                    <a:pt x="137" y="34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8"/>
                  </a:lnTo>
                  <a:lnTo>
                    <a:pt x="137" y="8"/>
                  </a:lnTo>
                  <a:lnTo>
                    <a:pt x="128" y="8"/>
                  </a:lnTo>
                  <a:lnTo>
                    <a:pt x="128" y="8"/>
                  </a:lnTo>
                  <a:lnTo>
                    <a:pt x="128" y="8"/>
                  </a:lnTo>
                  <a:lnTo>
                    <a:pt x="128" y="8"/>
                  </a:lnTo>
                  <a:lnTo>
                    <a:pt x="128" y="8"/>
                  </a:lnTo>
                  <a:lnTo>
                    <a:pt x="128" y="8"/>
                  </a:lnTo>
                  <a:lnTo>
                    <a:pt x="128" y="8"/>
                  </a:lnTo>
                  <a:lnTo>
                    <a:pt x="128" y="17"/>
                  </a:lnTo>
                  <a:lnTo>
                    <a:pt x="128" y="17"/>
                  </a:lnTo>
                  <a:lnTo>
                    <a:pt x="128" y="17"/>
                  </a:lnTo>
                  <a:lnTo>
                    <a:pt x="128" y="17"/>
                  </a:lnTo>
                  <a:lnTo>
                    <a:pt x="128" y="17"/>
                  </a:lnTo>
                  <a:lnTo>
                    <a:pt x="128" y="17"/>
                  </a:lnTo>
                  <a:lnTo>
                    <a:pt x="128" y="17"/>
                  </a:lnTo>
                  <a:lnTo>
                    <a:pt x="128" y="17"/>
                  </a:lnTo>
                  <a:lnTo>
                    <a:pt x="128" y="17"/>
                  </a:lnTo>
                  <a:lnTo>
                    <a:pt x="128" y="17"/>
                  </a:lnTo>
                  <a:lnTo>
                    <a:pt x="128" y="25"/>
                  </a:lnTo>
                  <a:lnTo>
                    <a:pt x="128" y="25"/>
                  </a:lnTo>
                  <a:lnTo>
                    <a:pt x="128" y="25"/>
                  </a:lnTo>
                  <a:lnTo>
                    <a:pt x="128" y="25"/>
                  </a:lnTo>
                  <a:lnTo>
                    <a:pt x="128" y="25"/>
                  </a:lnTo>
                  <a:lnTo>
                    <a:pt x="120" y="25"/>
                  </a:lnTo>
                  <a:lnTo>
                    <a:pt x="120" y="25"/>
                  </a:lnTo>
                  <a:lnTo>
                    <a:pt x="120" y="25"/>
                  </a:lnTo>
                  <a:lnTo>
                    <a:pt x="120" y="25"/>
                  </a:lnTo>
                  <a:lnTo>
                    <a:pt x="120" y="25"/>
                  </a:lnTo>
                  <a:lnTo>
                    <a:pt x="120" y="34"/>
                  </a:lnTo>
                  <a:lnTo>
                    <a:pt x="120" y="34"/>
                  </a:lnTo>
                  <a:lnTo>
                    <a:pt x="120" y="34"/>
                  </a:lnTo>
                  <a:lnTo>
                    <a:pt x="120" y="34"/>
                  </a:lnTo>
                  <a:lnTo>
                    <a:pt x="120" y="34"/>
                  </a:lnTo>
                  <a:lnTo>
                    <a:pt x="111" y="34"/>
                  </a:lnTo>
                  <a:lnTo>
                    <a:pt x="111" y="34"/>
                  </a:lnTo>
                  <a:lnTo>
                    <a:pt x="111" y="34"/>
                  </a:lnTo>
                  <a:lnTo>
                    <a:pt x="111" y="34"/>
                  </a:lnTo>
                  <a:lnTo>
                    <a:pt x="111" y="34"/>
                  </a:lnTo>
                  <a:lnTo>
                    <a:pt x="111" y="34"/>
                  </a:lnTo>
                  <a:lnTo>
                    <a:pt x="111" y="34"/>
                  </a:lnTo>
                  <a:lnTo>
                    <a:pt x="111" y="34"/>
                  </a:lnTo>
                  <a:lnTo>
                    <a:pt x="111" y="43"/>
                  </a:lnTo>
                  <a:lnTo>
                    <a:pt x="111" y="43"/>
                  </a:lnTo>
                  <a:lnTo>
                    <a:pt x="102" y="43"/>
                  </a:lnTo>
                  <a:lnTo>
                    <a:pt x="102" y="43"/>
                  </a:lnTo>
                  <a:lnTo>
                    <a:pt x="102" y="43"/>
                  </a:lnTo>
                  <a:lnTo>
                    <a:pt x="102" y="43"/>
                  </a:lnTo>
                  <a:lnTo>
                    <a:pt x="102" y="43"/>
                  </a:lnTo>
                  <a:lnTo>
                    <a:pt x="102" y="43"/>
                  </a:lnTo>
                  <a:lnTo>
                    <a:pt x="102" y="43"/>
                  </a:lnTo>
                  <a:lnTo>
                    <a:pt x="102" y="43"/>
                  </a:lnTo>
                  <a:lnTo>
                    <a:pt x="102" y="43"/>
                  </a:lnTo>
                  <a:lnTo>
                    <a:pt x="102" y="43"/>
                  </a:lnTo>
                  <a:lnTo>
                    <a:pt x="94" y="43"/>
                  </a:lnTo>
                  <a:lnTo>
                    <a:pt x="94" y="43"/>
                  </a:lnTo>
                  <a:lnTo>
                    <a:pt x="94" y="43"/>
                  </a:lnTo>
                  <a:lnTo>
                    <a:pt x="94" y="43"/>
                  </a:lnTo>
                  <a:lnTo>
                    <a:pt x="94" y="43"/>
                  </a:lnTo>
                  <a:lnTo>
                    <a:pt x="94" y="43"/>
                  </a:lnTo>
                  <a:lnTo>
                    <a:pt x="94" y="43"/>
                  </a:lnTo>
                  <a:lnTo>
                    <a:pt x="94" y="43"/>
                  </a:lnTo>
                  <a:lnTo>
                    <a:pt x="94" y="43"/>
                  </a:lnTo>
                  <a:lnTo>
                    <a:pt x="94" y="43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51"/>
                  </a:lnTo>
                  <a:lnTo>
                    <a:pt x="85" y="51"/>
                  </a:lnTo>
                  <a:lnTo>
                    <a:pt x="85" y="51"/>
                  </a:lnTo>
                  <a:lnTo>
                    <a:pt x="85" y="51"/>
                  </a:lnTo>
                  <a:lnTo>
                    <a:pt x="85" y="51"/>
                  </a:lnTo>
                  <a:lnTo>
                    <a:pt x="85" y="51"/>
                  </a:lnTo>
                  <a:lnTo>
                    <a:pt x="77" y="51"/>
                  </a:lnTo>
                  <a:lnTo>
                    <a:pt x="77" y="51"/>
                  </a:lnTo>
                  <a:lnTo>
                    <a:pt x="77" y="51"/>
                  </a:lnTo>
                  <a:lnTo>
                    <a:pt x="77" y="51"/>
                  </a:lnTo>
                  <a:lnTo>
                    <a:pt x="77" y="51"/>
                  </a:lnTo>
                  <a:lnTo>
                    <a:pt x="77" y="51"/>
                  </a:lnTo>
                  <a:lnTo>
                    <a:pt x="77" y="51"/>
                  </a:lnTo>
                  <a:lnTo>
                    <a:pt x="77" y="51"/>
                  </a:lnTo>
                  <a:lnTo>
                    <a:pt x="77" y="51"/>
                  </a:lnTo>
                  <a:lnTo>
                    <a:pt x="77" y="51"/>
                  </a:lnTo>
                  <a:lnTo>
                    <a:pt x="68" y="51"/>
                  </a:lnTo>
                  <a:lnTo>
                    <a:pt x="68" y="51"/>
                  </a:lnTo>
                  <a:lnTo>
                    <a:pt x="68" y="51"/>
                  </a:lnTo>
                  <a:lnTo>
                    <a:pt x="68" y="51"/>
                  </a:lnTo>
                  <a:lnTo>
                    <a:pt x="68" y="51"/>
                  </a:lnTo>
                  <a:lnTo>
                    <a:pt x="68" y="51"/>
                  </a:lnTo>
                  <a:lnTo>
                    <a:pt x="68" y="51"/>
                  </a:lnTo>
                  <a:lnTo>
                    <a:pt x="68" y="51"/>
                  </a:lnTo>
                  <a:lnTo>
                    <a:pt x="68" y="51"/>
                  </a:lnTo>
                  <a:lnTo>
                    <a:pt x="60" y="51"/>
                  </a:lnTo>
                  <a:lnTo>
                    <a:pt x="60" y="51"/>
                  </a:lnTo>
                  <a:lnTo>
                    <a:pt x="60" y="51"/>
                  </a:lnTo>
                  <a:lnTo>
                    <a:pt x="60" y="51"/>
                  </a:lnTo>
                  <a:lnTo>
                    <a:pt x="60" y="51"/>
                  </a:lnTo>
                  <a:lnTo>
                    <a:pt x="60" y="51"/>
                  </a:lnTo>
                  <a:lnTo>
                    <a:pt x="60" y="51"/>
                  </a:lnTo>
                  <a:lnTo>
                    <a:pt x="60" y="51"/>
                  </a:lnTo>
                  <a:lnTo>
                    <a:pt x="60" y="51"/>
                  </a:lnTo>
                  <a:lnTo>
                    <a:pt x="60" y="51"/>
                  </a:lnTo>
                  <a:lnTo>
                    <a:pt x="51" y="51"/>
                  </a:lnTo>
                  <a:lnTo>
                    <a:pt x="51" y="51"/>
                  </a:lnTo>
                  <a:lnTo>
                    <a:pt x="51" y="51"/>
                  </a:lnTo>
                  <a:lnTo>
                    <a:pt x="51" y="51"/>
                  </a:lnTo>
                  <a:lnTo>
                    <a:pt x="51" y="51"/>
                  </a:lnTo>
                  <a:lnTo>
                    <a:pt x="51" y="51"/>
                  </a:lnTo>
                  <a:lnTo>
                    <a:pt x="51" y="51"/>
                  </a:lnTo>
                  <a:lnTo>
                    <a:pt x="51" y="51"/>
                  </a:lnTo>
                  <a:lnTo>
                    <a:pt x="51" y="51"/>
                  </a:lnTo>
                  <a:lnTo>
                    <a:pt x="51" y="51"/>
                  </a:lnTo>
                  <a:lnTo>
                    <a:pt x="42" y="43"/>
                  </a:lnTo>
                  <a:lnTo>
                    <a:pt x="42" y="43"/>
                  </a:lnTo>
                  <a:lnTo>
                    <a:pt x="42" y="43"/>
                  </a:lnTo>
                  <a:lnTo>
                    <a:pt x="42" y="43"/>
                  </a:lnTo>
                  <a:lnTo>
                    <a:pt x="42" y="43"/>
                  </a:lnTo>
                  <a:lnTo>
                    <a:pt x="42" y="43"/>
                  </a:lnTo>
                  <a:lnTo>
                    <a:pt x="42" y="43"/>
                  </a:lnTo>
                  <a:lnTo>
                    <a:pt x="42" y="43"/>
                  </a:lnTo>
                  <a:lnTo>
                    <a:pt x="42" y="43"/>
                  </a:lnTo>
                  <a:lnTo>
                    <a:pt x="42" y="43"/>
                  </a:lnTo>
                  <a:lnTo>
                    <a:pt x="34" y="43"/>
                  </a:lnTo>
                  <a:lnTo>
                    <a:pt x="34" y="43"/>
                  </a:lnTo>
                  <a:lnTo>
                    <a:pt x="34" y="43"/>
                  </a:lnTo>
                  <a:lnTo>
                    <a:pt x="34" y="43"/>
                  </a:lnTo>
                  <a:lnTo>
                    <a:pt x="34" y="43"/>
                  </a:lnTo>
                  <a:lnTo>
                    <a:pt x="34" y="43"/>
                  </a:lnTo>
                  <a:lnTo>
                    <a:pt x="34" y="43"/>
                  </a:lnTo>
                  <a:lnTo>
                    <a:pt x="34" y="43"/>
                  </a:lnTo>
                  <a:lnTo>
                    <a:pt x="34" y="43"/>
                  </a:lnTo>
                  <a:lnTo>
                    <a:pt x="34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34"/>
                  </a:lnTo>
                  <a:lnTo>
                    <a:pt x="25" y="34"/>
                  </a:lnTo>
                  <a:lnTo>
                    <a:pt x="25" y="34"/>
                  </a:lnTo>
                  <a:lnTo>
                    <a:pt x="25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25"/>
                  </a:lnTo>
                  <a:lnTo>
                    <a:pt x="8" y="25"/>
                  </a:lnTo>
                  <a:lnTo>
                    <a:pt x="8" y="25"/>
                  </a:lnTo>
                  <a:lnTo>
                    <a:pt x="8" y="25"/>
                  </a:lnTo>
                  <a:lnTo>
                    <a:pt x="8" y="25"/>
                  </a:lnTo>
                  <a:lnTo>
                    <a:pt x="8" y="25"/>
                  </a:lnTo>
                  <a:lnTo>
                    <a:pt x="8" y="25"/>
                  </a:lnTo>
                  <a:lnTo>
                    <a:pt x="8" y="25"/>
                  </a:lnTo>
                  <a:lnTo>
                    <a:pt x="8" y="25"/>
                  </a:lnTo>
                  <a:lnTo>
                    <a:pt x="8" y="25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7" name="Freeform 84"/>
            <p:cNvSpPr>
              <a:spLocks/>
            </p:cNvSpPr>
            <p:nvPr/>
          </p:nvSpPr>
          <p:spPr bwMode="auto">
            <a:xfrm>
              <a:off x="3835" y="2090"/>
              <a:ext cx="146" cy="95"/>
            </a:xfrm>
            <a:custGeom>
              <a:avLst/>
              <a:gdLst/>
              <a:ahLst/>
              <a:cxnLst>
                <a:cxn ang="0">
                  <a:pos x="146" y="52"/>
                </a:cxn>
                <a:cxn ang="0">
                  <a:pos x="146" y="43"/>
                </a:cxn>
                <a:cxn ang="0">
                  <a:pos x="146" y="43"/>
                </a:cxn>
                <a:cxn ang="0">
                  <a:pos x="146" y="35"/>
                </a:cxn>
                <a:cxn ang="0">
                  <a:pos x="137" y="35"/>
                </a:cxn>
                <a:cxn ang="0">
                  <a:pos x="137" y="26"/>
                </a:cxn>
                <a:cxn ang="0">
                  <a:pos x="137" y="26"/>
                </a:cxn>
                <a:cxn ang="0">
                  <a:pos x="128" y="18"/>
                </a:cxn>
                <a:cxn ang="0">
                  <a:pos x="128" y="18"/>
                </a:cxn>
                <a:cxn ang="0">
                  <a:pos x="120" y="9"/>
                </a:cxn>
                <a:cxn ang="0">
                  <a:pos x="120" y="9"/>
                </a:cxn>
                <a:cxn ang="0">
                  <a:pos x="111" y="9"/>
                </a:cxn>
                <a:cxn ang="0">
                  <a:pos x="111" y="9"/>
                </a:cxn>
                <a:cxn ang="0">
                  <a:pos x="103" y="0"/>
                </a:cxn>
                <a:cxn ang="0">
                  <a:pos x="103" y="0"/>
                </a:cxn>
                <a:cxn ang="0">
                  <a:pos x="94" y="0"/>
                </a:cxn>
                <a:cxn ang="0">
                  <a:pos x="94" y="0"/>
                </a:cxn>
                <a:cxn ang="0">
                  <a:pos x="86" y="0"/>
                </a:cxn>
                <a:cxn ang="0">
                  <a:pos x="86" y="0"/>
                </a:cxn>
                <a:cxn ang="0">
                  <a:pos x="77" y="0"/>
                </a:cxn>
                <a:cxn ang="0">
                  <a:pos x="77" y="0"/>
                </a:cxn>
                <a:cxn ang="0">
                  <a:pos x="68" y="0"/>
                </a:cxn>
                <a:cxn ang="0">
                  <a:pos x="68" y="0"/>
                </a:cxn>
                <a:cxn ang="0">
                  <a:pos x="60" y="0"/>
                </a:cxn>
                <a:cxn ang="0">
                  <a:pos x="60" y="0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43" y="0"/>
                </a:cxn>
                <a:cxn ang="0">
                  <a:pos x="43" y="0"/>
                </a:cxn>
                <a:cxn ang="0">
                  <a:pos x="34" y="9"/>
                </a:cxn>
                <a:cxn ang="0">
                  <a:pos x="34" y="9"/>
                </a:cxn>
                <a:cxn ang="0">
                  <a:pos x="26" y="9"/>
                </a:cxn>
                <a:cxn ang="0">
                  <a:pos x="26" y="9"/>
                </a:cxn>
                <a:cxn ang="0">
                  <a:pos x="17" y="18"/>
                </a:cxn>
                <a:cxn ang="0">
                  <a:pos x="17" y="18"/>
                </a:cxn>
                <a:cxn ang="0">
                  <a:pos x="8" y="26"/>
                </a:cxn>
                <a:cxn ang="0">
                  <a:pos x="8" y="26"/>
                </a:cxn>
                <a:cxn ang="0">
                  <a:pos x="0" y="35"/>
                </a:cxn>
                <a:cxn ang="0">
                  <a:pos x="0" y="35"/>
                </a:cxn>
                <a:cxn ang="0">
                  <a:pos x="0" y="43"/>
                </a:cxn>
                <a:cxn ang="0">
                  <a:pos x="0" y="43"/>
                </a:cxn>
                <a:cxn ang="0">
                  <a:pos x="0" y="52"/>
                </a:cxn>
                <a:cxn ang="0">
                  <a:pos x="0" y="52"/>
                </a:cxn>
                <a:cxn ang="0">
                  <a:pos x="0" y="60"/>
                </a:cxn>
                <a:cxn ang="0">
                  <a:pos x="0" y="60"/>
                </a:cxn>
                <a:cxn ang="0">
                  <a:pos x="0" y="69"/>
                </a:cxn>
                <a:cxn ang="0">
                  <a:pos x="0" y="69"/>
                </a:cxn>
                <a:cxn ang="0">
                  <a:pos x="0" y="78"/>
                </a:cxn>
                <a:cxn ang="0">
                  <a:pos x="8" y="78"/>
                </a:cxn>
                <a:cxn ang="0">
                  <a:pos x="8" y="86"/>
                </a:cxn>
                <a:cxn ang="0">
                  <a:pos x="17" y="86"/>
                </a:cxn>
                <a:cxn ang="0">
                  <a:pos x="17" y="95"/>
                </a:cxn>
                <a:cxn ang="0">
                  <a:pos x="68" y="52"/>
                </a:cxn>
              </a:cxnLst>
              <a:rect l="0" t="0" r="r" b="b"/>
              <a:pathLst>
                <a:path w="146" h="95">
                  <a:moveTo>
                    <a:pt x="146" y="52"/>
                  </a:moveTo>
                  <a:lnTo>
                    <a:pt x="146" y="52"/>
                  </a:lnTo>
                  <a:lnTo>
                    <a:pt x="146" y="52"/>
                  </a:lnTo>
                  <a:lnTo>
                    <a:pt x="146" y="52"/>
                  </a:lnTo>
                  <a:lnTo>
                    <a:pt x="146" y="52"/>
                  </a:lnTo>
                  <a:lnTo>
                    <a:pt x="146" y="52"/>
                  </a:lnTo>
                  <a:lnTo>
                    <a:pt x="146" y="52"/>
                  </a:lnTo>
                  <a:lnTo>
                    <a:pt x="146" y="52"/>
                  </a:lnTo>
                  <a:lnTo>
                    <a:pt x="146" y="43"/>
                  </a:lnTo>
                  <a:lnTo>
                    <a:pt x="146" y="43"/>
                  </a:lnTo>
                  <a:lnTo>
                    <a:pt x="146" y="43"/>
                  </a:lnTo>
                  <a:lnTo>
                    <a:pt x="146" y="43"/>
                  </a:lnTo>
                  <a:lnTo>
                    <a:pt x="146" y="43"/>
                  </a:lnTo>
                  <a:lnTo>
                    <a:pt x="146" y="43"/>
                  </a:lnTo>
                  <a:lnTo>
                    <a:pt x="146" y="43"/>
                  </a:lnTo>
                  <a:lnTo>
                    <a:pt x="146" y="43"/>
                  </a:lnTo>
                  <a:lnTo>
                    <a:pt x="146" y="43"/>
                  </a:lnTo>
                  <a:lnTo>
                    <a:pt x="146" y="43"/>
                  </a:lnTo>
                  <a:lnTo>
                    <a:pt x="146" y="35"/>
                  </a:lnTo>
                  <a:lnTo>
                    <a:pt x="146" y="35"/>
                  </a:lnTo>
                  <a:lnTo>
                    <a:pt x="146" y="35"/>
                  </a:lnTo>
                  <a:lnTo>
                    <a:pt x="146" y="35"/>
                  </a:lnTo>
                  <a:lnTo>
                    <a:pt x="146" y="35"/>
                  </a:lnTo>
                  <a:lnTo>
                    <a:pt x="137" y="35"/>
                  </a:lnTo>
                  <a:lnTo>
                    <a:pt x="137" y="35"/>
                  </a:lnTo>
                  <a:lnTo>
                    <a:pt x="137" y="35"/>
                  </a:lnTo>
                  <a:lnTo>
                    <a:pt x="137" y="35"/>
                  </a:lnTo>
                  <a:lnTo>
                    <a:pt x="137" y="35"/>
                  </a:lnTo>
                  <a:lnTo>
                    <a:pt x="137" y="26"/>
                  </a:lnTo>
                  <a:lnTo>
                    <a:pt x="137" y="26"/>
                  </a:lnTo>
                  <a:lnTo>
                    <a:pt x="137" y="26"/>
                  </a:lnTo>
                  <a:lnTo>
                    <a:pt x="137" y="26"/>
                  </a:lnTo>
                  <a:lnTo>
                    <a:pt x="137" y="26"/>
                  </a:lnTo>
                  <a:lnTo>
                    <a:pt x="137" y="26"/>
                  </a:lnTo>
                  <a:lnTo>
                    <a:pt x="137" y="26"/>
                  </a:lnTo>
                  <a:lnTo>
                    <a:pt x="137" y="26"/>
                  </a:lnTo>
                  <a:lnTo>
                    <a:pt x="137" y="26"/>
                  </a:lnTo>
                  <a:lnTo>
                    <a:pt x="128" y="26"/>
                  </a:lnTo>
                  <a:lnTo>
                    <a:pt x="128" y="18"/>
                  </a:lnTo>
                  <a:lnTo>
                    <a:pt x="128" y="18"/>
                  </a:lnTo>
                  <a:lnTo>
                    <a:pt x="128" y="18"/>
                  </a:lnTo>
                  <a:lnTo>
                    <a:pt x="128" y="18"/>
                  </a:lnTo>
                  <a:lnTo>
                    <a:pt x="128" y="18"/>
                  </a:lnTo>
                  <a:lnTo>
                    <a:pt x="128" y="18"/>
                  </a:lnTo>
                  <a:lnTo>
                    <a:pt x="128" y="18"/>
                  </a:lnTo>
                  <a:lnTo>
                    <a:pt x="128" y="18"/>
                  </a:lnTo>
                  <a:lnTo>
                    <a:pt x="128" y="18"/>
                  </a:lnTo>
                  <a:lnTo>
                    <a:pt x="120" y="18"/>
                  </a:lnTo>
                  <a:lnTo>
                    <a:pt x="120" y="18"/>
                  </a:lnTo>
                  <a:lnTo>
                    <a:pt x="120" y="9"/>
                  </a:lnTo>
                  <a:lnTo>
                    <a:pt x="120" y="9"/>
                  </a:lnTo>
                  <a:lnTo>
                    <a:pt x="120" y="9"/>
                  </a:lnTo>
                  <a:lnTo>
                    <a:pt x="120" y="9"/>
                  </a:lnTo>
                  <a:lnTo>
                    <a:pt x="120" y="9"/>
                  </a:lnTo>
                  <a:lnTo>
                    <a:pt x="120" y="9"/>
                  </a:lnTo>
                  <a:lnTo>
                    <a:pt x="120" y="9"/>
                  </a:lnTo>
                  <a:lnTo>
                    <a:pt x="111" y="9"/>
                  </a:lnTo>
                  <a:lnTo>
                    <a:pt x="111" y="9"/>
                  </a:lnTo>
                  <a:lnTo>
                    <a:pt x="111" y="9"/>
                  </a:lnTo>
                  <a:lnTo>
                    <a:pt x="111" y="9"/>
                  </a:lnTo>
                  <a:lnTo>
                    <a:pt x="111" y="9"/>
                  </a:lnTo>
                  <a:lnTo>
                    <a:pt x="111" y="9"/>
                  </a:lnTo>
                  <a:lnTo>
                    <a:pt x="111" y="9"/>
                  </a:lnTo>
                  <a:lnTo>
                    <a:pt x="111" y="9"/>
                  </a:lnTo>
                  <a:lnTo>
                    <a:pt x="111" y="9"/>
                  </a:lnTo>
                  <a:lnTo>
                    <a:pt x="111" y="9"/>
                  </a:lnTo>
                  <a:lnTo>
                    <a:pt x="103" y="9"/>
                  </a:lnTo>
                  <a:lnTo>
                    <a:pt x="103" y="9"/>
                  </a:lnTo>
                  <a:lnTo>
                    <a:pt x="103" y="9"/>
                  </a:lnTo>
                  <a:lnTo>
                    <a:pt x="103" y="0"/>
                  </a:lnTo>
                  <a:lnTo>
                    <a:pt x="103" y="0"/>
                  </a:lnTo>
                  <a:lnTo>
                    <a:pt x="103" y="0"/>
                  </a:lnTo>
                  <a:lnTo>
                    <a:pt x="103" y="0"/>
                  </a:lnTo>
                  <a:lnTo>
                    <a:pt x="103" y="0"/>
                  </a:lnTo>
                  <a:lnTo>
                    <a:pt x="103" y="0"/>
                  </a:lnTo>
                  <a:lnTo>
                    <a:pt x="103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8" y="18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8" y="78"/>
                  </a:lnTo>
                  <a:lnTo>
                    <a:pt x="8" y="78"/>
                  </a:lnTo>
                  <a:lnTo>
                    <a:pt x="8" y="78"/>
                  </a:lnTo>
                  <a:lnTo>
                    <a:pt x="8" y="78"/>
                  </a:lnTo>
                  <a:lnTo>
                    <a:pt x="8" y="86"/>
                  </a:lnTo>
                  <a:lnTo>
                    <a:pt x="8" y="86"/>
                  </a:lnTo>
                  <a:lnTo>
                    <a:pt x="8" y="86"/>
                  </a:lnTo>
                  <a:lnTo>
                    <a:pt x="8" y="86"/>
                  </a:lnTo>
                  <a:lnTo>
                    <a:pt x="8" y="86"/>
                  </a:lnTo>
                  <a:lnTo>
                    <a:pt x="8" y="86"/>
                  </a:lnTo>
                  <a:lnTo>
                    <a:pt x="8" y="86"/>
                  </a:lnTo>
                  <a:lnTo>
                    <a:pt x="17" y="86"/>
                  </a:lnTo>
                  <a:lnTo>
                    <a:pt x="17" y="86"/>
                  </a:lnTo>
                  <a:lnTo>
                    <a:pt x="17" y="86"/>
                  </a:lnTo>
                  <a:lnTo>
                    <a:pt x="17" y="86"/>
                  </a:lnTo>
                  <a:lnTo>
                    <a:pt x="17" y="95"/>
                  </a:lnTo>
                  <a:lnTo>
                    <a:pt x="17" y="95"/>
                  </a:lnTo>
                  <a:lnTo>
                    <a:pt x="17" y="95"/>
                  </a:lnTo>
                  <a:lnTo>
                    <a:pt x="17" y="95"/>
                  </a:lnTo>
                  <a:lnTo>
                    <a:pt x="17" y="95"/>
                  </a:lnTo>
                  <a:lnTo>
                    <a:pt x="17" y="95"/>
                  </a:lnTo>
                  <a:lnTo>
                    <a:pt x="26" y="95"/>
                  </a:lnTo>
                  <a:lnTo>
                    <a:pt x="26" y="95"/>
                  </a:lnTo>
                  <a:lnTo>
                    <a:pt x="68" y="52"/>
                  </a:lnTo>
                  <a:lnTo>
                    <a:pt x="146" y="52"/>
                  </a:lnTo>
                  <a:lnTo>
                    <a:pt x="146" y="5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8" name="Freeform 85"/>
            <p:cNvSpPr>
              <a:spLocks/>
            </p:cNvSpPr>
            <p:nvPr/>
          </p:nvSpPr>
          <p:spPr bwMode="auto">
            <a:xfrm>
              <a:off x="3835" y="2142"/>
              <a:ext cx="26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4"/>
                </a:cxn>
                <a:cxn ang="0">
                  <a:pos x="0" y="34"/>
                </a:cxn>
                <a:cxn ang="0">
                  <a:pos x="0" y="34"/>
                </a:cxn>
                <a:cxn ang="0">
                  <a:pos x="0" y="34"/>
                </a:cxn>
                <a:cxn ang="0">
                  <a:pos x="0" y="43"/>
                </a:cxn>
                <a:cxn ang="0">
                  <a:pos x="0" y="43"/>
                </a:cxn>
                <a:cxn ang="0">
                  <a:pos x="0" y="43"/>
                </a:cxn>
                <a:cxn ang="0">
                  <a:pos x="0" y="43"/>
                </a:cxn>
                <a:cxn ang="0">
                  <a:pos x="0" y="43"/>
                </a:cxn>
                <a:cxn ang="0">
                  <a:pos x="0" y="51"/>
                </a:cxn>
                <a:cxn ang="0">
                  <a:pos x="0" y="51"/>
                </a:cxn>
                <a:cxn ang="0">
                  <a:pos x="0" y="51"/>
                </a:cxn>
                <a:cxn ang="0">
                  <a:pos x="0" y="51"/>
                </a:cxn>
                <a:cxn ang="0">
                  <a:pos x="0" y="51"/>
                </a:cxn>
                <a:cxn ang="0">
                  <a:pos x="8" y="60"/>
                </a:cxn>
                <a:cxn ang="0">
                  <a:pos x="8" y="60"/>
                </a:cxn>
                <a:cxn ang="0">
                  <a:pos x="8" y="60"/>
                </a:cxn>
                <a:cxn ang="0">
                  <a:pos x="8" y="60"/>
                </a:cxn>
                <a:cxn ang="0">
                  <a:pos x="8" y="60"/>
                </a:cxn>
                <a:cxn ang="0">
                  <a:pos x="17" y="68"/>
                </a:cxn>
                <a:cxn ang="0">
                  <a:pos x="17" y="68"/>
                </a:cxn>
                <a:cxn ang="0">
                  <a:pos x="17" y="68"/>
                </a:cxn>
                <a:cxn ang="0">
                  <a:pos x="17" y="68"/>
                </a:cxn>
                <a:cxn ang="0">
                  <a:pos x="17" y="68"/>
                </a:cxn>
                <a:cxn ang="0">
                  <a:pos x="26" y="68"/>
                </a:cxn>
                <a:cxn ang="0">
                  <a:pos x="26" y="43"/>
                </a:cxn>
                <a:cxn ang="0">
                  <a:pos x="17" y="43"/>
                </a:cxn>
                <a:cxn ang="0">
                  <a:pos x="17" y="43"/>
                </a:cxn>
                <a:cxn ang="0">
                  <a:pos x="17" y="43"/>
                </a:cxn>
                <a:cxn ang="0">
                  <a:pos x="17" y="34"/>
                </a:cxn>
                <a:cxn ang="0">
                  <a:pos x="17" y="34"/>
                </a:cxn>
                <a:cxn ang="0">
                  <a:pos x="8" y="34"/>
                </a:cxn>
                <a:cxn ang="0">
                  <a:pos x="8" y="34"/>
                </a:cxn>
                <a:cxn ang="0">
                  <a:pos x="8" y="34"/>
                </a:cxn>
                <a:cxn ang="0">
                  <a:pos x="8" y="26"/>
                </a:cxn>
                <a:cxn ang="0">
                  <a:pos x="8" y="26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0" y="17"/>
                </a:cxn>
                <a:cxn ang="0">
                  <a:pos x="0" y="17"/>
                </a:cxn>
                <a:cxn ang="0">
                  <a:pos x="0" y="17"/>
                </a:cxn>
                <a:cxn ang="0">
                  <a:pos x="0" y="17"/>
                </a:cxn>
                <a:cxn ang="0">
                  <a:pos x="0" y="17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6" h="68">
                  <a:moveTo>
                    <a:pt x="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8"/>
                  </a:lnTo>
                  <a:lnTo>
                    <a:pt x="17" y="68"/>
                  </a:lnTo>
                  <a:lnTo>
                    <a:pt x="17" y="68"/>
                  </a:lnTo>
                  <a:lnTo>
                    <a:pt x="17" y="68"/>
                  </a:lnTo>
                  <a:lnTo>
                    <a:pt x="17" y="68"/>
                  </a:lnTo>
                  <a:lnTo>
                    <a:pt x="17" y="68"/>
                  </a:lnTo>
                  <a:lnTo>
                    <a:pt x="17" y="68"/>
                  </a:lnTo>
                  <a:lnTo>
                    <a:pt x="17" y="68"/>
                  </a:lnTo>
                  <a:lnTo>
                    <a:pt x="17" y="68"/>
                  </a:lnTo>
                  <a:lnTo>
                    <a:pt x="17" y="68"/>
                  </a:lnTo>
                  <a:lnTo>
                    <a:pt x="17" y="68"/>
                  </a:lnTo>
                  <a:lnTo>
                    <a:pt x="26" y="68"/>
                  </a:lnTo>
                  <a:lnTo>
                    <a:pt x="26" y="68"/>
                  </a:lnTo>
                  <a:lnTo>
                    <a:pt x="26" y="43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9" name="Freeform 86"/>
            <p:cNvSpPr>
              <a:spLocks/>
            </p:cNvSpPr>
            <p:nvPr/>
          </p:nvSpPr>
          <p:spPr bwMode="auto">
            <a:xfrm>
              <a:off x="3861" y="2142"/>
              <a:ext cx="120" cy="60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0" y="43"/>
                </a:cxn>
                <a:cxn ang="0">
                  <a:pos x="0" y="43"/>
                </a:cxn>
                <a:cxn ang="0">
                  <a:pos x="8" y="51"/>
                </a:cxn>
                <a:cxn ang="0">
                  <a:pos x="8" y="51"/>
                </a:cxn>
                <a:cxn ang="0">
                  <a:pos x="8" y="51"/>
                </a:cxn>
                <a:cxn ang="0">
                  <a:pos x="17" y="51"/>
                </a:cxn>
                <a:cxn ang="0">
                  <a:pos x="17" y="51"/>
                </a:cxn>
                <a:cxn ang="0">
                  <a:pos x="17" y="51"/>
                </a:cxn>
                <a:cxn ang="0">
                  <a:pos x="17" y="51"/>
                </a:cxn>
                <a:cxn ang="0">
                  <a:pos x="25" y="51"/>
                </a:cxn>
                <a:cxn ang="0">
                  <a:pos x="25" y="51"/>
                </a:cxn>
                <a:cxn ang="0">
                  <a:pos x="25" y="51"/>
                </a:cxn>
                <a:cxn ang="0">
                  <a:pos x="34" y="60"/>
                </a:cxn>
                <a:cxn ang="0">
                  <a:pos x="34" y="60"/>
                </a:cxn>
                <a:cxn ang="0">
                  <a:pos x="34" y="60"/>
                </a:cxn>
                <a:cxn ang="0">
                  <a:pos x="42" y="60"/>
                </a:cxn>
                <a:cxn ang="0">
                  <a:pos x="42" y="60"/>
                </a:cxn>
                <a:cxn ang="0">
                  <a:pos x="42" y="60"/>
                </a:cxn>
                <a:cxn ang="0">
                  <a:pos x="51" y="60"/>
                </a:cxn>
                <a:cxn ang="0">
                  <a:pos x="51" y="60"/>
                </a:cxn>
                <a:cxn ang="0">
                  <a:pos x="51" y="60"/>
                </a:cxn>
                <a:cxn ang="0">
                  <a:pos x="51" y="60"/>
                </a:cxn>
                <a:cxn ang="0">
                  <a:pos x="60" y="60"/>
                </a:cxn>
                <a:cxn ang="0">
                  <a:pos x="60" y="60"/>
                </a:cxn>
                <a:cxn ang="0">
                  <a:pos x="60" y="51"/>
                </a:cxn>
                <a:cxn ang="0">
                  <a:pos x="68" y="51"/>
                </a:cxn>
                <a:cxn ang="0">
                  <a:pos x="68" y="51"/>
                </a:cxn>
                <a:cxn ang="0">
                  <a:pos x="68" y="51"/>
                </a:cxn>
                <a:cxn ang="0">
                  <a:pos x="77" y="51"/>
                </a:cxn>
                <a:cxn ang="0">
                  <a:pos x="77" y="51"/>
                </a:cxn>
                <a:cxn ang="0">
                  <a:pos x="77" y="51"/>
                </a:cxn>
                <a:cxn ang="0">
                  <a:pos x="77" y="51"/>
                </a:cxn>
                <a:cxn ang="0">
                  <a:pos x="85" y="51"/>
                </a:cxn>
                <a:cxn ang="0">
                  <a:pos x="85" y="51"/>
                </a:cxn>
                <a:cxn ang="0">
                  <a:pos x="85" y="43"/>
                </a:cxn>
                <a:cxn ang="0">
                  <a:pos x="94" y="43"/>
                </a:cxn>
                <a:cxn ang="0">
                  <a:pos x="94" y="43"/>
                </a:cxn>
                <a:cxn ang="0">
                  <a:pos x="94" y="43"/>
                </a:cxn>
                <a:cxn ang="0">
                  <a:pos x="102" y="43"/>
                </a:cxn>
                <a:cxn ang="0">
                  <a:pos x="102" y="34"/>
                </a:cxn>
                <a:cxn ang="0">
                  <a:pos x="102" y="34"/>
                </a:cxn>
                <a:cxn ang="0">
                  <a:pos x="111" y="34"/>
                </a:cxn>
                <a:cxn ang="0">
                  <a:pos x="111" y="34"/>
                </a:cxn>
                <a:cxn ang="0">
                  <a:pos x="111" y="26"/>
                </a:cxn>
                <a:cxn ang="0">
                  <a:pos x="111" y="26"/>
                </a:cxn>
                <a:cxn ang="0">
                  <a:pos x="111" y="26"/>
                </a:cxn>
                <a:cxn ang="0">
                  <a:pos x="120" y="17"/>
                </a:cxn>
                <a:cxn ang="0">
                  <a:pos x="120" y="17"/>
                </a:cxn>
                <a:cxn ang="0">
                  <a:pos x="120" y="17"/>
                </a:cxn>
                <a:cxn ang="0">
                  <a:pos x="120" y="8"/>
                </a:cxn>
                <a:cxn ang="0">
                  <a:pos x="120" y="8"/>
                </a:cxn>
                <a:cxn ang="0">
                  <a:pos x="120" y="8"/>
                </a:cxn>
                <a:cxn ang="0">
                  <a:pos x="120" y="8"/>
                </a:cxn>
                <a:cxn ang="0">
                  <a:pos x="120" y="0"/>
                </a:cxn>
                <a:cxn ang="0">
                  <a:pos x="0" y="43"/>
                </a:cxn>
              </a:cxnLst>
              <a:rect l="0" t="0" r="r" b="b"/>
              <a:pathLst>
                <a:path w="120" h="6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17" y="51"/>
                  </a:lnTo>
                  <a:lnTo>
                    <a:pt x="17" y="51"/>
                  </a:lnTo>
                  <a:lnTo>
                    <a:pt x="17" y="51"/>
                  </a:lnTo>
                  <a:lnTo>
                    <a:pt x="17" y="51"/>
                  </a:lnTo>
                  <a:lnTo>
                    <a:pt x="17" y="51"/>
                  </a:lnTo>
                  <a:lnTo>
                    <a:pt x="17" y="51"/>
                  </a:lnTo>
                  <a:lnTo>
                    <a:pt x="17" y="51"/>
                  </a:lnTo>
                  <a:lnTo>
                    <a:pt x="17" y="51"/>
                  </a:lnTo>
                  <a:lnTo>
                    <a:pt x="17" y="51"/>
                  </a:lnTo>
                  <a:lnTo>
                    <a:pt x="17" y="51"/>
                  </a:lnTo>
                  <a:lnTo>
                    <a:pt x="25" y="51"/>
                  </a:lnTo>
                  <a:lnTo>
                    <a:pt x="25" y="51"/>
                  </a:lnTo>
                  <a:lnTo>
                    <a:pt x="25" y="51"/>
                  </a:lnTo>
                  <a:lnTo>
                    <a:pt x="25" y="51"/>
                  </a:lnTo>
                  <a:lnTo>
                    <a:pt x="25" y="51"/>
                  </a:lnTo>
                  <a:lnTo>
                    <a:pt x="25" y="51"/>
                  </a:lnTo>
                  <a:lnTo>
                    <a:pt x="25" y="51"/>
                  </a:lnTo>
                  <a:lnTo>
                    <a:pt x="25" y="51"/>
                  </a:lnTo>
                  <a:lnTo>
                    <a:pt x="25" y="51"/>
                  </a:lnTo>
                  <a:lnTo>
                    <a:pt x="25" y="60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42" y="60"/>
                  </a:lnTo>
                  <a:lnTo>
                    <a:pt x="42" y="60"/>
                  </a:lnTo>
                  <a:lnTo>
                    <a:pt x="42" y="60"/>
                  </a:lnTo>
                  <a:lnTo>
                    <a:pt x="42" y="60"/>
                  </a:lnTo>
                  <a:lnTo>
                    <a:pt x="42" y="60"/>
                  </a:lnTo>
                  <a:lnTo>
                    <a:pt x="42" y="60"/>
                  </a:lnTo>
                  <a:lnTo>
                    <a:pt x="42" y="60"/>
                  </a:lnTo>
                  <a:lnTo>
                    <a:pt x="42" y="60"/>
                  </a:lnTo>
                  <a:lnTo>
                    <a:pt x="42" y="60"/>
                  </a:lnTo>
                  <a:lnTo>
                    <a:pt x="42" y="60"/>
                  </a:lnTo>
                  <a:lnTo>
                    <a:pt x="51" y="60"/>
                  </a:lnTo>
                  <a:lnTo>
                    <a:pt x="51" y="60"/>
                  </a:lnTo>
                  <a:lnTo>
                    <a:pt x="51" y="60"/>
                  </a:lnTo>
                  <a:lnTo>
                    <a:pt x="51" y="60"/>
                  </a:lnTo>
                  <a:lnTo>
                    <a:pt x="51" y="60"/>
                  </a:lnTo>
                  <a:lnTo>
                    <a:pt x="51" y="60"/>
                  </a:lnTo>
                  <a:lnTo>
                    <a:pt x="51" y="60"/>
                  </a:lnTo>
                  <a:lnTo>
                    <a:pt x="51" y="60"/>
                  </a:lnTo>
                  <a:lnTo>
                    <a:pt x="51" y="60"/>
                  </a:lnTo>
                  <a:lnTo>
                    <a:pt x="51" y="60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60" y="51"/>
                  </a:lnTo>
                  <a:lnTo>
                    <a:pt x="60" y="51"/>
                  </a:lnTo>
                  <a:lnTo>
                    <a:pt x="68" y="51"/>
                  </a:lnTo>
                  <a:lnTo>
                    <a:pt x="68" y="51"/>
                  </a:lnTo>
                  <a:lnTo>
                    <a:pt x="68" y="51"/>
                  </a:lnTo>
                  <a:lnTo>
                    <a:pt x="68" y="51"/>
                  </a:lnTo>
                  <a:lnTo>
                    <a:pt x="68" y="51"/>
                  </a:lnTo>
                  <a:lnTo>
                    <a:pt x="68" y="51"/>
                  </a:lnTo>
                  <a:lnTo>
                    <a:pt x="68" y="51"/>
                  </a:lnTo>
                  <a:lnTo>
                    <a:pt x="68" y="51"/>
                  </a:lnTo>
                  <a:lnTo>
                    <a:pt x="68" y="51"/>
                  </a:lnTo>
                  <a:lnTo>
                    <a:pt x="68" y="51"/>
                  </a:lnTo>
                  <a:lnTo>
                    <a:pt x="77" y="51"/>
                  </a:lnTo>
                  <a:lnTo>
                    <a:pt x="77" y="51"/>
                  </a:lnTo>
                  <a:lnTo>
                    <a:pt x="77" y="51"/>
                  </a:lnTo>
                  <a:lnTo>
                    <a:pt x="77" y="51"/>
                  </a:lnTo>
                  <a:lnTo>
                    <a:pt x="77" y="51"/>
                  </a:lnTo>
                  <a:lnTo>
                    <a:pt x="77" y="51"/>
                  </a:lnTo>
                  <a:lnTo>
                    <a:pt x="77" y="51"/>
                  </a:lnTo>
                  <a:lnTo>
                    <a:pt x="77" y="51"/>
                  </a:lnTo>
                  <a:lnTo>
                    <a:pt x="77" y="51"/>
                  </a:lnTo>
                  <a:lnTo>
                    <a:pt x="77" y="51"/>
                  </a:lnTo>
                  <a:lnTo>
                    <a:pt x="85" y="51"/>
                  </a:lnTo>
                  <a:lnTo>
                    <a:pt x="85" y="51"/>
                  </a:lnTo>
                  <a:lnTo>
                    <a:pt x="85" y="51"/>
                  </a:lnTo>
                  <a:lnTo>
                    <a:pt x="85" y="51"/>
                  </a:lnTo>
                  <a:lnTo>
                    <a:pt x="85" y="51"/>
                  </a:lnTo>
                  <a:lnTo>
                    <a:pt x="85" y="51"/>
                  </a:lnTo>
                  <a:lnTo>
                    <a:pt x="85" y="51"/>
                  </a:lnTo>
                  <a:lnTo>
                    <a:pt x="85" y="51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94" y="43"/>
                  </a:lnTo>
                  <a:lnTo>
                    <a:pt x="94" y="43"/>
                  </a:lnTo>
                  <a:lnTo>
                    <a:pt x="94" y="43"/>
                  </a:lnTo>
                  <a:lnTo>
                    <a:pt x="94" y="43"/>
                  </a:lnTo>
                  <a:lnTo>
                    <a:pt x="94" y="43"/>
                  </a:lnTo>
                  <a:lnTo>
                    <a:pt x="94" y="43"/>
                  </a:lnTo>
                  <a:lnTo>
                    <a:pt x="94" y="43"/>
                  </a:lnTo>
                  <a:lnTo>
                    <a:pt x="94" y="43"/>
                  </a:lnTo>
                  <a:lnTo>
                    <a:pt x="94" y="43"/>
                  </a:lnTo>
                  <a:lnTo>
                    <a:pt x="102" y="43"/>
                  </a:lnTo>
                  <a:lnTo>
                    <a:pt x="102" y="43"/>
                  </a:lnTo>
                  <a:lnTo>
                    <a:pt x="102" y="43"/>
                  </a:lnTo>
                  <a:lnTo>
                    <a:pt x="102" y="43"/>
                  </a:lnTo>
                  <a:lnTo>
                    <a:pt x="102" y="34"/>
                  </a:lnTo>
                  <a:lnTo>
                    <a:pt x="102" y="34"/>
                  </a:lnTo>
                  <a:lnTo>
                    <a:pt x="102" y="34"/>
                  </a:lnTo>
                  <a:lnTo>
                    <a:pt x="102" y="34"/>
                  </a:lnTo>
                  <a:lnTo>
                    <a:pt x="102" y="34"/>
                  </a:lnTo>
                  <a:lnTo>
                    <a:pt x="102" y="34"/>
                  </a:lnTo>
                  <a:lnTo>
                    <a:pt x="111" y="34"/>
                  </a:lnTo>
                  <a:lnTo>
                    <a:pt x="111" y="34"/>
                  </a:lnTo>
                  <a:lnTo>
                    <a:pt x="111" y="34"/>
                  </a:lnTo>
                  <a:lnTo>
                    <a:pt x="111" y="34"/>
                  </a:lnTo>
                  <a:lnTo>
                    <a:pt x="111" y="34"/>
                  </a:lnTo>
                  <a:lnTo>
                    <a:pt x="111" y="26"/>
                  </a:lnTo>
                  <a:lnTo>
                    <a:pt x="111" y="26"/>
                  </a:lnTo>
                  <a:lnTo>
                    <a:pt x="111" y="26"/>
                  </a:lnTo>
                  <a:lnTo>
                    <a:pt x="111" y="26"/>
                  </a:lnTo>
                  <a:lnTo>
                    <a:pt x="111" y="26"/>
                  </a:lnTo>
                  <a:lnTo>
                    <a:pt x="111" y="26"/>
                  </a:lnTo>
                  <a:lnTo>
                    <a:pt x="111" y="26"/>
                  </a:lnTo>
                  <a:lnTo>
                    <a:pt x="111" y="26"/>
                  </a:lnTo>
                  <a:lnTo>
                    <a:pt x="111" y="26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20" y="8"/>
                  </a:lnTo>
                  <a:lnTo>
                    <a:pt x="120" y="8"/>
                  </a:lnTo>
                  <a:lnTo>
                    <a:pt x="120" y="8"/>
                  </a:lnTo>
                  <a:lnTo>
                    <a:pt x="120" y="8"/>
                  </a:lnTo>
                  <a:lnTo>
                    <a:pt x="120" y="8"/>
                  </a:lnTo>
                  <a:lnTo>
                    <a:pt x="120" y="8"/>
                  </a:lnTo>
                  <a:lnTo>
                    <a:pt x="120" y="8"/>
                  </a:lnTo>
                  <a:lnTo>
                    <a:pt x="120" y="8"/>
                  </a:lnTo>
                  <a:lnTo>
                    <a:pt x="120" y="8"/>
                  </a:lnTo>
                  <a:lnTo>
                    <a:pt x="120" y="8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42" y="0"/>
                  </a:lnTo>
                  <a:lnTo>
                    <a:pt x="0" y="43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66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0" name="Freeform 87"/>
            <p:cNvSpPr>
              <a:spLocks/>
            </p:cNvSpPr>
            <p:nvPr/>
          </p:nvSpPr>
          <p:spPr bwMode="auto">
            <a:xfrm>
              <a:off x="3861" y="2142"/>
              <a:ext cx="120" cy="86"/>
            </a:xfrm>
            <a:custGeom>
              <a:avLst/>
              <a:gdLst/>
              <a:ahLst/>
              <a:cxnLst>
                <a:cxn ang="0">
                  <a:pos x="0" y="77"/>
                </a:cxn>
                <a:cxn ang="0">
                  <a:pos x="0" y="77"/>
                </a:cxn>
                <a:cxn ang="0">
                  <a:pos x="8" y="77"/>
                </a:cxn>
                <a:cxn ang="0">
                  <a:pos x="17" y="86"/>
                </a:cxn>
                <a:cxn ang="0">
                  <a:pos x="17" y="86"/>
                </a:cxn>
                <a:cxn ang="0">
                  <a:pos x="25" y="86"/>
                </a:cxn>
                <a:cxn ang="0">
                  <a:pos x="25" y="86"/>
                </a:cxn>
                <a:cxn ang="0">
                  <a:pos x="34" y="86"/>
                </a:cxn>
                <a:cxn ang="0">
                  <a:pos x="42" y="86"/>
                </a:cxn>
                <a:cxn ang="0">
                  <a:pos x="42" y="86"/>
                </a:cxn>
                <a:cxn ang="0">
                  <a:pos x="51" y="86"/>
                </a:cxn>
                <a:cxn ang="0">
                  <a:pos x="60" y="86"/>
                </a:cxn>
                <a:cxn ang="0">
                  <a:pos x="60" y="86"/>
                </a:cxn>
                <a:cxn ang="0">
                  <a:pos x="68" y="86"/>
                </a:cxn>
                <a:cxn ang="0">
                  <a:pos x="68" y="86"/>
                </a:cxn>
                <a:cxn ang="0">
                  <a:pos x="77" y="86"/>
                </a:cxn>
                <a:cxn ang="0">
                  <a:pos x="85" y="77"/>
                </a:cxn>
                <a:cxn ang="0">
                  <a:pos x="85" y="77"/>
                </a:cxn>
                <a:cxn ang="0">
                  <a:pos x="94" y="77"/>
                </a:cxn>
                <a:cxn ang="0">
                  <a:pos x="94" y="68"/>
                </a:cxn>
                <a:cxn ang="0">
                  <a:pos x="102" y="68"/>
                </a:cxn>
                <a:cxn ang="0">
                  <a:pos x="111" y="60"/>
                </a:cxn>
                <a:cxn ang="0">
                  <a:pos x="111" y="60"/>
                </a:cxn>
                <a:cxn ang="0">
                  <a:pos x="111" y="51"/>
                </a:cxn>
                <a:cxn ang="0">
                  <a:pos x="120" y="43"/>
                </a:cxn>
                <a:cxn ang="0">
                  <a:pos x="120" y="43"/>
                </a:cxn>
                <a:cxn ang="0">
                  <a:pos x="120" y="34"/>
                </a:cxn>
                <a:cxn ang="0">
                  <a:pos x="120" y="34"/>
                </a:cxn>
                <a:cxn ang="0">
                  <a:pos x="120" y="8"/>
                </a:cxn>
                <a:cxn ang="0">
                  <a:pos x="120" y="8"/>
                </a:cxn>
                <a:cxn ang="0">
                  <a:pos x="120" y="17"/>
                </a:cxn>
                <a:cxn ang="0">
                  <a:pos x="111" y="26"/>
                </a:cxn>
                <a:cxn ang="0">
                  <a:pos x="111" y="26"/>
                </a:cxn>
                <a:cxn ang="0">
                  <a:pos x="111" y="34"/>
                </a:cxn>
                <a:cxn ang="0">
                  <a:pos x="102" y="34"/>
                </a:cxn>
                <a:cxn ang="0">
                  <a:pos x="94" y="43"/>
                </a:cxn>
                <a:cxn ang="0">
                  <a:pos x="94" y="43"/>
                </a:cxn>
                <a:cxn ang="0">
                  <a:pos x="85" y="51"/>
                </a:cxn>
                <a:cxn ang="0">
                  <a:pos x="85" y="51"/>
                </a:cxn>
                <a:cxn ang="0">
                  <a:pos x="77" y="51"/>
                </a:cxn>
                <a:cxn ang="0">
                  <a:pos x="68" y="51"/>
                </a:cxn>
                <a:cxn ang="0">
                  <a:pos x="68" y="51"/>
                </a:cxn>
                <a:cxn ang="0">
                  <a:pos x="60" y="60"/>
                </a:cxn>
                <a:cxn ang="0">
                  <a:pos x="60" y="60"/>
                </a:cxn>
                <a:cxn ang="0">
                  <a:pos x="51" y="60"/>
                </a:cxn>
                <a:cxn ang="0">
                  <a:pos x="42" y="60"/>
                </a:cxn>
                <a:cxn ang="0">
                  <a:pos x="42" y="60"/>
                </a:cxn>
                <a:cxn ang="0">
                  <a:pos x="34" y="60"/>
                </a:cxn>
                <a:cxn ang="0">
                  <a:pos x="25" y="60"/>
                </a:cxn>
                <a:cxn ang="0">
                  <a:pos x="25" y="51"/>
                </a:cxn>
                <a:cxn ang="0">
                  <a:pos x="17" y="51"/>
                </a:cxn>
                <a:cxn ang="0">
                  <a:pos x="17" y="51"/>
                </a:cxn>
                <a:cxn ang="0">
                  <a:pos x="8" y="51"/>
                </a:cxn>
                <a:cxn ang="0">
                  <a:pos x="0" y="51"/>
                </a:cxn>
                <a:cxn ang="0">
                  <a:pos x="0" y="43"/>
                </a:cxn>
              </a:cxnLst>
              <a:rect l="0" t="0" r="r" b="b"/>
              <a:pathLst>
                <a:path w="120" h="86">
                  <a:moveTo>
                    <a:pt x="0" y="43"/>
                  </a:moveTo>
                  <a:lnTo>
                    <a:pt x="0" y="43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8" y="77"/>
                  </a:lnTo>
                  <a:lnTo>
                    <a:pt x="8" y="77"/>
                  </a:lnTo>
                  <a:lnTo>
                    <a:pt x="8" y="77"/>
                  </a:lnTo>
                  <a:lnTo>
                    <a:pt x="8" y="77"/>
                  </a:lnTo>
                  <a:lnTo>
                    <a:pt x="8" y="77"/>
                  </a:lnTo>
                  <a:lnTo>
                    <a:pt x="8" y="77"/>
                  </a:lnTo>
                  <a:lnTo>
                    <a:pt x="8" y="77"/>
                  </a:lnTo>
                  <a:lnTo>
                    <a:pt x="8" y="77"/>
                  </a:lnTo>
                  <a:lnTo>
                    <a:pt x="8" y="77"/>
                  </a:lnTo>
                  <a:lnTo>
                    <a:pt x="8" y="77"/>
                  </a:lnTo>
                  <a:lnTo>
                    <a:pt x="17" y="86"/>
                  </a:lnTo>
                  <a:lnTo>
                    <a:pt x="17" y="86"/>
                  </a:lnTo>
                  <a:lnTo>
                    <a:pt x="17" y="86"/>
                  </a:lnTo>
                  <a:lnTo>
                    <a:pt x="17" y="86"/>
                  </a:lnTo>
                  <a:lnTo>
                    <a:pt x="17" y="86"/>
                  </a:lnTo>
                  <a:lnTo>
                    <a:pt x="17" y="86"/>
                  </a:lnTo>
                  <a:lnTo>
                    <a:pt x="17" y="86"/>
                  </a:lnTo>
                  <a:lnTo>
                    <a:pt x="17" y="86"/>
                  </a:lnTo>
                  <a:lnTo>
                    <a:pt x="17" y="86"/>
                  </a:lnTo>
                  <a:lnTo>
                    <a:pt x="17" y="86"/>
                  </a:lnTo>
                  <a:lnTo>
                    <a:pt x="25" y="86"/>
                  </a:lnTo>
                  <a:lnTo>
                    <a:pt x="25" y="86"/>
                  </a:lnTo>
                  <a:lnTo>
                    <a:pt x="25" y="86"/>
                  </a:lnTo>
                  <a:lnTo>
                    <a:pt x="25" y="86"/>
                  </a:lnTo>
                  <a:lnTo>
                    <a:pt x="25" y="86"/>
                  </a:lnTo>
                  <a:lnTo>
                    <a:pt x="25" y="86"/>
                  </a:lnTo>
                  <a:lnTo>
                    <a:pt x="25" y="86"/>
                  </a:lnTo>
                  <a:lnTo>
                    <a:pt x="25" y="86"/>
                  </a:lnTo>
                  <a:lnTo>
                    <a:pt x="25" y="86"/>
                  </a:lnTo>
                  <a:lnTo>
                    <a:pt x="25" y="86"/>
                  </a:lnTo>
                  <a:lnTo>
                    <a:pt x="34" y="86"/>
                  </a:lnTo>
                  <a:lnTo>
                    <a:pt x="34" y="86"/>
                  </a:lnTo>
                  <a:lnTo>
                    <a:pt x="34" y="86"/>
                  </a:lnTo>
                  <a:lnTo>
                    <a:pt x="34" y="86"/>
                  </a:lnTo>
                  <a:lnTo>
                    <a:pt x="34" y="86"/>
                  </a:lnTo>
                  <a:lnTo>
                    <a:pt x="34" y="86"/>
                  </a:lnTo>
                  <a:lnTo>
                    <a:pt x="34" y="86"/>
                  </a:lnTo>
                  <a:lnTo>
                    <a:pt x="34" y="86"/>
                  </a:lnTo>
                  <a:lnTo>
                    <a:pt x="34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51" y="86"/>
                  </a:lnTo>
                  <a:lnTo>
                    <a:pt x="51" y="86"/>
                  </a:lnTo>
                  <a:lnTo>
                    <a:pt x="51" y="86"/>
                  </a:lnTo>
                  <a:lnTo>
                    <a:pt x="51" y="86"/>
                  </a:lnTo>
                  <a:lnTo>
                    <a:pt x="51" y="86"/>
                  </a:lnTo>
                  <a:lnTo>
                    <a:pt x="51" y="86"/>
                  </a:lnTo>
                  <a:lnTo>
                    <a:pt x="51" y="86"/>
                  </a:lnTo>
                  <a:lnTo>
                    <a:pt x="51" y="86"/>
                  </a:lnTo>
                  <a:lnTo>
                    <a:pt x="51" y="86"/>
                  </a:lnTo>
                  <a:lnTo>
                    <a:pt x="51" y="86"/>
                  </a:lnTo>
                  <a:lnTo>
                    <a:pt x="60" y="86"/>
                  </a:lnTo>
                  <a:lnTo>
                    <a:pt x="60" y="86"/>
                  </a:lnTo>
                  <a:lnTo>
                    <a:pt x="60" y="86"/>
                  </a:lnTo>
                  <a:lnTo>
                    <a:pt x="60" y="86"/>
                  </a:lnTo>
                  <a:lnTo>
                    <a:pt x="60" y="86"/>
                  </a:lnTo>
                  <a:lnTo>
                    <a:pt x="60" y="86"/>
                  </a:lnTo>
                  <a:lnTo>
                    <a:pt x="60" y="86"/>
                  </a:lnTo>
                  <a:lnTo>
                    <a:pt x="60" y="86"/>
                  </a:lnTo>
                  <a:lnTo>
                    <a:pt x="60" y="86"/>
                  </a:lnTo>
                  <a:lnTo>
                    <a:pt x="60" y="86"/>
                  </a:lnTo>
                  <a:lnTo>
                    <a:pt x="68" y="86"/>
                  </a:lnTo>
                  <a:lnTo>
                    <a:pt x="68" y="86"/>
                  </a:lnTo>
                  <a:lnTo>
                    <a:pt x="68" y="86"/>
                  </a:lnTo>
                  <a:lnTo>
                    <a:pt x="68" y="86"/>
                  </a:lnTo>
                  <a:lnTo>
                    <a:pt x="68" y="86"/>
                  </a:lnTo>
                  <a:lnTo>
                    <a:pt x="68" y="86"/>
                  </a:lnTo>
                  <a:lnTo>
                    <a:pt x="68" y="86"/>
                  </a:lnTo>
                  <a:lnTo>
                    <a:pt x="68" y="86"/>
                  </a:lnTo>
                  <a:lnTo>
                    <a:pt x="68" y="86"/>
                  </a:lnTo>
                  <a:lnTo>
                    <a:pt x="68" y="86"/>
                  </a:lnTo>
                  <a:lnTo>
                    <a:pt x="77" y="86"/>
                  </a:lnTo>
                  <a:lnTo>
                    <a:pt x="77" y="86"/>
                  </a:lnTo>
                  <a:lnTo>
                    <a:pt x="77" y="86"/>
                  </a:lnTo>
                  <a:lnTo>
                    <a:pt x="77" y="86"/>
                  </a:lnTo>
                  <a:lnTo>
                    <a:pt x="77" y="86"/>
                  </a:lnTo>
                  <a:lnTo>
                    <a:pt x="77" y="86"/>
                  </a:lnTo>
                  <a:lnTo>
                    <a:pt x="77" y="86"/>
                  </a:lnTo>
                  <a:lnTo>
                    <a:pt x="77" y="77"/>
                  </a:lnTo>
                  <a:lnTo>
                    <a:pt x="77" y="77"/>
                  </a:lnTo>
                  <a:lnTo>
                    <a:pt x="77" y="77"/>
                  </a:lnTo>
                  <a:lnTo>
                    <a:pt x="85" y="77"/>
                  </a:lnTo>
                  <a:lnTo>
                    <a:pt x="85" y="77"/>
                  </a:lnTo>
                  <a:lnTo>
                    <a:pt x="85" y="77"/>
                  </a:lnTo>
                  <a:lnTo>
                    <a:pt x="85" y="77"/>
                  </a:lnTo>
                  <a:lnTo>
                    <a:pt x="85" y="77"/>
                  </a:lnTo>
                  <a:lnTo>
                    <a:pt x="85" y="77"/>
                  </a:lnTo>
                  <a:lnTo>
                    <a:pt x="85" y="77"/>
                  </a:lnTo>
                  <a:lnTo>
                    <a:pt x="85" y="77"/>
                  </a:lnTo>
                  <a:lnTo>
                    <a:pt x="85" y="77"/>
                  </a:lnTo>
                  <a:lnTo>
                    <a:pt x="85" y="77"/>
                  </a:lnTo>
                  <a:lnTo>
                    <a:pt x="94" y="77"/>
                  </a:lnTo>
                  <a:lnTo>
                    <a:pt x="94" y="77"/>
                  </a:lnTo>
                  <a:lnTo>
                    <a:pt x="94" y="77"/>
                  </a:lnTo>
                  <a:lnTo>
                    <a:pt x="94" y="77"/>
                  </a:lnTo>
                  <a:lnTo>
                    <a:pt x="94" y="77"/>
                  </a:lnTo>
                  <a:lnTo>
                    <a:pt x="94" y="68"/>
                  </a:lnTo>
                  <a:lnTo>
                    <a:pt x="94" y="68"/>
                  </a:lnTo>
                  <a:lnTo>
                    <a:pt x="94" y="68"/>
                  </a:lnTo>
                  <a:lnTo>
                    <a:pt x="94" y="68"/>
                  </a:lnTo>
                  <a:lnTo>
                    <a:pt x="102" y="68"/>
                  </a:lnTo>
                  <a:lnTo>
                    <a:pt x="102" y="68"/>
                  </a:lnTo>
                  <a:lnTo>
                    <a:pt x="102" y="68"/>
                  </a:lnTo>
                  <a:lnTo>
                    <a:pt x="102" y="68"/>
                  </a:lnTo>
                  <a:lnTo>
                    <a:pt x="102" y="68"/>
                  </a:lnTo>
                  <a:lnTo>
                    <a:pt x="102" y="68"/>
                  </a:lnTo>
                  <a:lnTo>
                    <a:pt x="102" y="68"/>
                  </a:lnTo>
                  <a:lnTo>
                    <a:pt x="102" y="68"/>
                  </a:lnTo>
                  <a:lnTo>
                    <a:pt x="102" y="68"/>
                  </a:lnTo>
                  <a:lnTo>
                    <a:pt x="102" y="60"/>
                  </a:lnTo>
                  <a:lnTo>
                    <a:pt x="111" y="60"/>
                  </a:lnTo>
                  <a:lnTo>
                    <a:pt x="111" y="60"/>
                  </a:lnTo>
                  <a:lnTo>
                    <a:pt x="111" y="60"/>
                  </a:lnTo>
                  <a:lnTo>
                    <a:pt x="111" y="60"/>
                  </a:lnTo>
                  <a:lnTo>
                    <a:pt x="111" y="60"/>
                  </a:lnTo>
                  <a:lnTo>
                    <a:pt x="111" y="60"/>
                  </a:lnTo>
                  <a:lnTo>
                    <a:pt x="111" y="60"/>
                  </a:lnTo>
                  <a:lnTo>
                    <a:pt x="111" y="60"/>
                  </a:lnTo>
                  <a:lnTo>
                    <a:pt x="111" y="60"/>
                  </a:lnTo>
                  <a:lnTo>
                    <a:pt x="111" y="51"/>
                  </a:lnTo>
                  <a:lnTo>
                    <a:pt x="111" y="51"/>
                  </a:lnTo>
                  <a:lnTo>
                    <a:pt x="111" y="51"/>
                  </a:lnTo>
                  <a:lnTo>
                    <a:pt x="111" y="51"/>
                  </a:lnTo>
                  <a:lnTo>
                    <a:pt x="111" y="51"/>
                  </a:lnTo>
                  <a:lnTo>
                    <a:pt x="120" y="51"/>
                  </a:lnTo>
                  <a:lnTo>
                    <a:pt x="120" y="51"/>
                  </a:lnTo>
                  <a:lnTo>
                    <a:pt x="120" y="51"/>
                  </a:lnTo>
                  <a:lnTo>
                    <a:pt x="120" y="51"/>
                  </a:lnTo>
                  <a:lnTo>
                    <a:pt x="120" y="51"/>
                  </a:lnTo>
                  <a:lnTo>
                    <a:pt x="120" y="43"/>
                  </a:lnTo>
                  <a:lnTo>
                    <a:pt x="120" y="43"/>
                  </a:lnTo>
                  <a:lnTo>
                    <a:pt x="120" y="43"/>
                  </a:lnTo>
                  <a:lnTo>
                    <a:pt x="120" y="43"/>
                  </a:lnTo>
                  <a:lnTo>
                    <a:pt x="120" y="43"/>
                  </a:lnTo>
                  <a:lnTo>
                    <a:pt x="120" y="43"/>
                  </a:lnTo>
                  <a:lnTo>
                    <a:pt x="120" y="43"/>
                  </a:lnTo>
                  <a:lnTo>
                    <a:pt x="120" y="43"/>
                  </a:lnTo>
                  <a:lnTo>
                    <a:pt x="120" y="43"/>
                  </a:lnTo>
                  <a:lnTo>
                    <a:pt x="120" y="43"/>
                  </a:lnTo>
                  <a:lnTo>
                    <a:pt x="120" y="34"/>
                  </a:lnTo>
                  <a:lnTo>
                    <a:pt x="120" y="34"/>
                  </a:lnTo>
                  <a:lnTo>
                    <a:pt x="120" y="34"/>
                  </a:lnTo>
                  <a:lnTo>
                    <a:pt x="120" y="34"/>
                  </a:lnTo>
                  <a:lnTo>
                    <a:pt x="120" y="34"/>
                  </a:lnTo>
                  <a:lnTo>
                    <a:pt x="120" y="34"/>
                  </a:lnTo>
                  <a:lnTo>
                    <a:pt x="120" y="34"/>
                  </a:lnTo>
                  <a:lnTo>
                    <a:pt x="120" y="34"/>
                  </a:lnTo>
                  <a:lnTo>
                    <a:pt x="120" y="34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20" y="8"/>
                  </a:lnTo>
                  <a:lnTo>
                    <a:pt x="120" y="8"/>
                  </a:lnTo>
                  <a:lnTo>
                    <a:pt x="120" y="8"/>
                  </a:lnTo>
                  <a:lnTo>
                    <a:pt x="120" y="8"/>
                  </a:lnTo>
                  <a:lnTo>
                    <a:pt x="120" y="8"/>
                  </a:lnTo>
                  <a:lnTo>
                    <a:pt x="120" y="8"/>
                  </a:lnTo>
                  <a:lnTo>
                    <a:pt x="120" y="8"/>
                  </a:lnTo>
                  <a:lnTo>
                    <a:pt x="120" y="8"/>
                  </a:lnTo>
                  <a:lnTo>
                    <a:pt x="120" y="8"/>
                  </a:lnTo>
                  <a:lnTo>
                    <a:pt x="120" y="8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11" y="26"/>
                  </a:lnTo>
                  <a:lnTo>
                    <a:pt x="111" y="26"/>
                  </a:lnTo>
                  <a:lnTo>
                    <a:pt x="111" y="26"/>
                  </a:lnTo>
                  <a:lnTo>
                    <a:pt x="111" y="26"/>
                  </a:lnTo>
                  <a:lnTo>
                    <a:pt x="111" y="26"/>
                  </a:lnTo>
                  <a:lnTo>
                    <a:pt x="111" y="26"/>
                  </a:lnTo>
                  <a:lnTo>
                    <a:pt x="111" y="26"/>
                  </a:lnTo>
                  <a:lnTo>
                    <a:pt x="111" y="26"/>
                  </a:lnTo>
                  <a:lnTo>
                    <a:pt x="111" y="26"/>
                  </a:lnTo>
                  <a:lnTo>
                    <a:pt x="111" y="34"/>
                  </a:lnTo>
                  <a:lnTo>
                    <a:pt x="111" y="34"/>
                  </a:lnTo>
                  <a:lnTo>
                    <a:pt x="111" y="34"/>
                  </a:lnTo>
                  <a:lnTo>
                    <a:pt x="111" y="34"/>
                  </a:lnTo>
                  <a:lnTo>
                    <a:pt x="111" y="34"/>
                  </a:lnTo>
                  <a:lnTo>
                    <a:pt x="102" y="34"/>
                  </a:lnTo>
                  <a:lnTo>
                    <a:pt x="102" y="34"/>
                  </a:lnTo>
                  <a:lnTo>
                    <a:pt x="102" y="34"/>
                  </a:lnTo>
                  <a:lnTo>
                    <a:pt x="102" y="34"/>
                  </a:lnTo>
                  <a:lnTo>
                    <a:pt x="102" y="34"/>
                  </a:lnTo>
                  <a:lnTo>
                    <a:pt x="102" y="34"/>
                  </a:lnTo>
                  <a:lnTo>
                    <a:pt x="102" y="43"/>
                  </a:lnTo>
                  <a:lnTo>
                    <a:pt x="102" y="43"/>
                  </a:lnTo>
                  <a:lnTo>
                    <a:pt x="102" y="43"/>
                  </a:lnTo>
                  <a:lnTo>
                    <a:pt x="102" y="43"/>
                  </a:lnTo>
                  <a:lnTo>
                    <a:pt x="94" y="43"/>
                  </a:lnTo>
                  <a:lnTo>
                    <a:pt x="94" y="43"/>
                  </a:lnTo>
                  <a:lnTo>
                    <a:pt x="94" y="43"/>
                  </a:lnTo>
                  <a:lnTo>
                    <a:pt x="94" y="43"/>
                  </a:lnTo>
                  <a:lnTo>
                    <a:pt x="94" y="43"/>
                  </a:lnTo>
                  <a:lnTo>
                    <a:pt x="94" y="43"/>
                  </a:lnTo>
                  <a:lnTo>
                    <a:pt x="94" y="43"/>
                  </a:lnTo>
                  <a:lnTo>
                    <a:pt x="94" y="43"/>
                  </a:lnTo>
                  <a:lnTo>
                    <a:pt x="94" y="43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51"/>
                  </a:lnTo>
                  <a:lnTo>
                    <a:pt x="85" y="51"/>
                  </a:lnTo>
                  <a:lnTo>
                    <a:pt x="85" y="51"/>
                  </a:lnTo>
                  <a:lnTo>
                    <a:pt x="85" y="51"/>
                  </a:lnTo>
                  <a:lnTo>
                    <a:pt x="85" y="51"/>
                  </a:lnTo>
                  <a:lnTo>
                    <a:pt x="85" y="51"/>
                  </a:lnTo>
                  <a:lnTo>
                    <a:pt x="85" y="51"/>
                  </a:lnTo>
                  <a:lnTo>
                    <a:pt x="85" y="51"/>
                  </a:lnTo>
                  <a:lnTo>
                    <a:pt x="77" y="51"/>
                  </a:lnTo>
                  <a:lnTo>
                    <a:pt x="77" y="51"/>
                  </a:lnTo>
                  <a:lnTo>
                    <a:pt x="77" y="51"/>
                  </a:lnTo>
                  <a:lnTo>
                    <a:pt x="77" y="51"/>
                  </a:lnTo>
                  <a:lnTo>
                    <a:pt x="77" y="51"/>
                  </a:lnTo>
                  <a:lnTo>
                    <a:pt x="77" y="51"/>
                  </a:lnTo>
                  <a:lnTo>
                    <a:pt x="77" y="51"/>
                  </a:lnTo>
                  <a:lnTo>
                    <a:pt x="77" y="51"/>
                  </a:lnTo>
                  <a:lnTo>
                    <a:pt x="77" y="51"/>
                  </a:lnTo>
                  <a:lnTo>
                    <a:pt x="77" y="51"/>
                  </a:lnTo>
                  <a:lnTo>
                    <a:pt x="68" y="51"/>
                  </a:lnTo>
                  <a:lnTo>
                    <a:pt x="68" y="51"/>
                  </a:lnTo>
                  <a:lnTo>
                    <a:pt x="68" y="51"/>
                  </a:lnTo>
                  <a:lnTo>
                    <a:pt x="68" y="51"/>
                  </a:lnTo>
                  <a:lnTo>
                    <a:pt x="68" y="51"/>
                  </a:lnTo>
                  <a:lnTo>
                    <a:pt x="68" y="51"/>
                  </a:lnTo>
                  <a:lnTo>
                    <a:pt x="68" y="51"/>
                  </a:lnTo>
                  <a:lnTo>
                    <a:pt x="68" y="51"/>
                  </a:lnTo>
                  <a:lnTo>
                    <a:pt x="68" y="51"/>
                  </a:lnTo>
                  <a:lnTo>
                    <a:pt x="68" y="51"/>
                  </a:lnTo>
                  <a:lnTo>
                    <a:pt x="60" y="51"/>
                  </a:lnTo>
                  <a:lnTo>
                    <a:pt x="60" y="51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51" y="60"/>
                  </a:lnTo>
                  <a:lnTo>
                    <a:pt x="51" y="60"/>
                  </a:lnTo>
                  <a:lnTo>
                    <a:pt x="51" y="60"/>
                  </a:lnTo>
                  <a:lnTo>
                    <a:pt x="51" y="60"/>
                  </a:lnTo>
                  <a:lnTo>
                    <a:pt x="51" y="60"/>
                  </a:lnTo>
                  <a:lnTo>
                    <a:pt x="51" y="60"/>
                  </a:lnTo>
                  <a:lnTo>
                    <a:pt x="51" y="60"/>
                  </a:lnTo>
                  <a:lnTo>
                    <a:pt x="51" y="60"/>
                  </a:lnTo>
                  <a:lnTo>
                    <a:pt x="51" y="60"/>
                  </a:lnTo>
                  <a:lnTo>
                    <a:pt x="51" y="60"/>
                  </a:lnTo>
                  <a:lnTo>
                    <a:pt x="42" y="60"/>
                  </a:lnTo>
                  <a:lnTo>
                    <a:pt x="42" y="60"/>
                  </a:lnTo>
                  <a:lnTo>
                    <a:pt x="42" y="60"/>
                  </a:lnTo>
                  <a:lnTo>
                    <a:pt x="42" y="60"/>
                  </a:lnTo>
                  <a:lnTo>
                    <a:pt x="42" y="60"/>
                  </a:lnTo>
                  <a:lnTo>
                    <a:pt x="42" y="60"/>
                  </a:lnTo>
                  <a:lnTo>
                    <a:pt x="42" y="60"/>
                  </a:lnTo>
                  <a:lnTo>
                    <a:pt x="42" y="60"/>
                  </a:lnTo>
                  <a:lnTo>
                    <a:pt x="42" y="60"/>
                  </a:lnTo>
                  <a:lnTo>
                    <a:pt x="42" y="60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25" y="60"/>
                  </a:lnTo>
                  <a:lnTo>
                    <a:pt x="25" y="51"/>
                  </a:lnTo>
                  <a:lnTo>
                    <a:pt x="25" y="51"/>
                  </a:lnTo>
                  <a:lnTo>
                    <a:pt x="25" y="51"/>
                  </a:lnTo>
                  <a:lnTo>
                    <a:pt x="25" y="51"/>
                  </a:lnTo>
                  <a:lnTo>
                    <a:pt x="25" y="51"/>
                  </a:lnTo>
                  <a:lnTo>
                    <a:pt x="25" y="51"/>
                  </a:lnTo>
                  <a:lnTo>
                    <a:pt x="25" y="51"/>
                  </a:lnTo>
                  <a:lnTo>
                    <a:pt x="25" y="51"/>
                  </a:lnTo>
                  <a:lnTo>
                    <a:pt x="25" y="51"/>
                  </a:lnTo>
                  <a:lnTo>
                    <a:pt x="17" y="51"/>
                  </a:lnTo>
                  <a:lnTo>
                    <a:pt x="17" y="51"/>
                  </a:lnTo>
                  <a:lnTo>
                    <a:pt x="17" y="51"/>
                  </a:lnTo>
                  <a:lnTo>
                    <a:pt x="17" y="51"/>
                  </a:lnTo>
                  <a:lnTo>
                    <a:pt x="17" y="51"/>
                  </a:lnTo>
                  <a:lnTo>
                    <a:pt x="17" y="51"/>
                  </a:lnTo>
                  <a:lnTo>
                    <a:pt x="17" y="51"/>
                  </a:lnTo>
                  <a:lnTo>
                    <a:pt x="17" y="51"/>
                  </a:lnTo>
                  <a:lnTo>
                    <a:pt x="17" y="51"/>
                  </a:lnTo>
                  <a:lnTo>
                    <a:pt x="17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33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</p:grpSp>
      <p:pic>
        <p:nvPicPr>
          <p:cNvPr id="61" name="Picture 1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085975" y="1323975"/>
            <a:ext cx="5105400" cy="4038600"/>
          </a:xfrm>
          <a:prstGeom prst="rect">
            <a:avLst/>
          </a:prstGeom>
          <a:noFill/>
          <a:ln/>
        </p:spPr>
      </p:pic>
      <p:sp>
        <p:nvSpPr>
          <p:cNvPr id="62" name="Rectangle 61"/>
          <p:cNvSpPr/>
          <p:nvPr/>
        </p:nvSpPr>
        <p:spPr>
          <a:xfrm>
            <a:off x="0" y="-58056"/>
            <a:ext cx="9143999" cy="33855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 The Groundwater/Surface water interactions Along the Kings Creek and  the Jock R.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248245" y="4941207"/>
            <a:ext cx="12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solidFill>
                  <a:srgbClr val="C00000"/>
                </a:solidFill>
              </a:rPr>
              <a:t>Kings Creek</a:t>
            </a:r>
            <a:endParaRPr lang="en-CA" sz="1400" b="1" dirty="0">
              <a:solidFill>
                <a:srgbClr val="C0000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234614" y="2094138"/>
            <a:ext cx="1188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solidFill>
                  <a:srgbClr val="C00000"/>
                </a:solidFill>
              </a:rPr>
              <a:t>The Jock R.</a:t>
            </a:r>
            <a:endParaRPr lang="en-CA" sz="1400" b="1" dirty="0">
              <a:solidFill>
                <a:srgbClr val="C00000"/>
              </a:solidFill>
            </a:endParaRPr>
          </a:p>
        </p:txBody>
      </p:sp>
      <p:cxnSp>
        <p:nvCxnSpPr>
          <p:cNvPr id="69" name="Straight Arrow Connector 68"/>
          <p:cNvCxnSpPr>
            <a:stCxn id="66" idx="1"/>
          </p:cNvCxnSpPr>
          <p:nvPr/>
        </p:nvCxnSpPr>
        <p:spPr bwMode="auto">
          <a:xfrm flipH="1">
            <a:off x="4586514" y="5095096"/>
            <a:ext cx="661731" cy="7199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1" name="Straight Arrow Connector 70"/>
          <p:cNvCxnSpPr/>
          <p:nvPr/>
        </p:nvCxnSpPr>
        <p:spPr bwMode="auto">
          <a:xfrm>
            <a:off x="6371771" y="2249714"/>
            <a:ext cx="508000" cy="1306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63" name="Picture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847850" y="5419725"/>
            <a:ext cx="1420813" cy="192088"/>
          </a:xfrm>
          <a:prstGeom prst="rect">
            <a:avLst/>
          </a:prstGeom>
          <a:noFill/>
          <a:ln/>
        </p:spPr>
      </p:pic>
      <p:sp>
        <p:nvSpPr>
          <p:cNvPr id="49" name="TextBox 48"/>
          <p:cNvSpPr txBox="1"/>
          <p:nvPr/>
        </p:nvSpPr>
        <p:spPr>
          <a:xfrm>
            <a:off x="7427568" y="5181600"/>
            <a:ext cx="1083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 smtClean="0">
                <a:solidFill>
                  <a:srgbClr val="E2FCDC"/>
                </a:solidFill>
              </a:rPr>
              <a:t>Seepage </a:t>
            </a:r>
          </a:p>
          <a:p>
            <a:r>
              <a:rPr lang="en-CA" sz="1600" b="1" dirty="0" smtClean="0">
                <a:solidFill>
                  <a:srgbClr val="E2FCDC"/>
                </a:solidFill>
              </a:rPr>
              <a:t>rates</a:t>
            </a:r>
            <a:endParaRPr lang="en-CA" sz="1600" b="1" dirty="0">
              <a:solidFill>
                <a:srgbClr val="E2FCDC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59108" y="6000750"/>
            <a:ext cx="70294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 smtClean="0">
                <a:solidFill>
                  <a:srgbClr val="FF0000"/>
                </a:solidFill>
              </a:rPr>
              <a:t>Size of the circle is proportional to the magnitude of the hydraulic gradients </a:t>
            </a:r>
            <a:endParaRPr lang="en-CA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20914" y="537029"/>
            <a:ext cx="8723086" cy="55154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>
                <a:latin typeface="Arial" pitchFamily="34" charset="0"/>
              </a:rPr>
              <a:t>z</a:t>
            </a:r>
            <a:endParaRPr lang="en-CA" dirty="0">
              <a:latin typeface="Arial" pitchFamily="34" charset="0"/>
            </a:endParaRPr>
          </a:p>
        </p:txBody>
      </p:sp>
      <p:pic>
        <p:nvPicPr>
          <p:cNvPr id="4" name="Picture 104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696685"/>
            <a:ext cx="6629400" cy="5241925"/>
          </a:xfrm>
          <a:prstGeom prst="rect">
            <a:avLst/>
          </a:prstGeom>
          <a:noFill/>
          <a:ln/>
        </p:spPr>
      </p:pic>
      <p:pic>
        <p:nvPicPr>
          <p:cNvPr id="5" name="Picture 105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44885" y="5736771"/>
            <a:ext cx="1881188" cy="231775"/>
          </a:xfrm>
          <a:prstGeom prst="rect">
            <a:avLst/>
          </a:prstGeom>
          <a:noFill/>
          <a:ln/>
        </p:spPr>
      </p:pic>
      <p:pic>
        <p:nvPicPr>
          <p:cNvPr id="6" name="Picture 105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229701" y="1973943"/>
            <a:ext cx="1798184" cy="3396343"/>
          </a:xfrm>
          <a:prstGeom prst="rect">
            <a:avLst/>
          </a:prstGeom>
          <a:noFill/>
          <a:ln/>
        </p:spPr>
      </p:pic>
      <p:sp>
        <p:nvSpPr>
          <p:cNvPr id="2463" name="Text Box 1063"/>
          <p:cNvSpPr txBox="1">
            <a:spLocks noChangeArrowheads="1"/>
          </p:cNvSpPr>
          <p:nvPr/>
        </p:nvSpPr>
        <p:spPr bwMode="auto">
          <a:xfrm>
            <a:off x="7315199" y="863600"/>
            <a:ext cx="9579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endParaRPr lang="en-CA" sz="2000" b="1">
              <a:solidFill>
                <a:srgbClr val="CC00FF"/>
              </a:solidFill>
            </a:endParaRPr>
          </a:p>
        </p:txBody>
      </p:sp>
      <p:sp>
        <p:nvSpPr>
          <p:cNvPr id="2464" name="Text Box 1064"/>
          <p:cNvSpPr txBox="1">
            <a:spLocks noChangeArrowheads="1"/>
          </p:cNvSpPr>
          <p:nvPr/>
        </p:nvSpPr>
        <p:spPr bwMode="auto">
          <a:xfrm>
            <a:off x="7300685" y="957943"/>
            <a:ext cx="9579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2000" b="1" dirty="0">
                <a:solidFill>
                  <a:srgbClr val="FF7C80"/>
                </a:solidFill>
              </a:rPr>
              <a:t>N</a:t>
            </a:r>
          </a:p>
        </p:txBody>
      </p:sp>
      <p:sp>
        <p:nvSpPr>
          <p:cNvPr id="2465" name="Line 1065"/>
          <p:cNvSpPr>
            <a:spLocks noChangeShapeType="1"/>
          </p:cNvSpPr>
          <p:nvPr/>
        </p:nvSpPr>
        <p:spPr bwMode="auto">
          <a:xfrm flipV="1">
            <a:off x="7467600" y="1397880"/>
            <a:ext cx="6654" cy="3293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CA" sz="2000"/>
          </a:p>
        </p:txBody>
      </p:sp>
      <p:sp>
        <p:nvSpPr>
          <p:cNvPr id="8" name="Text Box 1048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The </a:t>
            </a:r>
            <a:r>
              <a:rPr lang="en-US" sz="1600" b="1" dirty="0" err="1" smtClean="0">
                <a:solidFill>
                  <a:schemeClr val="bg1"/>
                </a:solidFill>
              </a:rPr>
              <a:t>Surficial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Geology Along </a:t>
            </a:r>
            <a:r>
              <a:rPr lang="en-US" sz="1600" b="1" dirty="0" smtClean="0">
                <a:solidFill>
                  <a:schemeClr val="bg1"/>
                </a:solidFill>
              </a:rPr>
              <a:t>the </a:t>
            </a:r>
            <a:r>
              <a:rPr lang="en-US" sz="1600" b="1" dirty="0">
                <a:solidFill>
                  <a:schemeClr val="bg1"/>
                </a:solidFill>
              </a:rPr>
              <a:t>Middle Rideau </a:t>
            </a:r>
            <a:r>
              <a:rPr lang="en-US" sz="1600" b="1" dirty="0" smtClean="0">
                <a:solidFill>
                  <a:schemeClr val="bg1"/>
                </a:solidFill>
              </a:rPr>
              <a:t>(</a:t>
            </a:r>
            <a:r>
              <a:rPr lang="en-US" sz="1600" b="1" dirty="0" err="1">
                <a:solidFill>
                  <a:schemeClr val="bg1"/>
                </a:solidFill>
              </a:rPr>
              <a:t>Malacoff</a:t>
            </a:r>
            <a:r>
              <a:rPr lang="en-US" sz="1600" b="1" dirty="0">
                <a:solidFill>
                  <a:schemeClr val="bg1"/>
                </a:solidFill>
              </a:rPr>
              <a:t> at Upper  </a:t>
            </a:r>
            <a:r>
              <a:rPr lang="en-US" sz="1600" b="1" dirty="0" smtClean="0">
                <a:solidFill>
                  <a:schemeClr val="bg1"/>
                </a:solidFill>
              </a:rPr>
              <a:t>Cranberry </a:t>
            </a:r>
            <a:r>
              <a:rPr lang="en-US" sz="1600" b="1" dirty="0">
                <a:solidFill>
                  <a:schemeClr val="bg1"/>
                </a:solidFill>
              </a:rPr>
              <a:t>R</a:t>
            </a:r>
            <a:r>
              <a:rPr lang="en-US" sz="1600" b="1" dirty="0" smtClean="0">
                <a:solidFill>
                  <a:schemeClr val="bg1"/>
                </a:solidFill>
              </a:rPr>
              <a:t>., the </a:t>
            </a:r>
            <a:r>
              <a:rPr lang="en-US" sz="1600" b="1" dirty="0">
                <a:solidFill>
                  <a:schemeClr val="bg1"/>
                </a:solidFill>
              </a:rPr>
              <a:t>Rideau R, the Lower Cranberry R, and the lower parts of the  Stevens and </a:t>
            </a:r>
            <a:r>
              <a:rPr lang="en-US" sz="1600" b="1" dirty="0" err="1">
                <a:solidFill>
                  <a:schemeClr val="bg1"/>
                </a:solidFill>
              </a:rPr>
              <a:t>Kemptville</a:t>
            </a:r>
            <a:r>
              <a:rPr lang="en-US" sz="1600" b="1" dirty="0">
                <a:solidFill>
                  <a:schemeClr val="bg1"/>
                </a:solidFill>
              </a:rPr>
              <a:t> Creeks)</a:t>
            </a:r>
          </a:p>
        </p:txBody>
      </p:sp>
      <p:sp>
        <p:nvSpPr>
          <p:cNvPr id="10" name="Oval 9"/>
          <p:cNvSpPr/>
          <p:nvPr/>
        </p:nvSpPr>
        <p:spPr>
          <a:xfrm>
            <a:off x="2017486" y="1973943"/>
            <a:ext cx="1088572" cy="100148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03942" y="4114800"/>
            <a:ext cx="1088572" cy="100148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532744" y="4586516"/>
            <a:ext cx="1088572" cy="1023257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734466" y="703971"/>
            <a:ext cx="1088572" cy="100148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35315" y="4913087"/>
            <a:ext cx="1088572" cy="1023257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0049" y="3715657"/>
            <a:ext cx="8578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err="1" smtClean="0"/>
              <a:t>Malacoff</a:t>
            </a:r>
            <a:endParaRPr lang="en-CA" sz="1400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>
            <a:off x="1190159" y="3933371"/>
            <a:ext cx="14514" cy="4354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1858725" y="4317989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/>
              <a:t>Rideau R.</a:t>
            </a:r>
            <a:endParaRPr lang="en-CA" sz="1400" b="1" dirty="0"/>
          </a:p>
        </p:txBody>
      </p:sp>
      <p:cxnSp>
        <p:nvCxnSpPr>
          <p:cNvPr id="18" name="Straight Arrow Connector 17"/>
          <p:cNvCxnSpPr/>
          <p:nvPr/>
        </p:nvCxnSpPr>
        <p:spPr bwMode="auto">
          <a:xfrm flipH="1">
            <a:off x="1850549" y="4608275"/>
            <a:ext cx="14514" cy="4354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1065096" y="6086475"/>
            <a:ext cx="5192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>
                <a:solidFill>
                  <a:srgbClr val="3611D5"/>
                </a:solidFill>
              </a:rPr>
              <a:t>In general, this area has flat or gently sloping topography towards the Rideau  River</a:t>
            </a:r>
            <a:endParaRPr lang="en-CA" sz="1600" dirty="0">
              <a:solidFill>
                <a:srgbClr val="3611D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388266"/>
            <a:ext cx="7010400" cy="5541963"/>
          </a:xfrm>
          <a:noFill/>
          <a:ln w="15875"/>
        </p:spPr>
      </p:pic>
      <p:pic>
        <p:nvPicPr>
          <p:cNvPr id="3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618343" y="5588005"/>
            <a:ext cx="1881188" cy="307975"/>
          </a:xfrm>
          <a:prstGeom prst="rect">
            <a:avLst/>
          </a:prstGeom>
          <a:noFill/>
          <a:ln/>
        </p:spPr>
      </p:pic>
      <p:pic>
        <p:nvPicPr>
          <p:cNvPr id="4" name="Picture 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992256" y="1362075"/>
            <a:ext cx="2151744" cy="3488425"/>
          </a:xfrm>
          <a:prstGeom prst="rect">
            <a:avLst/>
          </a:prstGeom>
          <a:noFill/>
          <a:ln/>
        </p:spPr>
      </p:pic>
      <p:sp>
        <p:nvSpPr>
          <p:cNvPr id="5" name="Text Box 23"/>
          <p:cNvSpPr txBox="1">
            <a:spLocks noChangeArrowheads="1"/>
          </p:cNvSpPr>
          <p:nvPr/>
        </p:nvSpPr>
        <p:spPr bwMode="auto">
          <a:xfrm>
            <a:off x="7409542" y="254007"/>
            <a:ext cx="63137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endParaRPr lang="en-CA" b="1">
              <a:solidFill>
                <a:srgbClr val="CC00FF"/>
              </a:solidFill>
            </a:endParaRPr>
          </a:p>
        </p:txBody>
      </p:sp>
      <p:sp>
        <p:nvSpPr>
          <p:cNvPr id="6" name="Text Box 24"/>
          <p:cNvSpPr txBox="1">
            <a:spLocks noChangeArrowheads="1"/>
          </p:cNvSpPr>
          <p:nvPr/>
        </p:nvSpPr>
        <p:spPr bwMode="auto">
          <a:xfrm>
            <a:off x="6611256" y="1045030"/>
            <a:ext cx="4426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1400" b="1" dirty="0">
                <a:solidFill>
                  <a:srgbClr val="FF7C80"/>
                </a:solidFill>
              </a:rPr>
              <a:t>N</a:t>
            </a:r>
          </a:p>
        </p:txBody>
      </p:sp>
      <p:sp>
        <p:nvSpPr>
          <p:cNvPr id="7" name="Line 25"/>
          <p:cNvSpPr>
            <a:spLocks noChangeShapeType="1"/>
          </p:cNvSpPr>
          <p:nvPr/>
        </p:nvSpPr>
        <p:spPr bwMode="auto">
          <a:xfrm flipV="1">
            <a:off x="6749143" y="1399294"/>
            <a:ext cx="4386" cy="29162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The Permeability of the Overburden Along the Middle Rideau River </a:t>
            </a:r>
            <a:endParaRPr lang="en-CA" sz="2000" dirty="0">
              <a:solidFill>
                <a:schemeClr val="bg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103086" y="435429"/>
            <a:ext cx="1088572" cy="100148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0" y="3875314"/>
            <a:ext cx="1088572" cy="1001485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42680" y="4855012"/>
            <a:ext cx="1088572" cy="1001485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Arial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734426" y="4288966"/>
            <a:ext cx="1088572" cy="1001485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Arial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516716" y="1618390"/>
            <a:ext cx="1088572" cy="1001485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1090" y="3483428"/>
            <a:ext cx="8578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err="1" smtClean="0"/>
              <a:t>Malacoff</a:t>
            </a:r>
            <a:endParaRPr lang="en-CA" sz="1400" dirty="0"/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>
            <a:off x="580571" y="3933371"/>
            <a:ext cx="14514" cy="4354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915308" y="4158332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/>
              <a:t>Rideau R.</a:t>
            </a:r>
            <a:endParaRPr lang="en-CA" sz="1400" b="1" dirty="0"/>
          </a:p>
        </p:txBody>
      </p:sp>
      <p:cxnSp>
        <p:nvCxnSpPr>
          <p:cNvPr id="21" name="Straight Arrow Connector 20"/>
          <p:cNvCxnSpPr/>
          <p:nvPr/>
        </p:nvCxnSpPr>
        <p:spPr bwMode="auto">
          <a:xfrm flipH="1">
            <a:off x="1240961" y="4608275"/>
            <a:ext cx="14514" cy="4354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2493345" y="6229350"/>
            <a:ext cx="19607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 smtClean="0">
                <a:solidFill>
                  <a:srgbClr val="FF0000"/>
                </a:solidFill>
              </a:rPr>
              <a:t>Permeability is high</a:t>
            </a:r>
            <a:endParaRPr lang="en-CA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2317"/>
            <a:ext cx="8219489" cy="5393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1565239" y="3321503"/>
            <a:ext cx="857864" cy="30777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CA" sz="1400" dirty="0" err="1" smtClean="0">
                <a:solidFill>
                  <a:srgbClr val="FFFF00"/>
                </a:solidFill>
              </a:rPr>
              <a:t>Malacoff</a:t>
            </a:r>
            <a:endParaRPr lang="en-CA" sz="1400" dirty="0">
              <a:solidFill>
                <a:srgbClr val="FFFF00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 flipH="1">
            <a:off x="1938545" y="3780971"/>
            <a:ext cx="14514" cy="4354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Rectangle 23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The Groundwater/Surface water Interactions Along the Middle Rideau River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16157" y="3986882"/>
            <a:ext cx="1010213" cy="30777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CA" sz="1400" dirty="0" smtClean="0">
                <a:solidFill>
                  <a:srgbClr val="FFFF00"/>
                </a:solidFill>
              </a:rPr>
              <a:t>Rideau R.</a:t>
            </a:r>
            <a:endParaRPr lang="en-CA" sz="1400" dirty="0">
              <a:solidFill>
                <a:srgbClr val="FFFF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2560835" y="4455875"/>
            <a:ext cx="14514" cy="4354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568322" y="6103203"/>
            <a:ext cx="7851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>
                <a:solidFill>
                  <a:srgbClr val="6600FF"/>
                </a:solidFill>
              </a:rPr>
              <a:t>Very high seepage rate at the Rideau, in spite of very low gradient – </a:t>
            </a:r>
          </a:p>
          <a:p>
            <a:r>
              <a:rPr lang="en-CA" sz="1600" dirty="0" smtClean="0">
                <a:solidFill>
                  <a:srgbClr val="6600FF"/>
                </a:solidFill>
              </a:rPr>
              <a:t>This is because of the relatively higher proportion of positive seepage</a:t>
            </a:r>
            <a:endParaRPr lang="en-CA" sz="1600" dirty="0">
              <a:solidFill>
                <a:srgbClr val="66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533774"/>
            <a:ext cx="13811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>
                <a:solidFill>
                  <a:srgbClr val="6600FF"/>
                </a:solidFill>
              </a:rPr>
              <a:t>High seepage due to high </a:t>
            </a:r>
            <a:r>
              <a:rPr lang="en-CA" sz="1600" dirty="0" err="1" smtClean="0">
                <a:solidFill>
                  <a:srgbClr val="6600FF"/>
                </a:solidFill>
              </a:rPr>
              <a:t>permeabilty</a:t>
            </a:r>
            <a:endParaRPr lang="en-CA" sz="1600" dirty="0" smtClean="0">
              <a:solidFill>
                <a:srgbClr val="6600FF"/>
              </a:solidFill>
            </a:endParaRPr>
          </a:p>
          <a:p>
            <a:r>
              <a:rPr lang="en-CA" sz="1600" dirty="0" smtClean="0">
                <a:solidFill>
                  <a:srgbClr val="6600FF"/>
                </a:solidFill>
              </a:rPr>
              <a:t>higher proportion of negative seepage </a:t>
            </a:r>
            <a:endParaRPr lang="en-CA" sz="1600" dirty="0">
              <a:solidFill>
                <a:srgbClr val="6600FF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1104900" y="4714875"/>
            <a:ext cx="819150" cy="695325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V="1">
            <a:off x="1181100" y="5372100"/>
            <a:ext cx="1466850" cy="77152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183857" y="2762250"/>
            <a:ext cx="10743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b="1" dirty="0" err="1" smtClean="0"/>
              <a:t>Malacoff</a:t>
            </a:r>
            <a:endParaRPr lang="en-CA" sz="1200" b="1" dirty="0" smtClean="0"/>
          </a:p>
          <a:p>
            <a:r>
              <a:rPr lang="en-CA" sz="1200" b="1" dirty="0" smtClean="0"/>
              <a:t>small  </a:t>
            </a:r>
          </a:p>
          <a:p>
            <a:r>
              <a:rPr lang="en-CA" sz="1200" b="1" dirty="0" smtClean="0"/>
              <a:t>intermittent </a:t>
            </a:r>
          </a:p>
          <a:p>
            <a:r>
              <a:rPr lang="en-CA" sz="1200" b="1" dirty="0" smtClean="0"/>
              <a:t>stream</a:t>
            </a:r>
            <a:endParaRPr lang="en-CA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6131034"/>
            <a:ext cx="123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b="1" dirty="0" smtClean="0"/>
              <a:t>Rideau River</a:t>
            </a:r>
          </a:p>
          <a:p>
            <a:r>
              <a:rPr lang="en-CA" sz="1200" b="1" dirty="0" smtClean="0"/>
              <a:t>large river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775" y="371475"/>
            <a:ext cx="8934450" cy="626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 Box 1024"/>
          <p:cNvSpPr txBox="1">
            <a:spLocks noChangeArrowheads="1"/>
          </p:cNvSpPr>
          <p:nvPr/>
        </p:nvSpPr>
        <p:spPr bwMode="auto">
          <a:xfrm>
            <a:off x="-246743" y="0"/>
            <a:ext cx="9390743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FFFF00"/>
                </a:solidFill>
              </a:rPr>
              <a:t>Simulation of flow across a stream - the effect of flood</a:t>
            </a:r>
            <a:endParaRPr lang="en-US" sz="1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/>
          <p:cNvGrpSpPr/>
          <p:nvPr/>
        </p:nvGrpSpPr>
        <p:grpSpPr>
          <a:xfrm>
            <a:off x="-14514" y="329825"/>
            <a:ext cx="9203172" cy="5723432"/>
            <a:chOff x="668338" y="638175"/>
            <a:chExt cx="7677150" cy="5094288"/>
          </a:xfrm>
        </p:grpSpPr>
        <p:grpSp>
          <p:nvGrpSpPr>
            <p:cNvPr id="3" name="Group 19"/>
            <p:cNvGrpSpPr>
              <a:grpSpLocks noChangeAspect="1"/>
            </p:cNvGrpSpPr>
            <p:nvPr/>
          </p:nvGrpSpPr>
          <p:grpSpPr bwMode="auto">
            <a:xfrm>
              <a:off x="4464050" y="652463"/>
              <a:ext cx="3881438" cy="5065712"/>
              <a:chOff x="2812" y="411"/>
              <a:chExt cx="2445" cy="3191"/>
            </a:xfrm>
          </p:grpSpPr>
          <p:sp>
            <p:nvSpPr>
              <p:cNvPr id="27" name="AutoShape 18"/>
              <p:cNvSpPr>
                <a:spLocks noChangeAspect="1" noChangeArrowheads="1" noTextEdit="1"/>
              </p:cNvSpPr>
              <p:nvPr/>
            </p:nvSpPr>
            <p:spPr bwMode="auto">
              <a:xfrm>
                <a:off x="2812" y="411"/>
                <a:ext cx="2445" cy="31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pic>
            <p:nvPicPr>
              <p:cNvPr id="1044" name="Picture 20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2" y="411"/>
                <a:ext cx="2452" cy="3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ectangle 21"/>
              <p:cNvSpPr>
                <a:spLocks noChangeArrowheads="1"/>
              </p:cNvSpPr>
              <p:nvPr/>
            </p:nvSpPr>
            <p:spPr bwMode="auto">
              <a:xfrm>
                <a:off x="5264" y="3505"/>
                <a:ext cx="63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" name="Group 14"/>
            <p:cNvGrpSpPr>
              <a:grpSpLocks noChangeAspect="1"/>
            </p:cNvGrpSpPr>
            <p:nvPr/>
          </p:nvGrpSpPr>
          <p:grpSpPr bwMode="auto">
            <a:xfrm>
              <a:off x="668338" y="638175"/>
              <a:ext cx="3806825" cy="5094288"/>
              <a:chOff x="421" y="402"/>
              <a:chExt cx="2398" cy="3209"/>
            </a:xfrm>
          </p:grpSpPr>
          <p:sp>
            <p:nvSpPr>
              <p:cNvPr id="17" name="AutoShape 13"/>
              <p:cNvSpPr>
                <a:spLocks noChangeAspect="1" noChangeArrowheads="1" noTextEdit="1"/>
              </p:cNvSpPr>
              <p:nvPr/>
            </p:nvSpPr>
            <p:spPr bwMode="auto">
              <a:xfrm>
                <a:off x="421" y="402"/>
                <a:ext cx="2398" cy="3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pic>
            <p:nvPicPr>
              <p:cNvPr id="1039" name="Picture 15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1" y="402"/>
                <a:ext cx="2398" cy="3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2819" y="3513"/>
                <a:ext cx="68" cy="1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6" name="Rectangle 5"/>
          <p:cNvSpPr/>
          <p:nvPr/>
        </p:nvSpPr>
        <p:spPr>
          <a:xfrm>
            <a:off x="0" y="-307777"/>
            <a:ext cx="9144001" cy="61555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FFFF00"/>
                </a:solidFill>
              </a:rPr>
              <a:t>Result of Simulation </a:t>
            </a:r>
            <a:r>
              <a:rPr lang="en-US" sz="1600" b="1" dirty="0" smtClean="0">
                <a:solidFill>
                  <a:srgbClr val="FFFF00"/>
                </a:solidFill>
              </a:rPr>
              <a:t>- </a:t>
            </a:r>
          </a:p>
          <a:p>
            <a:r>
              <a:rPr lang="en-US" sz="1600" b="1" dirty="0" smtClean="0">
                <a:solidFill>
                  <a:srgbClr val="FFFF00"/>
                </a:solidFill>
              </a:rPr>
              <a:t>The effect of flood on groundwater/surface water interactions – different scenarios</a:t>
            </a:r>
            <a:endParaRPr lang="en-US" sz="1600" b="1" dirty="0">
              <a:solidFill>
                <a:srgbClr val="FFFF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2544035" y="1395568"/>
            <a:ext cx="819484" cy="214303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2437272" y="4703136"/>
            <a:ext cx="213526" cy="315502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H="1">
            <a:off x="1993140" y="4688254"/>
            <a:ext cx="219298" cy="345266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1410268" y="1428309"/>
            <a:ext cx="802170" cy="148822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>
            <a:off x="2437272" y="2813913"/>
            <a:ext cx="819484" cy="214303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1410268" y="2879395"/>
            <a:ext cx="802170" cy="148822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7116871" y="4735878"/>
            <a:ext cx="542473" cy="297642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H="1">
            <a:off x="6190140" y="4747782"/>
            <a:ext cx="415513" cy="285738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6875702" y="2946662"/>
            <a:ext cx="121190" cy="267879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H="1">
            <a:off x="6585922" y="2980547"/>
            <a:ext cx="92337" cy="226209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flipH="1">
            <a:off x="8205877" y="3050744"/>
            <a:ext cx="542479" cy="130988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>
            <a:off x="4865403" y="2981359"/>
            <a:ext cx="727144" cy="226234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 flipH="1">
            <a:off x="7344900" y="1395568"/>
            <a:ext cx="819484" cy="214303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5387970" y="1461049"/>
            <a:ext cx="802170" cy="148822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Date Placeholder 3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22E762-00FC-4A49-83BC-D712CD578CE5}" type="datetime1">
              <a:rPr lang="en-US" smtClean="0"/>
              <a:pPr>
                <a:defRPr/>
              </a:pPr>
              <a:t>9/29/2013</a:t>
            </a:fld>
            <a:endParaRPr lang="en-CA"/>
          </a:p>
        </p:txBody>
      </p: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55C50A-C4AF-4147-BED6-93EB820EDAD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33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66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811213"/>
            <a:ext cx="8001000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6" name="Text Box 14"/>
          <p:cNvSpPr txBox="1">
            <a:spLocks noChangeArrowheads="1"/>
          </p:cNvSpPr>
          <p:nvPr/>
        </p:nvSpPr>
        <p:spPr bwMode="auto">
          <a:xfrm>
            <a:off x="3438525" y="857249"/>
            <a:ext cx="2247900" cy="181588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1600" dirty="0" smtClean="0">
                <a:solidFill>
                  <a:schemeClr val="bg1"/>
                </a:solidFill>
              </a:rPr>
              <a:t>The </a:t>
            </a:r>
            <a:r>
              <a:rPr lang="en-US" sz="1600" dirty="0">
                <a:solidFill>
                  <a:schemeClr val="bg1"/>
                </a:solidFill>
              </a:rPr>
              <a:t>Impact of Land Use on </a:t>
            </a:r>
            <a:r>
              <a:rPr lang="en-US" sz="1600" dirty="0" smtClean="0">
                <a:solidFill>
                  <a:schemeClr val="bg1"/>
                </a:solidFill>
              </a:rPr>
              <a:t>the Different </a:t>
            </a:r>
            <a:r>
              <a:rPr lang="en-US" sz="1600" dirty="0">
                <a:solidFill>
                  <a:schemeClr val="bg1"/>
                </a:solidFill>
              </a:rPr>
              <a:t>Parts of the </a:t>
            </a:r>
            <a:r>
              <a:rPr lang="en-US" sz="1600" dirty="0" smtClean="0">
                <a:solidFill>
                  <a:schemeClr val="bg1"/>
                </a:solidFill>
              </a:rPr>
              <a:t>Surface </a:t>
            </a:r>
            <a:r>
              <a:rPr lang="en-US" sz="1600" dirty="0">
                <a:solidFill>
                  <a:schemeClr val="bg1"/>
                </a:solidFill>
              </a:rPr>
              <a:t>water </a:t>
            </a:r>
            <a:r>
              <a:rPr lang="en-US" sz="1600" dirty="0" smtClean="0">
                <a:solidFill>
                  <a:schemeClr val="bg1"/>
                </a:solidFill>
              </a:rPr>
              <a:t> and Possible Impact </a:t>
            </a:r>
            <a:r>
              <a:rPr lang="en-US" sz="1600" dirty="0">
                <a:solidFill>
                  <a:schemeClr val="bg1"/>
                </a:solidFill>
              </a:rPr>
              <a:t>on </a:t>
            </a:r>
            <a:r>
              <a:rPr lang="en-US" sz="1600" dirty="0" smtClean="0">
                <a:solidFill>
                  <a:schemeClr val="bg1"/>
                </a:solidFill>
              </a:rPr>
              <a:t>the </a:t>
            </a:r>
            <a:r>
              <a:rPr lang="en-US" sz="1600" dirty="0" err="1" smtClean="0">
                <a:solidFill>
                  <a:schemeClr val="bg1"/>
                </a:solidFill>
              </a:rPr>
              <a:t>Baseflow</a:t>
            </a:r>
            <a:r>
              <a:rPr lang="en-US" sz="1600" dirty="0" smtClean="0">
                <a:solidFill>
                  <a:schemeClr val="bg1"/>
                </a:solidFill>
              </a:rPr>
              <a:t>/Groundwater Water </a:t>
            </a:r>
            <a:r>
              <a:rPr lang="en-US" sz="1600" dirty="0">
                <a:solidFill>
                  <a:schemeClr val="bg1"/>
                </a:solidFill>
              </a:rPr>
              <a:t>Quality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3999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indent="457200" eaLnBrk="1" hangingPunct="1"/>
            <a:r>
              <a:rPr lang="en-CA" sz="1800" dirty="0" smtClean="0">
                <a:solidFill>
                  <a:srgbClr val="FFFF00"/>
                </a:solidFill>
              </a:rPr>
              <a:t>Surface and near surface water quality variations </a:t>
            </a:r>
            <a:endParaRPr lang="en-GB" sz="1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5"/>
          <p:cNvSpPr>
            <a:spLocks noChangeArrowheads="1"/>
          </p:cNvSpPr>
          <p:nvPr/>
        </p:nvSpPr>
        <p:spPr bwMode="auto">
          <a:xfrm>
            <a:off x="0" y="834365"/>
            <a:ext cx="9144000" cy="7294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lvl="1" indent="457200" algn="l" eaLnBrk="1" hangingPunct="1">
              <a:buFont typeface="Wingdings" pitchFamily="2" charset="2"/>
              <a:buChar char="v"/>
            </a:pPr>
            <a:r>
              <a:rPr lang="en-GB" sz="1800" b="1" dirty="0" smtClean="0">
                <a:solidFill>
                  <a:srgbClr val="FF00FF"/>
                </a:solidFill>
              </a:rPr>
              <a:t>The major factors affecting near surface recharge/discharge conditions, 	hence negative/positive seepage rates are hydraulic gradient and 	permeability</a:t>
            </a:r>
          </a:p>
          <a:p>
            <a:pPr indent="457200" algn="l" eaLnBrk="1" hangingPunct="1"/>
            <a:endParaRPr lang="en-GB" sz="1800" b="1" dirty="0" smtClean="0">
              <a:solidFill>
                <a:srgbClr val="0000FF"/>
              </a:solidFill>
            </a:endParaRPr>
          </a:p>
          <a:p>
            <a:pPr lvl="1" indent="457200" algn="l" eaLnBrk="1" hangingPunct="1">
              <a:buFont typeface="Wingdings" pitchFamily="2" charset="2"/>
              <a:buChar char="v"/>
            </a:pPr>
            <a:r>
              <a:rPr lang="en-GB" sz="1800" b="1" dirty="0" smtClean="0">
                <a:solidFill>
                  <a:srgbClr val="FF00FF"/>
                </a:solidFill>
              </a:rPr>
              <a:t>These  two factors varied significantly along streams and from one sub-	watershed to another</a:t>
            </a:r>
            <a:r>
              <a:rPr lang="en-GB" sz="1800" b="1" dirty="0" smtClean="0">
                <a:solidFill>
                  <a:srgbClr val="0000FF"/>
                </a:solidFill>
              </a:rPr>
              <a:t>, </a:t>
            </a:r>
            <a:r>
              <a:rPr lang="en-GB" sz="1600" b="1" dirty="0" smtClean="0">
                <a:solidFill>
                  <a:srgbClr val="0000FF"/>
                </a:solidFill>
              </a:rPr>
              <a:t>due to mostly variations in geology and topography </a:t>
            </a:r>
          </a:p>
          <a:p>
            <a:pPr indent="457200" algn="l" eaLnBrk="1" hangingPunct="1"/>
            <a:endParaRPr lang="en-GB" sz="1800" b="1" dirty="0" smtClean="0">
              <a:solidFill>
                <a:srgbClr val="0000FF"/>
              </a:solidFill>
            </a:endParaRPr>
          </a:p>
          <a:p>
            <a:pPr lvl="1" indent="457200" algn="l" eaLnBrk="1" hangingPunct="1">
              <a:buFont typeface="Wingdings" pitchFamily="2" charset="2"/>
              <a:buChar char="v"/>
            </a:pPr>
            <a:r>
              <a:rPr lang="en-GB" sz="1800" b="1" dirty="0" smtClean="0">
                <a:solidFill>
                  <a:srgbClr val="FF00FF"/>
                </a:solidFill>
              </a:rPr>
              <a:t>Also significant temporal </a:t>
            </a:r>
            <a:r>
              <a:rPr lang="en-CA" sz="1800" b="1" dirty="0" smtClean="0">
                <a:solidFill>
                  <a:srgbClr val="FF00FF"/>
                </a:solidFill>
              </a:rPr>
              <a:t>climatic variations were observed </a:t>
            </a:r>
            <a:r>
              <a:rPr lang="en-CA" sz="1800" b="1" dirty="0" smtClean="0">
                <a:solidFill>
                  <a:srgbClr val="0000FF"/>
                </a:solidFill>
              </a:rPr>
              <a:t>to have 	significant impact on the surface water and near surface groundwater</a:t>
            </a:r>
          </a:p>
          <a:p>
            <a:pPr indent="457200" algn="l" eaLnBrk="1" hangingPunct="1"/>
            <a:endParaRPr lang="en-CA" sz="1800" b="1" dirty="0" smtClean="0">
              <a:solidFill>
                <a:srgbClr val="0000FF"/>
              </a:solidFill>
            </a:endParaRPr>
          </a:p>
          <a:p>
            <a:pPr lvl="1" indent="457200" algn="l" eaLnBrk="1" hangingPunct="1">
              <a:buFont typeface="Wingdings" pitchFamily="2" charset="2"/>
              <a:buChar char="v"/>
            </a:pPr>
            <a:r>
              <a:rPr lang="en-CA" sz="1800" b="1" dirty="0" smtClean="0">
                <a:solidFill>
                  <a:srgbClr val="FF00FF"/>
                </a:solidFill>
              </a:rPr>
              <a:t>Determining  seepage water quantity was </a:t>
            </a:r>
            <a:r>
              <a:rPr lang="en-GB" sz="1800" b="1" dirty="0" smtClean="0">
                <a:solidFill>
                  <a:srgbClr val="FF00FF"/>
                </a:solidFill>
              </a:rPr>
              <a:t>helpful  </a:t>
            </a:r>
            <a:r>
              <a:rPr lang="en-GB" sz="1800" b="1" dirty="0" smtClean="0">
                <a:solidFill>
                  <a:srgbClr val="0000FF"/>
                </a:solidFill>
              </a:rPr>
              <a:t>in understanding better 	the overall sub-watershed characteristics</a:t>
            </a:r>
          </a:p>
          <a:p>
            <a:pPr indent="457200" algn="l" eaLnBrk="1" hangingPunct="1"/>
            <a:endParaRPr lang="en-GB" sz="1800" b="1" dirty="0" smtClean="0">
              <a:solidFill>
                <a:srgbClr val="0000FF"/>
              </a:solidFill>
            </a:endParaRPr>
          </a:p>
          <a:p>
            <a:pPr lvl="1" indent="457200" algn="l" eaLnBrk="1" hangingPunct="1">
              <a:buFont typeface="Wingdings" pitchFamily="2" charset="2"/>
              <a:buChar char="v"/>
            </a:pPr>
            <a:r>
              <a:rPr lang="en-CA" sz="1800" b="1" dirty="0" smtClean="0">
                <a:solidFill>
                  <a:srgbClr val="0000FF"/>
                </a:solidFill>
              </a:rPr>
              <a:t>A </a:t>
            </a:r>
            <a:r>
              <a:rPr lang="en-GB" sz="1800" b="1" dirty="0" smtClean="0">
                <a:solidFill>
                  <a:srgbClr val="0000FF"/>
                </a:solidFill>
              </a:rPr>
              <a:t>better management of all water resources can be achieved by studying 	the connectivity between the</a:t>
            </a:r>
            <a:r>
              <a:rPr lang="en-CA" sz="1800" b="1" dirty="0" smtClean="0">
                <a:solidFill>
                  <a:srgbClr val="0000FF"/>
                </a:solidFill>
              </a:rPr>
              <a:t> surface water, the shallow and  the deep 	Groundwater, which may include seepage quantity/quality  and the effect 	of flood</a:t>
            </a:r>
            <a:endParaRPr lang="en-GB" sz="1600" b="1" dirty="0" smtClean="0">
              <a:solidFill>
                <a:srgbClr val="FF00FF"/>
              </a:solidFill>
            </a:endParaRPr>
          </a:p>
          <a:p>
            <a:pPr algn="l" eaLnBrk="1" hangingPunct="1"/>
            <a:endParaRPr lang="en-CA" sz="1800" b="1" dirty="0" smtClean="0">
              <a:solidFill>
                <a:srgbClr val="FF00FF"/>
              </a:solidFill>
            </a:endParaRPr>
          </a:p>
          <a:p>
            <a:pPr indent="457200" algn="l" eaLnBrk="1" hangingPunct="1"/>
            <a:endParaRPr lang="en-GB" sz="1800" b="1" dirty="0" smtClean="0">
              <a:solidFill>
                <a:srgbClr val="FF00FF"/>
              </a:solidFill>
            </a:endParaRPr>
          </a:p>
          <a:p>
            <a:pPr indent="457200" algn="l" eaLnBrk="1" hangingPunct="1"/>
            <a:r>
              <a:rPr lang="en-GB" sz="1800" b="1" dirty="0" smtClean="0">
                <a:solidFill>
                  <a:srgbClr val="FF00FF"/>
                </a:solidFill>
              </a:rPr>
              <a:t> </a:t>
            </a:r>
          </a:p>
          <a:p>
            <a:pPr indent="457200" algn="l" eaLnBrk="1" hangingPunct="1"/>
            <a:endParaRPr lang="en-GB" sz="1800" dirty="0" smtClean="0">
              <a:solidFill>
                <a:schemeClr val="bg2"/>
              </a:solidFill>
            </a:endParaRPr>
          </a:p>
          <a:p>
            <a:pPr indent="457200" algn="l" eaLnBrk="1" hangingPunct="1"/>
            <a:endParaRPr lang="en-GB" sz="1800" dirty="0" smtClean="0">
              <a:solidFill>
                <a:schemeClr val="bg2"/>
              </a:solidFill>
            </a:endParaRPr>
          </a:p>
          <a:p>
            <a:pPr indent="457200" algn="l" eaLnBrk="1" hangingPunct="1"/>
            <a:endParaRPr lang="en-GB" sz="1800" dirty="0">
              <a:solidFill>
                <a:schemeClr val="bg2"/>
              </a:solidFill>
            </a:endParaRPr>
          </a:p>
          <a:p>
            <a:pPr indent="457200" algn="l" eaLnBrk="1" hangingPunct="1"/>
            <a:endParaRPr lang="en-GB" sz="1800" dirty="0">
              <a:solidFill>
                <a:schemeClr val="bg2"/>
              </a:solidFill>
            </a:endParaRPr>
          </a:p>
          <a:p>
            <a:pPr indent="457200" algn="l" eaLnBrk="1" hangingPunct="1"/>
            <a:endParaRPr lang="en-GB" sz="1800" dirty="0">
              <a:solidFill>
                <a:schemeClr val="bg2"/>
              </a:solidFill>
            </a:endParaRPr>
          </a:p>
          <a:p>
            <a:pPr indent="457200" algn="l" eaLnBrk="1" hangingPunct="1"/>
            <a:endParaRPr lang="en-GB" sz="1800" dirty="0">
              <a:solidFill>
                <a:schemeClr val="bg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3999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indent="457200" eaLnBrk="1" hangingPunct="1"/>
            <a:r>
              <a:rPr lang="en-CA" sz="2400" dirty="0" smtClean="0">
                <a:solidFill>
                  <a:srgbClr val="FFFF00"/>
                </a:solidFill>
              </a:rPr>
              <a:t>Conclusions</a:t>
            </a:r>
            <a:endParaRPr lang="en-GB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2797856" y="3669846"/>
            <a:ext cx="3425825" cy="1323439"/>
          </a:xfrm>
          <a:prstGeom prst="rect">
            <a:avLst/>
          </a:prstGeom>
          <a:solidFill>
            <a:srgbClr val="CCCCFF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4000" dirty="0" smtClean="0">
                <a:solidFill>
                  <a:srgbClr val="FF00FF"/>
                </a:solidFill>
                <a:latin typeface="Wide Latin" pitchFamily="18" charset="0"/>
              </a:rPr>
              <a:t>Thank You</a:t>
            </a:r>
            <a:endParaRPr lang="en-CA" sz="4000" dirty="0">
              <a:solidFill>
                <a:srgbClr val="FF00FF"/>
              </a:solidFill>
              <a:latin typeface="Wide Latin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57201" y="755196"/>
            <a:ext cx="7924800" cy="523220"/>
          </a:xfrm>
          <a:prstGeom prst="rect">
            <a:avLst/>
          </a:prstGeom>
          <a:solidFill>
            <a:srgbClr val="CCCCFF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sz="2800" dirty="0" smtClean="0">
                <a:solidFill>
                  <a:srgbClr val="3611D5"/>
                </a:solidFill>
                <a:latin typeface="Wide Latin" pitchFamily="18" charset="0"/>
              </a:rPr>
              <a:t>The end </a:t>
            </a:r>
            <a:endParaRPr lang="en-CA" sz="2800" dirty="0">
              <a:solidFill>
                <a:srgbClr val="3611D5"/>
              </a:solidFill>
              <a:latin typeface="Wide Lati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342"/>
          <p:cNvGrpSpPr>
            <a:grpSpLocks/>
          </p:cNvGrpSpPr>
          <p:nvPr/>
        </p:nvGrpSpPr>
        <p:grpSpPr bwMode="auto">
          <a:xfrm>
            <a:off x="477323" y="307563"/>
            <a:ext cx="7396599" cy="5174754"/>
            <a:chOff x="302" y="202"/>
            <a:chExt cx="5237" cy="3801"/>
          </a:xfrm>
        </p:grpSpPr>
        <p:sp>
          <p:nvSpPr>
            <p:cNvPr id="581" name="Rectangle 142"/>
            <p:cNvSpPr>
              <a:spLocks noChangeArrowheads="1"/>
            </p:cNvSpPr>
            <p:nvPr/>
          </p:nvSpPr>
          <p:spPr bwMode="auto">
            <a:xfrm>
              <a:off x="396" y="405"/>
              <a:ext cx="2348" cy="153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82" name="Rectangle 143"/>
            <p:cNvSpPr>
              <a:spLocks noChangeArrowheads="1"/>
            </p:cNvSpPr>
            <p:nvPr/>
          </p:nvSpPr>
          <p:spPr bwMode="auto">
            <a:xfrm>
              <a:off x="396" y="405"/>
              <a:ext cx="2348" cy="1532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pic>
          <p:nvPicPr>
            <p:cNvPr id="583" name="Picture 14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2" y="202"/>
              <a:ext cx="5237" cy="2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4" name="Picture 14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2" y="2586"/>
              <a:ext cx="5237" cy="1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5" name="Freeform 146"/>
            <p:cNvSpPr>
              <a:spLocks/>
            </p:cNvSpPr>
            <p:nvPr/>
          </p:nvSpPr>
          <p:spPr bwMode="auto">
            <a:xfrm>
              <a:off x="2305" y="3299"/>
              <a:ext cx="90" cy="44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85" y="5"/>
                </a:cxn>
                <a:cxn ang="0">
                  <a:pos x="80" y="12"/>
                </a:cxn>
                <a:cxn ang="0">
                  <a:pos x="71" y="17"/>
                </a:cxn>
                <a:cxn ang="0">
                  <a:pos x="63" y="20"/>
                </a:cxn>
                <a:cxn ang="0">
                  <a:pos x="47" y="24"/>
                </a:cxn>
                <a:cxn ang="0">
                  <a:pos x="40" y="24"/>
                </a:cxn>
                <a:cxn ang="0">
                  <a:pos x="34" y="27"/>
                </a:cxn>
                <a:cxn ang="0">
                  <a:pos x="25" y="32"/>
                </a:cxn>
                <a:cxn ang="0">
                  <a:pos x="16" y="38"/>
                </a:cxn>
                <a:cxn ang="0">
                  <a:pos x="8" y="38"/>
                </a:cxn>
                <a:cxn ang="0">
                  <a:pos x="3" y="40"/>
                </a:cxn>
                <a:cxn ang="0">
                  <a:pos x="0" y="44"/>
                </a:cxn>
              </a:cxnLst>
              <a:rect l="0" t="0" r="r" b="b"/>
              <a:pathLst>
                <a:path w="90" h="44">
                  <a:moveTo>
                    <a:pt x="90" y="0"/>
                  </a:moveTo>
                  <a:lnTo>
                    <a:pt x="85" y="5"/>
                  </a:lnTo>
                  <a:lnTo>
                    <a:pt x="80" y="12"/>
                  </a:lnTo>
                  <a:lnTo>
                    <a:pt x="71" y="17"/>
                  </a:lnTo>
                  <a:lnTo>
                    <a:pt x="63" y="20"/>
                  </a:lnTo>
                  <a:lnTo>
                    <a:pt x="47" y="24"/>
                  </a:lnTo>
                  <a:lnTo>
                    <a:pt x="40" y="24"/>
                  </a:lnTo>
                  <a:lnTo>
                    <a:pt x="34" y="27"/>
                  </a:lnTo>
                  <a:lnTo>
                    <a:pt x="25" y="32"/>
                  </a:lnTo>
                  <a:lnTo>
                    <a:pt x="16" y="38"/>
                  </a:lnTo>
                  <a:lnTo>
                    <a:pt x="8" y="38"/>
                  </a:lnTo>
                  <a:lnTo>
                    <a:pt x="3" y="40"/>
                  </a:lnTo>
                  <a:lnTo>
                    <a:pt x="0" y="44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86" name="Freeform 147"/>
            <p:cNvSpPr>
              <a:spLocks/>
            </p:cNvSpPr>
            <p:nvPr/>
          </p:nvSpPr>
          <p:spPr bwMode="auto">
            <a:xfrm>
              <a:off x="2395" y="3280"/>
              <a:ext cx="64" cy="19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62" y="1"/>
                </a:cxn>
                <a:cxn ang="0">
                  <a:pos x="56" y="1"/>
                </a:cxn>
                <a:cxn ang="0">
                  <a:pos x="42" y="4"/>
                </a:cxn>
                <a:cxn ang="0">
                  <a:pos x="32" y="6"/>
                </a:cxn>
                <a:cxn ang="0">
                  <a:pos x="21" y="12"/>
                </a:cxn>
                <a:cxn ang="0">
                  <a:pos x="10" y="16"/>
                </a:cxn>
                <a:cxn ang="0">
                  <a:pos x="0" y="19"/>
                </a:cxn>
              </a:cxnLst>
              <a:rect l="0" t="0" r="r" b="b"/>
              <a:pathLst>
                <a:path w="64" h="19">
                  <a:moveTo>
                    <a:pt x="64" y="0"/>
                  </a:moveTo>
                  <a:lnTo>
                    <a:pt x="62" y="1"/>
                  </a:lnTo>
                  <a:lnTo>
                    <a:pt x="56" y="1"/>
                  </a:lnTo>
                  <a:lnTo>
                    <a:pt x="42" y="4"/>
                  </a:lnTo>
                  <a:lnTo>
                    <a:pt x="32" y="6"/>
                  </a:lnTo>
                  <a:lnTo>
                    <a:pt x="21" y="12"/>
                  </a:lnTo>
                  <a:lnTo>
                    <a:pt x="10" y="16"/>
                  </a:lnTo>
                  <a:lnTo>
                    <a:pt x="0" y="19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87" name="Freeform 148"/>
            <p:cNvSpPr>
              <a:spLocks/>
            </p:cNvSpPr>
            <p:nvPr/>
          </p:nvSpPr>
          <p:spPr bwMode="auto">
            <a:xfrm>
              <a:off x="2386" y="3261"/>
              <a:ext cx="10" cy="38"/>
            </a:xfrm>
            <a:custGeom>
              <a:avLst/>
              <a:gdLst/>
              <a:ahLst/>
              <a:cxnLst>
                <a:cxn ang="0">
                  <a:pos x="9" y="38"/>
                </a:cxn>
                <a:cxn ang="0">
                  <a:pos x="10" y="32"/>
                </a:cxn>
                <a:cxn ang="0">
                  <a:pos x="9" y="23"/>
                </a:cxn>
                <a:cxn ang="0">
                  <a:pos x="7" y="19"/>
                </a:cxn>
                <a:cxn ang="0">
                  <a:pos x="5" y="11"/>
                </a:cxn>
                <a:cxn ang="0">
                  <a:pos x="4" y="9"/>
                </a:cxn>
                <a:cxn ang="0">
                  <a:pos x="0" y="0"/>
                </a:cxn>
              </a:cxnLst>
              <a:rect l="0" t="0" r="r" b="b"/>
              <a:pathLst>
                <a:path w="10" h="38">
                  <a:moveTo>
                    <a:pt x="9" y="38"/>
                  </a:moveTo>
                  <a:lnTo>
                    <a:pt x="10" y="32"/>
                  </a:lnTo>
                  <a:lnTo>
                    <a:pt x="9" y="23"/>
                  </a:lnTo>
                  <a:lnTo>
                    <a:pt x="7" y="19"/>
                  </a:lnTo>
                  <a:lnTo>
                    <a:pt x="5" y="11"/>
                  </a:lnTo>
                  <a:lnTo>
                    <a:pt x="4" y="9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88" name="Freeform 149"/>
            <p:cNvSpPr>
              <a:spLocks/>
            </p:cNvSpPr>
            <p:nvPr/>
          </p:nvSpPr>
          <p:spPr bwMode="auto">
            <a:xfrm>
              <a:off x="2239" y="3178"/>
              <a:ext cx="147" cy="85"/>
            </a:xfrm>
            <a:custGeom>
              <a:avLst/>
              <a:gdLst/>
              <a:ahLst/>
              <a:cxnLst>
                <a:cxn ang="0">
                  <a:pos x="147" y="83"/>
                </a:cxn>
                <a:cxn ang="0">
                  <a:pos x="146" y="85"/>
                </a:cxn>
                <a:cxn ang="0">
                  <a:pos x="142" y="85"/>
                </a:cxn>
                <a:cxn ang="0">
                  <a:pos x="139" y="83"/>
                </a:cxn>
                <a:cxn ang="0">
                  <a:pos x="137" y="79"/>
                </a:cxn>
                <a:cxn ang="0">
                  <a:pos x="136" y="75"/>
                </a:cxn>
                <a:cxn ang="0">
                  <a:pos x="137" y="67"/>
                </a:cxn>
                <a:cxn ang="0">
                  <a:pos x="136" y="58"/>
                </a:cxn>
                <a:cxn ang="0">
                  <a:pos x="136" y="50"/>
                </a:cxn>
                <a:cxn ang="0">
                  <a:pos x="137" y="47"/>
                </a:cxn>
                <a:cxn ang="0">
                  <a:pos x="141" y="41"/>
                </a:cxn>
                <a:cxn ang="0">
                  <a:pos x="144" y="38"/>
                </a:cxn>
                <a:cxn ang="0">
                  <a:pos x="141" y="31"/>
                </a:cxn>
                <a:cxn ang="0">
                  <a:pos x="136" y="26"/>
                </a:cxn>
                <a:cxn ang="0">
                  <a:pos x="129" y="22"/>
                </a:cxn>
                <a:cxn ang="0">
                  <a:pos x="126" y="17"/>
                </a:cxn>
                <a:cxn ang="0">
                  <a:pos x="121" y="16"/>
                </a:cxn>
                <a:cxn ang="0">
                  <a:pos x="118" y="16"/>
                </a:cxn>
                <a:cxn ang="0">
                  <a:pos x="105" y="14"/>
                </a:cxn>
                <a:cxn ang="0">
                  <a:pos x="93" y="14"/>
                </a:cxn>
                <a:cxn ang="0">
                  <a:pos x="82" y="13"/>
                </a:cxn>
                <a:cxn ang="0">
                  <a:pos x="74" y="17"/>
                </a:cxn>
                <a:cxn ang="0">
                  <a:pos x="67" y="23"/>
                </a:cxn>
                <a:cxn ang="0">
                  <a:pos x="59" y="35"/>
                </a:cxn>
                <a:cxn ang="0">
                  <a:pos x="49" y="41"/>
                </a:cxn>
                <a:cxn ang="0">
                  <a:pos x="44" y="41"/>
                </a:cxn>
                <a:cxn ang="0">
                  <a:pos x="37" y="40"/>
                </a:cxn>
                <a:cxn ang="0">
                  <a:pos x="25" y="35"/>
                </a:cxn>
                <a:cxn ang="0">
                  <a:pos x="18" y="28"/>
                </a:cxn>
                <a:cxn ang="0">
                  <a:pos x="13" y="25"/>
                </a:cxn>
                <a:cxn ang="0">
                  <a:pos x="5" y="22"/>
                </a:cxn>
                <a:cxn ang="0">
                  <a:pos x="1" y="19"/>
                </a:cxn>
                <a:cxn ang="0">
                  <a:pos x="0" y="16"/>
                </a:cxn>
                <a:cxn ang="0">
                  <a:pos x="0" y="13"/>
                </a:cxn>
                <a:cxn ang="0">
                  <a:pos x="0" y="11"/>
                </a:cxn>
                <a:cxn ang="0">
                  <a:pos x="1" y="6"/>
                </a:cxn>
                <a:cxn ang="0">
                  <a:pos x="3" y="3"/>
                </a:cxn>
                <a:cxn ang="0">
                  <a:pos x="5" y="0"/>
                </a:cxn>
              </a:cxnLst>
              <a:rect l="0" t="0" r="r" b="b"/>
              <a:pathLst>
                <a:path w="147" h="85">
                  <a:moveTo>
                    <a:pt x="147" y="83"/>
                  </a:moveTo>
                  <a:lnTo>
                    <a:pt x="146" y="85"/>
                  </a:lnTo>
                  <a:lnTo>
                    <a:pt x="142" y="85"/>
                  </a:lnTo>
                  <a:lnTo>
                    <a:pt x="139" y="83"/>
                  </a:lnTo>
                  <a:lnTo>
                    <a:pt x="137" y="79"/>
                  </a:lnTo>
                  <a:lnTo>
                    <a:pt x="136" y="75"/>
                  </a:lnTo>
                  <a:lnTo>
                    <a:pt x="137" y="67"/>
                  </a:lnTo>
                  <a:lnTo>
                    <a:pt x="136" y="58"/>
                  </a:lnTo>
                  <a:lnTo>
                    <a:pt x="136" y="50"/>
                  </a:lnTo>
                  <a:lnTo>
                    <a:pt x="137" y="47"/>
                  </a:lnTo>
                  <a:lnTo>
                    <a:pt x="141" y="41"/>
                  </a:lnTo>
                  <a:lnTo>
                    <a:pt x="144" y="38"/>
                  </a:lnTo>
                  <a:lnTo>
                    <a:pt x="141" y="31"/>
                  </a:lnTo>
                  <a:lnTo>
                    <a:pt x="136" y="26"/>
                  </a:lnTo>
                  <a:lnTo>
                    <a:pt x="129" y="22"/>
                  </a:lnTo>
                  <a:lnTo>
                    <a:pt x="126" y="17"/>
                  </a:lnTo>
                  <a:lnTo>
                    <a:pt x="121" y="16"/>
                  </a:lnTo>
                  <a:lnTo>
                    <a:pt x="118" y="16"/>
                  </a:lnTo>
                  <a:lnTo>
                    <a:pt x="105" y="14"/>
                  </a:lnTo>
                  <a:lnTo>
                    <a:pt x="93" y="14"/>
                  </a:lnTo>
                  <a:lnTo>
                    <a:pt x="82" y="13"/>
                  </a:lnTo>
                  <a:lnTo>
                    <a:pt x="74" y="17"/>
                  </a:lnTo>
                  <a:lnTo>
                    <a:pt x="67" y="23"/>
                  </a:lnTo>
                  <a:lnTo>
                    <a:pt x="59" y="35"/>
                  </a:lnTo>
                  <a:lnTo>
                    <a:pt x="49" y="41"/>
                  </a:lnTo>
                  <a:lnTo>
                    <a:pt x="44" y="41"/>
                  </a:lnTo>
                  <a:lnTo>
                    <a:pt x="37" y="40"/>
                  </a:lnTo>
                  <a:lnTo>
                    <a:pt x="25" y="35"/>
                  </a:lnTo>
                  <a:lnTo>
                    <a:pt x="18" y="28"/>
                  </a:lnTo>
                  <a:lnTo>
                    <a:pt x="13" y="25"/>
                  </a:lnTo>
                  <a:lnTo>
                    <a:pt x="5" y="22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1" y="6"/>
                  </a:lnTo>
                  <a:lnTo>
                    <a:pt x="3" y="3"/>
                  </a:lnTo>
                  <a:lnTo>
                    <a:pt x="5" y="0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89" name="Freeform 150"/>
            <p:cNvSpPr>
              <a:spLocks/>
            </p:cNvSpPr>
            <p:nvPr/>
          </p:nvSpPr>
          <p:spPr bwMode="auto">
            <a:xfrm>
              <a:off x="2079" y="3175"/>
              <a:ext cx="56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9" y="3"/>
                </a:cxn>
                <a:cxn ang="0">
                  <a:pos x="19" y="2"/>
                </a:cxn>
                <a:cxn ang="0">
                  <a:pos x="27" y="0"/>
                </a:cxn>
                <a:cxn ang="0">
                  <a:pos x="32" y="0"/>
                </a:cxn>
                <a:cxn ang="0">
                  <a:pos x="37" y="0"/>
                </a:cxn>
                <a:cxn ang="0">
                  <a:pos x="46" y="0"/>
                </a:cxn>
                <a:cxn ang="0">
                  <a:pos x="56" y="0"/>
                </a:cxn>
              </a:cxnLst>
              <a:rect l="0" t="0" r="r" b="b"/>
              <a:pathLst>
                <a:path w="56" h="3">
                  <a:moveTo>
                    <a:pt x="0" y="3"/>
                  </a:moveTo>
                  <a:lnTo>
                    <a:pt x="9" y="3"/>
                  </a:lnTo>
                  <a:lnTo>
                    <a:pt x="19" y="2"/>
                  </a:lnTo>
                  <a:lnTo>
                    <a:pt x="27" y="0"/>
                  </a:lnTo>
                  <a:lnTo>
                    <a:pt x="32" y="0"/>
                  </a:lnTo>
                  <a:lnTo>
                    <a:pt x="37" y="0"/>
                  </a:lnTo>
                  <a:lnTo>
                    <a:pt x="46" y="0"/>
                  </a:lnTo>
                  <a:lnTo>
                    <a:pt x="56" y="0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90" name="Freeform 151"/>
            <p:cNvSpPr>
              <a:spLocks/>
            </p:cNvSpPr>
            <p:nvPr/>
          </p:nvSpPr>
          <p:spPr bwMode="auto">
            <a:xfrm>
              <a:off x="2135" y="3159"/>
              <a:ext cx="54" cy="16"/>
            </a:xfrm>
            <a:custGeom>
              <a:avLst/>
              <a:gdLst/>
              <a:ahLst/>
              <a:cxnLst>
                <a:cxn ang="0">
                  <a:pos x="54" y="0"/>
                </a:cxn>
                <a:cxn ang="0">
                  <a:pos x="46" y="3"/>
                </a:cxn>
                <a:cxn ang="0">
                  <a:pos x="38" y="0"/>
                </a:cxn>
                <a:cxn ang="0">
                  <a:pos x="23" y="4"/>
                </a:cxn>
                <a:cxn ang="0">
                  <a:pos x="17" y="6"/>
                </a:cxn>
                <a:cxn ang="0">
                  <a:pos x="7" y="10"/>
                </a:cxn>
                <a:cxn ang="0">
                  <a:pos x="0" y="16"/>
                </a:cxn>
              </a:cxnLst>
              <a:rect l="0" t="0" r="r" b="b"/>
              <a:pathLst>
                <a:path w="54" h="16">
                  <a:moveTo>
                    <a:pt x="54" y="0"/>
                  </a:moveTo>
                  <a:lnTo>
                    <a:pt x="46" y="3"/>
                  </a:lnTo>
                  <a:lnTo>
                    <a:pt x="38" y="0"/>
                  </a:lnTo>
                  <a:lnTo>
                    <a:pt x="23" y="4"/>
                  </a:lnTo>
                  <a:lnTo>
                    <a:pt x="17" y="6"/>
                  </a:lnTo>
                  <a:lnTo>
                    <a:pt x="7" y="10"/>
                  </a:lnTo>
                  <a:lnTo>
                    <a:pt x="0" y="16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91" name="Freeform 152"/>
            <p:cNvSpPr>
              <a:spLocks/>
            </p:cNvSpPr>
            <p:nvPr/>
          </p:nvSpPr>
          <p:spPr bwMode="auto">
            <a:xfrm>
              <a:off x="2129" y="3159"/>
              <a:ext cx="60" cy="44"/>
            </a:xfrm>
            <a:custGeom>
              <a:avLst/>
              <a:gdLst/>
              <a:ahLst/>
              <a:cxnLst>
                <a:cxn ang="0">
                  <a:pos x="6" y="16"/>
                </a:cxn>
                <a:cxn ang="0">
                  <a:pos x="0" y="30"/>
                </a:cxn>
                <a:cxn ang="0">
                  <a:pos x="0" y="35"/>
                </a:cxn>
                <a:cxn ang="0">
                  <a:pos x="0" y="39"/>
                </a:cxn>
                <a:cxn ang="0">
                  <a:pos x="6" y="42"/>
                </a:cxn>
                <a:cxn ang="0">
                  <a:pos x="11" y="44"/>
                </a:cxn>
                <a:cxn ang="0">
                  <a:pos x="15" y="44"/>
                </a:cxn>
                <a:cxn ang="0">
                  <a:pos x="19" y="41"/>
                </a:cxn>
                <a:cxn ang="0">
                  <a:pos x="24" y="38"/>
                </a:cxn>
                <a:cxn ang="0">
                  <a:pos x="31" y="30"/>
                </a:cxn>
                <a:cxn ang="0">
                  <a:pos x="36" y="29"/>
                </a:cxn>
                <a:cxn ang="0">
                  <a:pos x="42" y="29"/>
                </a:cxn>
                <a:cxn ang="0">
                  <a:pos x="47" y="25"/>
                </a:cxn>
                <a:cxn ang="0">
                  <a:pos x="49" y="22"/>
                </a:cxn>
                <a:cxn ang="0">
                  <a:pos x="52" y="15"/>
                </a:cxn>
                <a:cxn ang="0">
                  <a:pos x="55" y="10"/>
                </a:cxn>
                <a:cxn ang="0">
                  <a:pos x="60" y="0"/>
                </a:cxn>
              </a:cxnLst>
              <a:rect l="0" t="0" r="r" b="b"/>
              <a:pathLst>
                <a:path w="60" h="44">
                  <a:moveTo>
                    <a:pt x="6" y="16"/>
                  </a:moveTo>
                  <a:lnTo>
                    <a:pt x="0" y="30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6" y="42"/>
                  </a:lnTo>
                  <a:lnTo>
                    <a:pt x="11" y="44"/>
                  </a:lnTo>
                  <a:lnTo>
                    <a:pt x="15" y="44"/>
                  </a:lnTo>
                  <a:lnTo>
                    <a:pt x="19" y="41"/>
                  </a:lnTo>
                  <a:lnTo>
                    <a:pt x="24" y="38"/>
                  </a:lnTo>
                  <a:lnTo>
                    <a:pt x="31" y="30"/>
                  </a:lnTo>
                  <a:lnTo>
                    <a:pt x="36" y="29"/>
                  </a:lnTo>
                  <a:lnTo>
                    <a:pt x="42" y="29"/>
                  </a:lnTo>
                  <a:lnTo>
                    <a:pt x="47" y="25"/>
                  </a:lnTo>
                  <a:lnTo>
                    <a:pt x="49" y="22"/>
                  </a:lnTo>
                  <a:lnTo>
                    <a:pt x="52" y="15"/>
                  </a:lnTo>
                  <a:lnTo>
                    <a:pt x="55" y="10"/>
                  </a:lnTo>
                  <a:lnTo>
                    <a:pt x="60" y="0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92" name="Freeform 153"/>
            <p:cNvSpPr>
              <a:spLocks/>
            </p:cNvSpPr>
            <p:nvPr/>
          </p:nvSpPr>
          <p:spPr bwMode="auto">
            <a:xfrm>
              <a:off x="2189" y="3159"/>
              <a:ext cx="55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0"/>
                </a:cxn>
                <a:cxn ang="0">
                  <a:pos x="14" y="3"/>
                </a:cxn>
                <a:cxn ang="0">
                  <a:pos x="24" y="6"/>
                </a:cxn>
                <a:cxn ang="0">
                  <a:pos x="31" y="9"/>
                </a:cxn>
                <a:cxn ang="0">
                  <a:pos x="43" y="15"/>
                </a:cxn>
                <a:cxn ang="0">
                  <a:pos x="50" y="18"/>
                </a:cxn>
                <a:cxn ang="0">
                  <a:pos x="55" y="19"/>
                </a:cxn>
              </a:cxnLst>
              <a:rect l="0" t="0" r="r" b="b"/>
              <a:pathLst>
                <a:path w="55" h="19">
                  <a:moveTo>
                    <a:pt x="0" y="0"/>
                  </a:moveTo>
                  <a:lnTo>
                    <a:pt x="7" y="0"/>
                  </a:lnTo>
                  <a:lnTo>
                    <a:pt x="14" y="3"/>
                  </a:lnTo>
                  <a:lnTo>
                    <a:pt x="24" y="6"/>
                  </a:lnTo>
                  <a:lnTo>
                    <a:pt x="31" y="9"/>
                  </a:lnTo>
                  <a:lnTo>
                    <a:pt x="43" y="15"/>
                  </a:lnTo>
                  <a:lnTo>
                    <a:pt x="50" y="18"/>
                  </a:lnTo>
                  <a:lnTo>
                    <a:pt x="55" y="19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93" name="Freeform 154"/>
            <p:cNvSpPr>
              <a:spLocks/>
            </p:cNvSpPr>
            <p:nvPr/>
          </p:nvSpPr>
          <p:spPr bwMode="auto">
            <a:xfrm>
              <a:off x="1935" y="3115"/>
              <a:ext cx="144" cy="183"/>
            </a:xfrm>
            <a:custGeom>
              <a:avLst/>
              <a:gdLst/>
              <a:ahLst/>
              <a:cxnLst>
                <a:cxn ang="0">
                  <a:pos x="128" y="56"/>
                </a:cxn>
                <a:cxn ang="0">
                  <a:pos x="102" y="41"/>
                </a:cxn>
                <a:cxn ang="0">
                  <a:pos x="81" y="23"/>
                </a:cxn>
                <a:cxn ang="0">
                  <a:pos x="67" y="10"/>
                </a:cxn>
                <a:cxn ang="0">
                  <a:pos x="57" y="6"/>
                </a:cxn>
                <a:cxn ang="0">
                  <a:pos x="47" y="1"/>
                </a:cxn>
                <a:cxn ang="0">
                  <a:pos x="41" y="0"/>
                </a:cxn>
                <a:cxn ang="0">
                  <a:pos x="35" y="1"/>
                </a:cxn>
                <a:cxn ang="0">
                  <a:pos x="28" y="7"/>
                </a:cxn>
                <a:cxn ang="0">
                  <a:pos x="22" y="26"/>
                </a:cxn>
                <a:cxn ang="0">
                  <a:pos x="17" y="43"/>
                </a:cxn>
                <a:cxn ang="0">
                  <a:pos x="10" y="47"/>
                </a:cxn>
                <a:cxn ang="0">
                  <a:pos x="2" y="51"/>
                </a:cxn>
                <a:cxn ang="0">
                  <a:pos x="0" y="56"/>
                </a:cxn>
                <a:cxn ang="0">
                  <a:pos x="3" y="65"/>
                </a:cxn>
                <a:cxn ang="0">
                  <a:pos x="12" y="76"/>
                </a:cxn>
                <a:cxn ang="0">
                  <a:pos x="23" y="77"/>
                </a:cxn>
                <a:cxn ang="0">
                  <a:pos x="30" y="74"/>
                </a:cxn>
                <a:cxn ang="0">
                  <a:pos x="35" y="63"/>
                </a:cxn>
                <a:cxn ang="0">
                  <a:pos x="42" y="54"/>
                </a:cxn>
                <a:cxn ang="0">
                  <a:pos x="46" y="51"/>
                </a:cxn>
                <a:cxn ang="0">
                  <a:pos x="51" y="53"/>
                </a:cxn>
                <a:cxn ang="0">
                  <a:pos x="51" y="62"/>
                </a:cxn>
                <a:cxn ang="0">
                  <a:pos x="54" y="68"/>
                </a:cxn>
                <a:cxn ang="0">
                  <a:pos x="61" y="65"/>
                </a:cxn>
                <a:cxn ang="0">
                  <a:pos x="67" y="60"/>
                </a:cxn>
                <a:cxn ang="0">
                  <a:pos x="77" y="60"/>
                </a:cxn>
                <a:cxn ang="0">
                  <a:pos x="81" y="65"/>
                </a:cxn>
                <a:cxn ang="0">
                  <a:pos x="77" y="79"/>
                </a:cxn>
                <a:cxn ang="0">
                  <a:pos x="61" y="110"/>
                </a:cxn>
                <a:cxn ang="0">
                  <a:pos x="52" y="133"/>
                </a:cxn>
                <a:cxn ang="0">
                  <a:pos x="32" y="146"/>
                </a:cxn>
                <a:cxn ang="0">
                  <a:pos x="13" y="163"/>
                </a:cxn>
                <a:cxn ang="0">
                  <a:pos x="3" y="180"/>
                </a:cxn>
                <a:cxn ang="0">
                  <a:pos x="7" y="183"/>
                </a:cxn>
                <a:cxn ang="0">
                  <a:pos x="22" y="171"/>
                </a:cxn>
                <a:cxn ang="0">
                  <a:pos x="32" y="158"/>
                </a:cxn>
                <a:cxn ang="0">
                  <a:pos x="51" y="151"/>
                </a:cxn>
                <a:cxn ang="0">
                  <a:pos x="66" y="141"/>
                </a:cxn>
                <a:cxn ang="0">
                  <a:pos x="77" y="119"/>
                </a:cxn>
                <a:cxn ang="0">
                  <a:pos x="95" y="101"/>
                </a:cxn>
                <a:cxn ang="0">
                  <a:pos x="108" y="85"/>
                </a:cxn>
                <a:cxn ang="0">
                  <a:pos x="123" y="77"/>
                </a:cxn>
                <a:cxn ang="0">
                  <a:pos x="135" y="71"/>
                </a:cxn>
              </a:cxnLst>
              <a:rect l="0" t="0" r="r" b="b"/>
              <a:pathLst>
                <a:path w="144" h="183">
                  <a:moveTo>
                    <a:pt x="144" y="63"/>
                  </a:moveTo>
                  <a:lnTo>
                    <a:pt x="128" y="56"/>
                  </a:lnTo>
                  <a:lnTo>
                    <a:pt x="113" y="50"/>
                  </a:lnTo>
                  <a:lnTo>
                    <a:pt x="102" y="41"/>
                  </a:lnTo>
                  <a:lnTo>
                    <a:pt x="93" y="33"/>
                  </a:lnTo>
                  <a:lnTo>
                    <a:pt x="81" y="23"/>
                  </a:lnTo>
                  <a:lnTo>
                    <a:pt x="71" y="15"/>
                  </a:lnTo>
                  <a:lnTo>
                    <a:pt x="67" y="10"/>
                  </a:lnTo>
                  <a:lnTo>
                    <a:pt x="62" y="7"/>
                  </a:lnTo>
                  <a:lnTo>
                    <a:pt x="57" y="6"/>
                  </a:lnTo>
                  <a:lnTo>
                    <a:pt x="52" y="4"/>
                  </a:lnTo>
                  <a:lnTo>
                    <a:pt x="47" y="1"/>
                  </a:lnTo>
                  <a:lnTo>
                    <a:pt x="46" y="1"/>
                  </a:lnTo>
                  <a:lnTo>
                    <a:pt x="41" y="0"/>
                  </a:lnTo>
                  <a:lnTo>
                    <a:pt x="36" y="0"/>
                  </a:lnTo>
                  <a:lnTo>
                    <a:pt x="35" y="1"/>
                  </a:lnTo>
                  <a:lnTo>
                    <a:pt x="32" y="3"/>
                  </a:lnTo>
                  <a:lnTo>
                    <a:pt x="28" y="7"/>
                  </a:lnTo>
                  <a:lnTo>
                    <a:pt x="25" y="15"/>
                  </a:lnTo>
                  <a:lnTo>
                    <a:pt x="22" y="26"/>
                  </a:lnTo>
                  <a:lnTo>
                    <a:pt x="18" y="38"/>
                  </a:lnTo>
                  <a:lnTo>
                    <a:pt x="17" y="43"/>
                  </a:lnTo>
                  <a:lnTo>
                    <a:pt x="13" y="44"/>
                  </a:lnTo>
                  <a:lnTo>
                    <a:pt x="10" y="47"/>
                  </a:lnTo>
                  <a:lnTo>
                    <a:pt x="5" y="48"/>
                  </a:lnTo>
                  <a:lnTo>
                    <a:pt x="2" y="51"/>
                  </a:lnTo>
                  <a:lnTo>
                    <a:pt x="0" y="53"/>
                  </a:lnTo>
                  <a:lnTo>
                    <a:pt x="0" y="56"/>
                  </a:lnTo>
                  <a:lnTo>
                    <a:pt x="2" y="60"/>
                  </a:lnTo>
                  <a:lnTo>
                    <a:pt x="3" y="65"/>
                  </a:lnTo>
                  <a:lnTo>
                    <a:pt x="8" y="73"/>
                  </a:lnTo>
                  <a:lnTo>
                    <a:pt x="12" y="76"/>
                  </a:lnTo>
                  <a:lnTo>
                    <a:pt x="17" y="77"/>
                  </a:lnTo>
                  <a:lnTo>
                    <a:pt x="23" y="77"/>
                  </a:lnTo>
                  <a:lnTo>
                    <a:pt x="27" y="77"/>
                  </a:lnTo>
                  <a:lnTo>
                    <a:pt x="30" y="74"/>
                  </a:lnTo>
                  <a:lnTo>
                    <a:pt x="32" y="69"/>
                  </a:lnTo>
                  <a:lnTo>
                    <a:pt x="35" y="63"/>
                  </a:lnTo>
                  <a:lnTo>
                    <a:pt x="36" y="59"/>
                  </a:lnTo>
                  <a:lnTo>
                    <a:pt x="42" y="54"/>
                  </a:lnTo>
                  <a:lnTo>
                    <a:pt x="42" y="53"/>
                  </a:lnTo>
                  <a:lnTo>
                    <a:pt x="46" y="51"/>
                  </a:lnTo>
                  <a:lnTo>
                    <a:pt x="49" y="53"/>
                  </a:lnTo>
                  <a:lnTo>
                    <a:pt x="51" y="53"/>
                  </a:lnTo>
                  <a:lnTo>
                    <a:pt x="51" y="57"/>
                  </a:lnTo>
                  <a:lnTo>
                    <a:pt x="51" y="62"/>
                  </a:lnTo>
                  <a:lnTo>
                    <a:pt x="51" y="66"/>
                  </a:lnTo>
                  <a:lnTo>
                    <a:pt x="54" y="68"/>
                  </a:lnTo>
                  <a:lnTo>
                    <a:pt x="57" y="68"/>
                  </a:lnTo>
                  <a:lnTo>
                    <a:pt x="61" y="65"/>
                  </a:lnTo>
                  <a:lnTo>
                    <a:pt x="64" y="62"/>
                  </a:lnTo>
                  <a:lnTo>
                    <a:pt x="67" y="60"/>
                  </a:lnTo>
                  <a:lnTo>
                    <a:pt x="74" y="60"/>
                  </a:lnTo>
                  <a:lnTo>
                    <a:pt x="77" y="60"/>
                  </a:lnTo>
                  <a:lnTo>
                    <a:pt x="79" y="63"/>
                  </a:lnTo>
                  <a:lnTo>
                    <a:pt x="81" y="65"/>
                  </a:lnTo>
                  <a:lnTo>
                    <a:pt x="81" y="71"/>
                  </a:lnTo>
                  <a:lnTo>
                    <a:pt x="77" y="79"/>
                  </a:lnTo>
                  <a:lnTo>
                    <a:pt x="67" y="94"/>
                  </a:lnTo>
                  <a:lnTo>
                    <a:pt x="61" y="110"/>
                  </a:lnTo>
                  <a:lnTo>
                    <a:pt x="59" y="124"/>
                  </a:lnTo>
                  <a:lnTo>
                    <a:pt x="52" y="133"/>
                  </a:lnTo>
                  <a:lnTo>
                    <a:pt x="44" y="141"/>
                  </a:lnTo>
                  <a:lnTo>
                    <a:pt x="32" y="146"/>
                  </a:lnTo>
                  <a:lnTo>
                    <a:pt x="22" y="152"/>
                  </a:lnTo>
                  <a:lnTo>
                    <a:pt x="13" y="163"/>
                  </a:lnTo>
                  <a:lnTo>
                    <a:pt x="8" y="171"/>
                  </a:lnTo>
                  <a:lnTo>
                    <a:pt x="3" y="180"/>
                  </a:lnTo>
                  <a:lnTo>
                    <a:pt x="3" y="181"/>
                  </a:lnTo>
                  <a:lnTo>
                    <a:pt x="7" y="183"/>
                  </a:lnTo>
                  <a:lnTo>
                    <a:pt x="12" y="178"/>
                  </a:lnTo>
                  <a:lnTo>
                    <a:pt x="22" y="171"/>
                  </a:lnTo>
                  <a:lnTo>
                    <a:pt x="30" y="163"/>
                  </a:lnTo>
                  <a:lnTo>
                    <a:pt x="32" y="158"/>
                  </a:lnTo>
                  <a:lnTo>
                    <a:pt x="41" y="154"/>
                  </a:lnTo>
                  <a:lnTo>
                    <a:pt x="51" y="151"/>
                  </a:lnTo>
                  <a:lnTo>
                    <a:pt x="56" y="149"/>
                  </a:lnTo>
                  <a:lnTo>
                    <a:pt x="66" y="141"/>
                  </a:lnTo>
                  <a:lnTo>
                    <a:pt x="71" y="130"/>
                  </a:lnTo>
                  <a:lnTo>
                    <a:pt x="77" y="119"/>
                  </a:lnTo>
                  <a:lnTo>
                    <a:pt x="84" y="110"/>
                  </a:lnTo>
                  <a:lnTo>
                    <a:pt x="95" y="101"/>
                  </a:lnTo>
                  <a:lnTo>
                    <a:pt x="103" y="89"/>
                  </a:lnTo>
                  <a:lnTo>
                    <a:pt x="108" y="85"/>
                  </a:lnTo>
                  <a:lnTo>
                    <a:pt x="118" y="80"/>
                  </a:lnTo>
                  <a:lnTo>
                    <a:pt x="123" y="77"/>
                  </a:lnTo>
                  <a:lnTo>
                    <a:pt x="130" y="74"/>
                  </a:lnTo>
                  <a:lnTo>
                    <a:pt x="135" y="71"/>
                  </a:lnTo>
                  <a:lnTo>
                    <a:pt x="144" y="63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94" name="Freeform 155"/>
            <p:cNvSpPr>
              <a:spLocks/>
            </p:cNvSpPr>
            <p:nvPr/>
          </p:nvSpPr>
          <p:spPr bwMode="auto">
            <a:xfrm>
              <a:off x="3552" y="2957"/>
              <a:ext cx="44" cy="39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39" y="0"/>
                </a:cxn>
                <a:cxn ang="0">
                  <a:pos x="34" y="0"/>
                </a:cxn>
                <a:cxn ang="0">
                  <a:pos x="24" y="4"/>
                </a:cxn>
                <a:cxn ang="0">
                  <a:pos x="19" y="6"/>
                </a:cxn>
                <a:cxn ang="0">
                  <a:pos x="13" y="7"/>
                </a:cxn>
                <a:cxn ang="0">
                  <a:pos x="9" y="11"/>
                </a:cxn>
                <a:cxn ang="0">
                  <a:pos x="6" y="13"/>
                </a:cxn>
                <a:cxn ang="0">
                  <a:pos x="4" y="16"/>
                </a:cxn>
                <a:cxn ang="0">
                  <a:pos x="3" y="20"/>
                </a:cxn>
                <a:cxn ang="0">
                  <a:pos x="0" y="25"/>
                </a:cxn>
                <a:cxn ang="0">
                  <a:pos x="1" y="28"/>
                </a:cxn>
                <a:cxn ang="0">
                  <a:pos x="3" y="34"/>
                </a:cxn>
                <a:cxn ang="0">
                  <a:pos x="6" y="37"/>
                </a:cxn>
                <a:cxn ang="0">
                  <a:pos x="8" y="39"/>
                </a:cxn>
                <a:cxn ang="0">
                  <a:pos x="11" y="39"/>
                </a:cxn>
                <a:cxn ang="0">
                  <a:pos x="16" y="37"/>
                </a:cxn>
                <a:cxn ang="0">
                  <a:pos x="23" y="31"/>
                </a:cxn>
                <a:cxn ang="0">
                  <a:pos x="26" y="25"/>
                </a:cxn>
                <a:cxn ang="0">
                  <a:pos x="34" y="16"/>
                </a:cxn>
                <a:cxn ang="0">
                  <a:pos x="42" y="7"/>
                </a:cxn>
                <a:cxn ang="0">
                  <a:pos x="44" y="4"/>
                </a:cxn>
                <a:cxn ang="0">
                  <a:pos x="44" y="3"/>
                </a:cxn>
                <a:cxn ang="0">
                  <a:pos x="42" y="0"/>
                </a:cxn>
              </a:cxnLst>
              <a:rect l="0" t="0" r="r" b="b"/>
              <a:pathLst>
                <a:path w="44" h="39">
                  <a:moveTo>
                    <a:pt x="42" y="0"/>
                  </a:moveTo>
                  <a:lnTo>
                    <a:pt x="39" y="0"/>
                  </a:lnTo>
                  <a:lnTo>
                    <a:pt x="34" y="0"/>
                  </a:lnTo>
                  <a:lnTo>
                    <a:pt x="24" y="4"/>
                  </a:lnTo>
                  <a:lnTo>
                    <a:pt x="19" y="6"/>
                  </a:lnTo>
                  <a:lnTo>
                    <a:pt x="13" y="7"/>
                  </a:lnTo>
                  <a:lnTo>
                    <a:pt x="9" y="11"/>
                  </a:lnTo>
                  <a:lnTo>
                    <a:pt x="6" y="13"/>
                  </a:lnTo>
                  <a:lnTo>
                    <a:pt x="4" y="16"/>
                  </a:lnTo>
                  <a:lnTo>
                    <a:pt x="3" y="20"/>
                  </a:lnTo>
                  <a:lnTo>
                    <a:pt x="0" y="25"/>
                  </a:lnTo>
                  <a:lnTo>
                    <a:pt x="1" y="28"/>
                  </a:lnTo>
                  <a:lnTo>
                    <a:pt x="3" y="34"/>
                  </a:lnTo>
                  <a:lnTo>
                    <a:pt x="6" y="37"/>
                  </a:lnTo>
                  <a:lnTo>
                    <a:pt x="8" y="39"/>
                  </a:lnTo>
                  <a:lnTo>
                    <a:pt x="11" y="39"/>
                  </a:lnTo>
                  <a:lnTo>
                    <a:pt x="16" y="37"/>
                  </a:lnTo>
                  <a:lnTo>
                    <a:pt x="23" y="31"/>
                  </a:lnTo>
                  <a:lnTo>
                    <a:pt x="26" y="25"/>
                  </a:lnTo>
                  <a:lnTo>
                    <a:pt x="34" y="16"/>
                  </a:lnTo>
                  <a:lnTo>
                    <a:pt x="42" y="7"/>
                  </a:lnTo>
                  <a:lnTo>
                    <a:pt x="44" y="4"/>
                  </a:lnTo>
                  <a:lnTo>
                    <a:pt x="44" y="3"/>
                  </a:lnTo>
                  <a:lnTo>
                    <a:pt x="42" y="0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95" name="Freeform 156"/>
            <p:cNvSpPr>
              <a:spLocks/>
            </p:cNvSpPr>
            <p:nvPr/>
          </p:nvSpPr>
          <p:spPr bwMode="auto">
            <a:xfrm>
              <a:off x="1715" y="2905"/>
              <a:ext cx="317" cy="440"/>
            </a:xfrm>
            <a:custGeom>
              <a:avLst/>
              <a:gdLst/>
              <a:ahLst/>
              <a:cxnLst>
                <a:cxn ang="0">
                  <a:pos x="206" y="27"/>
                </a:cxn>
                <a:cxn ang="0">
                  <a:pos x="177" y="63"/>
                </a:cxn>
                <a:cxn ang="0">
                  <a:pos x="153" y="80"/>
                </a:cxn>
                <a:cxn ang="0">
                  <a:pos x="133" y="86"/>
                </a:cxn>
                <a:cxn ang="0">
                  <a:pos x="105" y="130"/>
                </a:cxn>
                <a:cxn ang="0">
                  <a:pos x="123" y="127"/>
                </a:cxn>
                <a:cxn ang="0">
                  <a:pos x="150" y="110"/>
                </a:cxn>
                <a:cxn ang="0">
                  <a:pos x="135" y="131"/>
                </a:cxn>
                <a:cxn ang="0">
                  <a:pos x="116" y="156"/>
                </a:cxn>
                <a:cxn ang="0">
                  <a:pos x="92" y="156"/>
                </a:cxn>
                <a:cxn ang="0">
                  <a:pos x="79" y="160"/>
                </a:cxn>
                <a:cxn ang="0">
                  <a:pos x="77" y="150"/>
                </a:cxn>
                <a:cxn ang="0">
                  <a:pos x="48" y="169"/>
                </a:cxn>
                <a:cxn ang="0">
                  <a:pos x="35" y="186"/>
                </a:cxn>
                <a:cxn ang="0">
                  <a:pos x="36" y="197"/>
                </a:cxn>
                <a:cxn ang="0">
                  <a:pos x="56" y="189"/>
                </a:cxn>
                <a:cxn ang="0">
                  <a:pos x="69" y="197"/>
                </a:cxn>
                <a:cxn ang="0">
                  <a:pos x="41" y="223"/>
                </a:cxn>
                <a:cxn ang="0">
                  <a:pos x="25" y="263"/>
                </a:cxn>
                <a:cxn ang="0">
                  <a:pos x="7" y="293"/>
                </a:cxn>
                <a:cxn ang="0">
                  <a:pos x="18" y="298"/>
                </a:cxn>
                <a:cxn ang="0">
                  <a:pos x="28" y="301"/>
                </a:cxn>
                <a:cxn ang="0">
                  <a:pos x="21" y="345"/>
                </a:cxn>
                <a:cxn ang="0">
                  <a:pos x="18" y="382"/>
                </a:cxn>
                <a:cxn ang="0">
                  <a:pos x="0" y="402"/>
                </a:cxn>
                <a:cxn ang="0">
                  <a:pos x="9" y="437"/>
                </a:cxn>
                <a:cxn ang="0">
                  <a:pos x="23" y="423"/>
                </a:cxn>
                <a:cxn ang="0">
                  <a:pos x="38" y="391"/>
                </a:cxn>
                <a:cxn ang="0">
                  <a:pos x="46" y="385"/>
                </a:cxn>
                <a:cxn ang="0">
                  <a:pos x="58" y="355"/>
                </a:cxn>
                <a:cxn ang="0">
                  <a:pos x="56" y="309"/>
                </a:cxn>
                <a:cxn ang="0">
                  <a:pos x="55" y="286"/>
                </a:cxn>
                <a:cxn ang="0">
                  <a:pos x="41" y="273"/>
                </a:cxn>
                <a:cxn ang="0">
                  <a:pos x="50" y="264"/>
                </a:cxn>
                <a:cxn ang="0">
                  <a:pos x="74" y="270"/>
                </a:cxn>
                <a:cxn ang="0">
                  <a:pos x="85" y="278"/>
                </a:cxn>
                <a:cxn ang="0">
                  <a:pos x="97" y="270"/>
                </a:cxn>
                <a:cxn ang="0">
                  <a:pos x="104" y="260"/>
                </a:cxn>
                <a:cxn ang="0">
                  <a:pos x="120" y="254"/>
                </a:cxn>
                <a:cxn ang="0">
                  <a:pos x="120" y="234"/>
                </a:cxn>
                <a:cxn ang="0">
                  <a:pos x="107" y="220"/>
                </a:cxn>
                <a:cxn ang="0">
                  <a:pos x="116" y="214"/>
                </a:cxn>
                <a:cxn ang="0">
                  <a:pos x="133" y="214"/>
                </a:cxn>
                <a:cxn ang="0">
                  <a:pos x="150" y="197"/>
                </a:cxn>
                <a:cxn ang="0">
                  <a:pos x="171" y="168"/>
                </a:cxn>
                <a:cxn ang="0">
                  <a:pos x="201" y="144"/>
                </a:cxn>
                <a:cxn ang="0">
                  <a:pos x="197" y="125"/>
                </a:cxn>
                <a:cxn ang="0">
                  <a:pos x="197" y="98"/>
                </a:cxn>
                <a:cxn ang="0">
                  <a:pos x="196" y="69"/>
                </a:cxn>
                <a:cxn ang="0">
                  <a:pos x="215" y="50"/>
                </a:cxn>
                <a:cxn ang="0">
                  <a:pos x="245" y="38"/>
                </a:cxn>
                <a:cxn ang="0">
                  <a:pos x="277" y="32"/>
                </a:cxn>
                <a:cxn ang="0">
                  <a:pos x="306" y="23"/>
                </a:cxn>
                <a:cxn ang="0">
                  <a:pos x="317" y="9"/>
                </a:cxn>
                <a:cxn ang="0">
                  <a:pos x="312" y="0"/>
                </a:cxn>
                <a:cxn ang="0">
                  <a:pos x="264" y="20"/>
                </a:cxn>
                <a:cxn ang="0">
                  <a:pos x="235" y="23"/>
                </a:cxn>
              </a:cxnLst>
              <a:rect l="0" t="0" r="r" b="b"/>
              <a:pathLst>
                <a:path w="317" h="440">
                  <a:moveTo>
                    <a:pt x="217" y="21"/>
                  </a:moveTo>
                  <a:lnTo>
                    <a:pt x="215" y="21"/>
                  </a:lnTo>
                  <a:lnTo>
                    <a:pt x="212" y="23"/>
                  </a:lnTo>
                  <a:lnTo>
                    <a:pt x="206" y="27"/>
                  </a:lnTo>
                  <a:lnTo>
                    <a:pt x="201" y="33"/>
                  </a:lnTo>
                  <a:lnTo>
                    <a:pt x="192" y="44"/>
                  </a:lnTo>
                  <a:lnTo>
                    <a:pt x="186" y="53"/>
                  </a:lnTo>
                  <a:lnTo>
                    <a:pt x="177" y="63"/>
                  </a:lnTo>
                  <a:lnTo>
                    <a:pt x="167" y="74"/>
                  </a:lnTo>
                  <a:lnTo>
                    <a:pt x="160" y="79"/>
                  </a:lnTo>
                  <a:lnTo>
                    <a:pt x="155" y="80"/>
                  </a:lnTo>
                  <a:lnTo>
                    <a:pt x="153" y="80"/>
                  </a:lnTo>
                  <a:lnTo>
                    <a:pt x="148" y="79"/>
                  </a:lnTo>
                  <a:lnTo>
                    <a:pt x="143" y="79"/>
                  </a:lnTo>
                  <a:lnTo>
                    <a:pt x="140" y="80"/>
                  </a:lnTo>
                  <a:lnTo>
                    <a:pt x="133" y="86"/>
                  </a:lnTo>
                  <a:lnTo>
                    <a:pt x="126" y="97"/>
                  </a:lnTo>
                  <a:lnTo>
                    <a:pt x="116" y="115"/>
                  </a:lnTo>
                  <a:lnTo>
                    <a:pt x="107" y="127"/>
                  </a:lnTo>
                  <a:lnTo>
                    <a:pt x="105" y="130"/>
                  </a:lnTo>
                  <a:lnTo>
                    <a:pt x="107" y="133"/>
                  </a:lnTo>
                  <a:lnTo>
                    <a:pt x="110" y="133"/>
                  </a:lnTo>
                  <a:lnTo>
                    <a:pt x="118" y="131"/>
                  </a:lnTo>
                  <a:lnTo>
                    <a:pt x="123" y="127"/>
                  </a:lnTo>
                  <a:lnTo>
                    <a:pt x="133" y="118"/>
                  </a:lnTo>
                  <a:lnTo>
                    <a:pt x="143" y="110"/>
                  </a:lnTo>
                  <a:lnTo>
                    <a:pt x="146" y="110"/>
                  </a:lnTo>
                  <a:lnTo>
                    <a:pt x="150" y="110"/>
                  </a:lnTo>
                  <a:lnTo>
                    <a:pt x="153" y="113"/>
                  </a:lnTo>
                  <a:lnTo>
                    <a:pt x="150" y="118"/>
                  </a:lnTo>
                  <a:lnTo>
                    <a:pt x="143" y="124"/>
                  </a:lnTo>
                  <a:lnTo>
                    <a:pt x="135" y="131"/>
                  </a:lnTo>
                  <a:lnTo>
                    <a:pt x="126" y="139"/>
                  </a:lnTo>
                  <a:lnTo>
                    <a:pt x="120" y="147"/>
                  </a:lnTo>
                  <a:lnTo>
                    <a:pt x="118" y="153"/>
                  </a:lnTo>
                  <a:lnTo>
                    <a:pt x="116" y="156"/>
                  </a:lnTo>
                  <a:lnTo>
                    <a:pt x="109" y="160"/>
                  </a:lnTo>
                  <a:lnTo>
                    <a:pt x="105" y="160"/>
                  </a:lnTo>
                  <a:lnTo>
                    <a:pt x="97" y="156"/>
                  </a:lnTo>
                  <a:lnTo>
                    <a:pt x="92" y="156"/>
                  </a:lnTo>
                  <a:lnTo>
                    <a:pt x="89" y="156"/>
                  </a:lnTo>
                  <a:lnTo>
                    <a:pt x="84" y="157"/>
                  </a:lnTo>
                  <a:lnTo>
                    <a:pt x="82" y="160"/>
                  </a:lnTo>
                  <a:lnTo>
                    <a:pt x="79" y="160"/>
                  </a:lnTo>
                  <a:lnTo>
                    <a:pt x="79" y="157"/>
                  </a:lnTo>
                  <a:lnTo>
                    <a:pt x="79" y="154"/>
                  </a:lnTo>
                  <a:lnTo>
                    <a:pt x="79" y="151"/>
                  </a:lnTo>
                  <a:lnTo>
                    <a:pt x="77" y="150"/>
                  </a:lnTo>
                  <a:lnTo>
                    <a:pt x="74" y="150"/>
                  </a:lnTo>
                  <a:lnTo>
                    <a:pt x="66" y="153"/>
                  </a:lnTo>
                  <a:lnTo>
                    <a:pt x="55" y="163"/>
                  </a:lnTo>
                  <a:lnTo>
                    <a:pt x="48" y="169"/>
                  </a:lnTo>
                  <a:lnTo>
                    <a:pt x="46" y="172"/>
                  </a:lnTo>
                  <a:lnTo>
                    <a:pt x="41" y="178"/>
                  </a:lnTo>
                  <a:lnTo>
                    <a:pt x="38" y="184"/>
                  </a:lnTo>
                  <a:lnTo>
                    <a:pt x="35" y="186"/>
                  </a:lnTo>
                  <a:lnTo>
                    <a:pt x="31" y="190"/>
                  </a:lnTo>
                  <a:lnTo>
                    <a:pt x="30" y="197"/>
                  </a:lnTo>
                  <a:lnTo>
                    <a:pt x="33" y="198"/>
                  </a:lnTo>
                  <a:lnTo>
                    <a:pt x="36" y="197"/>
                  </a:lnTo>
                  <a:lnTo>
                    <a:pt x="40" y="193"/>
                  </a:lnTo>
                  <a:lnTo>
                    <a:pt x="45" y="192"/>
                  </a:lnTo>
                  <a:lnTo>
                    <a:pt x="50" y="189"/>
                  </a:lnTo>
                  <a:lnTo>
                    <a:pt x="56" y="189"/>
                  </a:lnTo>
                  <a:lnTo>
                    <a:pt x="61" y="189"/>
                  </a:lnTo>
                  <a:lnTo>
                    <a:pt x="66" y="189"/>
                  </a:lnTo>
                  <a:lnTo>
                    <a:pt x="67" y="193"/>
                  </a:lnTo>
                  <a:lnTo>
                    <a:pt x="69" y="197"/>
                  </a:lnTo>
                  <a:lnTo>
                    <a:pt x="66" y="203"/>
                  </a:lnTo>
                  <a:lnTo>
                    <a:pt x="58" y="210"/>
                  </a:lnTo>
                  <a:lnTo>
                    <a:pt x="51" y="214"/>
                  </a:lnTo>
                  <a:lnTo>
                    <a:pt x="41" y="223"/>
                  </a:lnTo>
                  <a:lnTo>
                    <a:pt x="35" y="236"/>
                  </a:lnTo>
                  <a:lnTo>
                    <a:pt x="35" y="242"/>
                  </a:lnTo>
                  <a:lnTo>
                    <a:pt x="33" y="251"/>
                  </a:lnTo>
                  <a:lnTo>
                    <a:pt x="25" y="263"/>
                  </a:lnTo>
                  <a:lnTo>
                    <a:pt x="18" y="270"/>
                  </a:lnTo>
                  <a:lnTo>
                    <a:pt x="12" y="281"/>
                  </a:lnTo>
                  <a:lnTo>
                    <a:pt x="7" y="290"/>
                  </a:lnTo>
                  <a:lnTo>
                    <a:pt x="7" y="293"/>
                  </a:lnTo>
                  <a:lnTo>
                    <a:pt x="7" y="296"/>
                  </a:lnTo>
                  <a:lnTo>
                    <a:pt x="7" y="301"/>
                  </a:lnTo>
                  <a:lnTo>
                    <a:pt x="10" y="299"/>
                  </a:lnTo>
                  <a:lnTo>
                    <a:pt x="18" y="298"/>
                  </a:lnTo>
                  <a:lnTo>
                    <a:pt x="23" y="293"/>
                  </a:lnTo>
                  <a:lnTo>
                    <a:pt x="26" y="295"/>
                  </a:lnTo>
                  <a:lnTo>
                    <a:pt x="28" y="298"/>
                  </a:lnTo>
                  <a:lnTo>
                    <a:pt x="28" y="301"/>
                  </a:lnTo>
                  <a:lnTo>
                    <a:pt x="30" y="308"/>
                  </a:lnTo>
                  <a:lnTo>
                    <a:pt x="26" y="320"/>
                  </a:lnTo>
                  <a:lnTo>
                    <a:pt x="21" y="334"/>
                  </a:lnTo>
                  <a:lnTo>
                    <a:pt x="21" y="345"/>
                  </a:lnTo>
                  <a:lnTo>
                    <a:pt x="16" y="358"/>
                  </a:lnTo>
                  <a:lnTo>
                    <a:pt x="14" y="367"/>
                  </a:lnTo>
                  <a:lnTo>
                    <a:pt x="14" y="375"/>
                  </a:lnTo>
                  <a:lnTo>
                    <a:pt x="18" y="382"/>
                  </a:lnTo>
                  <a:lnTo>
                    <a:pt x="14" y="385"/>
                  </a:lnTo>
                  <a:lnTo>
                    <a:pt x="7" y="391"/>
                  </a:lnTo>
                  <a:lnTo>
                    <a:pt x="2" y="394"/>
                  </a:lnTo>
                  <a:lnTo>
                    <a:pt x="0" y="402"/>
                  </a:lnTo>
                  <a:lnTo>
                    <a:pt x="0" y="414"/>
                  </a:lnTo>
                  <a:lnTo>
                    <a:pt x="4" y="426"/>
                  </a:lnTo>
                  <a:lnTo>
                    <a:pt x="5" y="431"/>
                  </a:lnTo>
                  <a:lnTo>
                    <a:pt x="9" y="437"/>
                  </a:lnTo>
                  <a:lnTo>
                    <a:pt x="12" y="440"/>
                  </a:lnTo>
                  <a:lnTo>
                    <a:pt x="14" y="438"/>
                  </a:lnTo>
                  <a:lnTo>
                    <a:pt x="20" y="434"/>
                  </a:lnTo>
                  <a:lnTo>
                    <a:pt x="23" y="423"/>
                  </a:lnTo>
                  <a:lnTo>
                    <a:pt x="28" y="411"/>
                  </a:lnTo>
                  <a:lnTo>
                    <a:pt x="33" y="397"/>
                  </a:lnTo>
                  <a:lnTo>
                    <a:pt x="36" y="394"/>
                  </a:lnTo>
                  <a:lnTo>
                    <a:pt x="38" y="391"/>
                  </a:lnTo>
                  <a:lnTo>
                    <a:pt x="41" y="390"/>
                  </a:lnTo>
                  <a:lnTo>
                    <a:pt x="43" y="390"/>
                  </a:lnTo>
                  <a:lnTo>
                    <a:pt x="46" y="388"/>
                  </a:lnTo>
                  <a:lnTo>
                    <a:pt x="46" y="385"/>
                  </a:lnTo>
                  <a:lnTo>
                    <a:pt x="45" y="381"/>
                  </a:lnTo>
                  <a:lnTo>
                    <a:pt x="46" y="375"/>
                  </a:lnTo>
                  <a:lnTo>
                    <a:pt x="55" y="361"/>
                  </a:lnTo>
                  <a:lnTo>
                    <a:pt x="58" y="355"/>
                  </a:lnTo>
                  <a:lnTo>
                    <a:pt x="61" y="343"/>
                  </a:lnTo>
                  <a:lnTo>
                    <a:pt x="63" y="338"/>
                  </a:lnTo>
                  <a:lnTo>
                    <a:pt x="61" y="328"/>
                  </a:lnTo>
                  <a:lnTo>
                    <a:pt x="56" y="309"/>
                  </a:lnTo>
                  <a:lnTo>
                    <a:pt x="56" y="298"/>
                  </a:lnTo>
                  <a:lnTo>
                    <a:pt x="56" y="292"/>
                  </a:lnTo>
                  <a:lnTo>
                    <a:pt x="55" y="287"/>
                  </a:lnTo>
                  <a:lnTo>
                    <a:pt x="55" y="286"/>
                  </a:lnTo>
                  <a:lnTo>
                    <a:pt x="53" y="284"/>
                  </a:lnTo>
                  <a:lnTo>
                    <a:pt x="48" y="281"/>
                  </a:lnTo>
                  <a:lnTo>
                    <a:pt x="46" y="279"/>
                  </a:lnTo>
                  <a:lnTo>
                    <a:pt x="41" y="273"/>
                  </a:lnTo>
                  <a:lnTo>
                    <a:pt x="41" y="272"/>
                  </a:lnTo>
                  <a:lnTo>
                    <a:pt x="43" y="270"/>
                  </a:lnTo>
                  <a:lnTo>
                    <a:pt x="45" y="267"/>
                  </a:lnTo>
                  <a:lnTo>
                    <a:pt x="50" y="264"/>
                  </a:lnTo>
                  <a:lnTo>
                    <a:pt x="56" y="264"/>
                  </a:lnTo>
                  <a:lnTo>
                    <a:pt x="66" y="263"/>
                  </a:lnTo>
                  <a:lnTo>
                    <a:pt x="69" y="266"/>
                  </a:lnTo>
                  <a:lnTo>
                    <a:pt x="74" y="270"/>
                  </a:lnTo>
                  <a:lnTo>
                    <a:pt x="76" y="275"/>
                  </a:lnTo>
                  <a:lnTo>
                    <a:pt x="77" y="275"/>
                  </a:lnTo>
                  <a:lnTo>
                    <a:pt x="80" y="278"/>
                  </a:lnTo>
                  <a:lnTo>
                    <a:pt x="85" y="278"/>
                  </a:lnTo>
                  <a:lnTo>
                    <a:pt x="89" y="279"/>
                  </a:lnTo>
                  <a:lnTo>
                    <a:pt x="92" y="278"/>
                  </a:lnTo>
                  <a:lnTo>
                    <a:pt x="95" y="273"/>
                  </a:lnTo>
                  <a:lnTo>
                    <a:pt x="97" y="270"/>
                  </a:lnTo>
                  <a:lnTo>
                    <a:pt x="97" y="267"/>
                  </a:lnTo>
                  <a:lnTo>
                    <a:pt x="99" y="263"/>
                  </a:lnTo>
                  <a:lnTo>
                    <a:pt x="100" y="261"/>
                  </a:lnTo>
                  <a:lnTo>
                    <a:pt x="104" y="260"/>
                  </a:lnTo>
                  <a:lnTo>
                    <a:pt x="110" y="261"/>
                  </a:lnTo>
                  <a:lnTo>
                    <a:pt x="115" y="261"/>
                  </a:lnTo>
                  <a:lnTo>
                    <a:pt x="118" y="258"/>
                  </a:lnTo>
                  <a:lnTo>
                    <a:pt x="120" y="254"/>
                  </a:lnTo>
                  <a:lnTo>
                    <a:pt x="120" y="248"/>
                  </a:lnTo>
                  <a:lnTo>
                    <a:pt x="123" y="242"/>
                  </a:lnTo>
                  <a:lnTo>
                    <a:pt x="121" y="240"/>
                  </a:lnTo>
                  <a:lnTo>
                    <a:pt x="120" y="234"/>
                  </a:lnTo>
                  <a:lnTo>
                    <a:pt x="116" y="231"/>
                  </a:lnTo>
                  <a:lnTo>
                    <a:pt x="112" y="228"/>
                  </a:lnTo>
                  <a:lnTo>
                    <a:pt x="109" y="225"/>
                  </a:lnTo>
                  <a:lnTo>
                    <a:pt x="107" y="220"/>
                  </a:lnTo>
                  <a:lnTo>
                    <a:pt x="109" y="219"/>
                  </a:lnTo>
                  <a:lnTo>
                    <a:pt x="110" y="216"/>
                  </a:lnTo>
                  <a:lnTo>
                    <a:pt x="112" y="214"/>
                  </a:lnTo>
                  <a:lnTo>
                    <a:pt x="116" y="214"/>
                  </a:lnTo>
                  <a:lnTo>
                    <a:pt x="120" y="216"/>
                  </a:lnTo>
                  <a:lnTo>
                    <a:pt x="123" y="219"/>
                  </a:lnTo>
                  <a:lnTo>
                    <a:pt x="128" y="217"/>
                  </a:lnTo>
                  <a:lnTo>
                    <a:pt x="133" y="214"/>
                  </a:lnTo>
                  <a:lnTo>
                    <a:pt x="136" y="211"/>
                  </a:lnTo>
                  <a:lnTo>
                    <a:pt x="141" y="204"/>
                  </a:lnTo>
                  <a:lnTo>
                    <a:pt x="146" y="203"/>
                  </a:lnTo>
                  <a:lnTo>
                    <a:pt x="150" y="197"/>
                  </a:lnTo>
                  <a:lnTo>
                    <a:pt x="150" y="190"/>
                  </a:lnTo>
                  <a:lnTo>
                    <a:pt x="151" y="187"/>
                  </a:lnTo>
                  <a:lnTo>
                    <a:pt x="156" y="178"/>
                  </a:lnTo>
                  <a:lnTo>
                    <a:pt x="171" y="168"/>
                  </a:lnTo>
                  <a:lnTo>
                    <a:pt x="176" y="164"/>
                  </a:lnTo>
                  <a:lnTo>
                    <a:pt x="192" y="151"/>
                  </a:lnTo>
                  <a:lnTo>
                    <a:pt x="196" y="147"/>
                  </a:lnTo>
                  <a:lnTo>
                    <a:pt x="201" y="144"/>
                  </a:lnTo>
                  <a:lnTo>
                    <a:pt x="206" y="136"/>
                  </a:lnTo>
                  <a:lnTo>
                    <a:pt x="202" y="131"/>
                  </a:lnTo>
                  <a:lnTo>
                    <a:pt x="201" y="128"/>
                  </a:lnTo>
                  <a:lnTo>
                    <a:pt x="197" y="125"/>
                  </a:lnTo>
                  <a:lnTo>
                    <a:pt x="194" y="118"/>
                  </a:lnTo>
                  <a:lnTo>
                    <a:pt x="194" y="113"/>
                  </a:lnTo>
                  <a:lnTo>
                    <a:pt x="196" y="106"/>
                  </a:lnTo>
                  <a:lnTo>
                    <a:pt x="197" y="98"/>
                  </a:lnTo>
                  <a:lnTo>
                    <a:pt x="199" y="89"/>
                  </a:lnTo>
                  <a:lnTo>
                    <a:pt x="199" y="79"/>
                  </a:lnTo>
                  <a:lnTo>
                    <a:pt x="196" y="72"/>
                  </a:lnTo>
                  <a:lnTo>
                    <a:pt x="196" y="69"/>
                  </a:lnTo>
                  <a:lnTo>
                    <a:pt x="199" y="65"/>
                  </a:lnTo>
                  <a:lnTo>
                    <a:pt x="201" y="62"/>
                  </a:lnTo>
                  <a:lnTo>
                    <a:pt x="207" y="56"/>
                  </a:lnTo>
                  <a:lnTo>
                    <a:pt x="215" y="50"/>
                  </a:lnTo>
                  <a:lnTo>
                    <a:pt x="220" y="47"/>
                  </a:lnTo>
                  <a:lnTo>
                    <a:pt x="230" y="41"/>
                  </a:lnTo>
                  <a:lnTo>
                    <a:pt x="238" y="38"/>
                  </a:lnTo>
                  <a:lnTo>
                    <a:pt x="245" y="38"/>
                  </a:lnTo>
                  <a:lnTo>
                    <a:pt x="252" y="38"/>
                  </a:lnTo>
                  <a:lnTo>
                    <a:pt x="255" y="36"/>
                  </a:lnTo>
                  <a:lnTo>
                    <a:pt x="264" y="36"/>
                  </a:lnTo>
                  <a:lnTo>
                    <a:pt x="277" y="32"/>
                  </a:lnTo>
                  <a:lnTo>
                    <a:pt x="289" y="30"/>
                  </a:lnTo>
                  <a:lnTo>
                    <a:pt x="296" y="27"/>
                  </a:lnTo>
                  <a:lnTo>
                    <a:pt x="301" y="24"/>
                  </a:lnTo>
                  <a:lnTo>
                    <a:pt x="306" y="23"/>
                  </a:lnTo>
                  <a:lnTo>
                    <a:pt x="312" y="18"/>
                  </a:lnTo>
                  <a:lnTo>
                    <a:pt x="315" y="16"/>
                  </a:lnTo>
                  <a:lnTo>
                    <a:pt x="315" y="13"/>
                  </a:lnTo>
                  <a:lnTo>
                    <a:pt x="317" y="9"/>
                  </a:lnTo>
                  <a:lnTo>
                    <a:pt x="317" y="8"/>
                  </a:lnTo>
                  <a:lnTo>
                    <a:pt x="317" y="5"/>
                  </a:lnTo>
                  <a:lnTo>
                    <a:pt x="315" y="2"/>
                  </a:lnTo>
                  <a:lnTo>
                    <a:pt x="312" y="0"/>
                  </a:lnTo>
                  <a:lnTo>
                    <a:pt x="297" y="3"/>
                  </a:lnTo>
                  <a:lnTo>
                    <a:pt x="291" y="5"/>
                  </a:lnTo>
                  <a:lnTo>
                    <a:pt x="279" y="9"/>
                  </a:lnTo>
                  <a:lnTo>
                    <a:pt x="264" y="20"/>
                  </a:lnTo>
                  <a:lnTo>
                    <a:pt x="252" y="23"/>
                  </a:lnTo>
                  <a:lnTo>
                    <a:pt x="242" y="26"/>
                  </a:lnTo>
                  <a:lnTo>
                    <a:pt x="237" y="24"/>
                  </a:lnTo>
                  <a:lnTo>
                    <a:pt x="235" y="23"/>
                  </a:lnTo>
                  <a:lnTo>
                    <a:pt x="228" y="23"/>
                  </a:lnTo>
                  <a:lnTo>
                    <a:pt x="222" y="21"/>
                  </a:lnTo>
                  <a:lnTo>
                    <a:pt x="217" y="21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96" name="Freeform 157"/>
            <p:cNvSpPr>
              <a:spLocks/>
            </p:cNvSpPr>
            <p:nvPr/>
          </p:nvSpPr>
          <p:spPr bwMode="auto">
            <a:xfrm>
              <a:off x="3594" y="2842"/>
              <a:ext cx="76" cy="115"/>
            </a:xfrm>
            <a:custGeom>
              <a:avLst/>
              <a:gdLst/>
              <a:ahLst/>
              <a:cxnLst>
                <a:cxn ang="0">
                  <a:pos x="53" y="0"/>
                </a:cxn>
                <a:cxn ang="0">
                  <a:pos x="51" y="6"/>
                </a:cxn>
                <a:cxn ang="0">
                  <a:pos x="54" y="16"/>
                </a:cxn>
                <a:cxn ang="0">
                  <a:pos x="59" y="23"/>
                </a:cxn>
                <a:cxn ang="0">
                  <a:pos x="64" y="28"/>
                </a:cxn>
                <a:cxn ang="0">
                  <a:pos x="71" y="34"/>
                </a:cxn>
                <a:cxn ang="0">
                  <a:pos x="74" y="42"/>
                </a:cxn>
                <a:cxn ang="0">
                  <a:pos x="76" y="49"/>
                </a:cxn>
                <a:cxn ang="0">
                  <a:pos x="76" y="59"/>
                </a:cxn>
                <a:cxn ang="0">
                  <a:pos x="74" y="69"/>
                </a:cxn>
                <a:cxn ang="0">
                  <a:pos x="71" y="79"/>
                </a:cxn>
                <a:cxn ang="0">
                  <a:pos x="66" y="87"/>
                </a:cxn>
                <a:cxn ang="0">
                  <a:pos x="63" y="92"/>
                </a:cxn>
                <a:cxn ang="0">
                  <a:pos x="59" y="93"/>
                </a:cxn>
                <a:cxn ang="0">
                  <a:pos x="54" y="95"/>
                </a:cxn>
                <a:cxn ang="0">
                  <a:pos x="51" y="96"/>
                </a:cxn>
                <a:cxn ang="0">
                  <a:pos x="42" y="99"/>
                </a:cxn>
                <a:cxn ang="0">
                  <a:pos x="35" y="101"/>
                </a:cxn>
                <a:cxn ang="0">
                  <a:pos x="25" y="102"/>
                </a:cxn>
                <a:cxn ang="0">
                  <a:pos x="12" y="107"/>
                </a:cxn>
                <a:cxn ang="0">
                  <a:pos x="3" y="112"/>
                </a:cxn>
                <a:cxn ang="0">
                  <a:pos x="0" y="115"/>
                </a:cxn>
              </a:cxnLst>
              <a:rect l="0" t="0" r="r" b="b"/>
              <a:pathLst>
                <a:path w="76" h="115">
                  <a:moveTo>
                    <a:pt x="53" y="0"/>
                  </a:moveTo>
                  <a:lnTo>
                    <a:pt x="51" y="6"/>
                  </a:lnTo>
                  <a:lnTo>
                    <a:pt x="54" y="16"/>
                  </a:lnTo>
                  <a:lnTo>
                    <a:pt x="59" y="23"/>
                  </a:lnTo>
                  <a:lnTo>
                    <a:pt x="64" y="28"/>
                  </a:lnTo>
                  <a:lnTo>
                    <a:pt x="71" y="34"/>
                  </a:lnTo>
                  <a:lnTo>
                    <a:pt x="74" y="42"/>
                  </a:lnTo>
                  <a:lnTo>
                    <a:pt x="76" y="49"/>
                  </a:lnTo>
                  <a:lnTo>
                    <a:pt x="76" y="59"/>
                  </a:lnTo>
                  <a:lnTo>
                    <a:pt x="74" y="69"/>
                  </a:lnTo>
                  <a:lnTo>
                    <a:pt x="71" y="79"/>
                  </a:lnTo>
                  <a:lnTo>
                    <a:pt x="66" y="87"/>
                  </a:lnTo>
                  <a:lnTo>
                    <a:pt x="63" y="92"/>
                  </a:lnTo>
                  <a:lnTo>
                    <a:pt x="59" y="93"/>
                  </a:lnTo>
                  <a:lnTo>
                    <a:pt x="54" y="95"/>
                  </a:lnTo>
                  <a:lnTo>
                    <a:pt x="51" y="96"/>
                  </a:lnTo>
                  <a:lnTo>
                    <a:pt x="42" y="99"/>
                  </a:lnTo>
                  <a:lnTo>
                    <a:pt x="35" y="101"/>
                  </a:lnTo>
                  <a:lnTo>
                    <a:pt x="25" y="102"/>
                  </a:lnTo>
                  <a:lnTo>
                    <a:pt x="12" y="107"/>
                  </a:lnTo>
                  <a:lnTo>
                    <a:pt x="3" y="112"/>
                  </a:lnTo>
                  <a:lnTo>
                    <a:pt x="0" y="115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97" name="Freeform 158"/>
            <p:cNvSpPr>
              <a:spLocks/>
            </p:cNvSpPr>
            <p:nvPr/>
          </p:nvSpPr>
          <p:spPr bwMode="auto">
            <a:xfrm>
              <a:off x="1932" y="2840"/>
              <a:ext cx="146" cy="86"/>
            </a:xfrm>
            <a:custGeom>
              <a:avLst/>
              <a:gdLst/>
              <a:ahLst/>
              <a:cxnLst>
                <a:cxn ang="0">
                  <a:pos x="0" y="86"/>
                </a:cxn>
                <a:cxn ang="0">
                  <a:pos x="1" y="83"/>
                </a:cxn>
                <a:cxn ang="0">
                  <a:pos x="5" y="80"/>
                </a:cxn>
                <a:cxn ang="0">
                  <a:pos x="8" y="74"/>
                </a:cxn>
                <a:cxn ang="0">
                  <a:pos x="18" y="62"/>
                </a:cxn>
                <a:cxn ang="0">
                  <a:pos x="25" y="56"/>
                </a:cxn>
                <a:cxn ang="0">
                  <a:pos x="30" y="50"/>
                </a:cxn>
                <a:cxn ang="0">
                  <a:pos x="38" y="44"/>
                </a:cxn>
                <a:cxn ang="0">
                  <a:pos x="49" y="39"/>
                </a:cxn>
                <a:cxn ang="0">
                  <a:pos x="65" y="32"/>
                </a:cxn>
                <a:cxn ang="0">
                  <a:pos x="80" y="20"/>
                </a:cxn>
                <a:cxn ang="0">
                  <a:pos x="106" y="6"/>
                </a:cxn>
                <a:cxn ang="0">
                  <a:pos x="113" y="3"/>
                </a:cxn>
                <a:cxn ang="0">
                  <a:pos x="116" y="3"/>
                </a:cxn>
                <a:cxn ang="0">
                  <a:pos x="123" y="3"/>
                </a:cxn>
                <a:cxn ang="0">
                  <a:pos x="133" y="2"/>
                </a:cxn>
                <a:cxn ang="0">
                  <a:pos x="141" y="0"/>
                </a:cxn>
                <a:cxn ang="0">
                  <a:pos x="144" y="0"/>
                </a:cxn>
                <a:cxn ang="0">
                  <a:pos x="146" y="0"/>
                </a:cxn>
              </a:cxnLst>
              <a:rect l="0" t="0" r="r" b="b"/>
              <a:pathLst>
                <a:path w="146" h="86">
                  <a:moveTo>
                    <a:pt x="0" y="86"/>
                  </a:moveTo>
                  <a:lnTo>
                    <a:pt x="1" y="83"/>
                  </a:lnTo>
                  <a:lnTo>
                    <a:pt x="5" y="80"/>
                  </a:lnTo>
                  <a:lnTo>
                    <a:pt x="8" y="74"/>
                  </a:lnTo>
                  <a:lnTo>
                    <a:pt x="18" y="62"/>
                  </a:lnTo>
                  <a:lnTo>
                    <a:pt x="25" y="56"/>
                  </a:lnTo>
                  <a:lnTo>
                    <a:pt x="30" y="50"/>
                  </a:lnTo>
                  <a:lnTo>
                    <a:pt x="38" y="44"/>
                  </a:lnTo>
                  <a:lnTo>
                    <a:pt x="49" y="39"/>
                  </a:lnTo>
                  <a:lnTo>
                    <a:pt x="65" y="32"/>
                  </a:lnTo>
                  <a:lnTo>
                    <a:pt x="80" y="20"/>
                  </a:lnTo>
                  <a:lnTo>
                    <a:pt x="106" y="6"/>
                  </a:lnTo>
                  <a:lnTo>
                    <a:pt x="113" y="3"/>
                  </a:lnTo>
                  <a:lnTo>
                    <a:pt x="116" y="3"/>
                  </a:lnTo>
                  <a:lnTo>
                    <a:pt x="123" y="3"/>
                  </a:lnTo>
                  <a:lnTo>
                    <a:pt x="133" y="2"/>
                  </a:lnTo>
                  <a:lnTo>
                    <a:pt x="141" y="0"/>
                  </a:lnTo>
                  <a:lnTo>
                    <a:pt x="144" y="0"/>
                  </a:lnTo>
                  <a:lnTo>
                    <a:pt x="146" y="0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98" name="Freeform 159"/>
            <p:cNvSpPr>
              <a:spLocks/>
            </p:cNvSpPr>
            <p:nvPr/>
          </p:nvSpPr>
          <p:spPr bwMode="auto">
            <a:xfrm>
              <a:off x="3647" y="2792"/>
              <a:ext cx="20" cy="50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0" y="47"/>
                </a:cxn>
                <a:cxn ang="0">
                  <a:pos x="5" y="39"/>
                </a:cxn>
                <a:cxn ang="0">
                  <a:pos x="10" y="27"/>
                </a:cxn>
                <a:cxn ang="0">
                  <a:pos x="15" y="17"/>
                </a:cxn>
                <a:cxn ang="0">
                  <a:pos x="18" y="12"/>
                </a:cxn>
                <a:cxn ang="0">
                  <a:pos x="20" y="7"/>
                </a:cxn>
                <a:cxn ang="0">
                  <a:pos x="20" y="3"/>
                </a:cxn>
                <a:cxn ang="0">
                  <a:pos x="18" y="0"/>
                </a:cxn>
              </a:cxnLst>
              <a:rect l="0" t="0" r="r" b="b"/>
              <a:pathLst>
                <a:path w="20" h="50">
                  <a:moveTo>
                    <a:pt x="0" y="50"/>
                  </a:moveTo>
                  <a:lnTo>
                    <a:pt x="0" y="47"/>
                  </a:lnTo>
                  <a:lnTo>
                    <a:pt x="5" y="39"/>
                  </a:lnTo>
                  <a:lnTo>
                    <a:pt x="10" y="27"/>
                  </a:lnTo>
                  <a:lnTo>
                    <a:pt x="15" y="17"/>
                  </a:lnTo>
                  <a:lnTo>
                    <a:pt x="18" y="12"/>
                  </a:lnTo>
                  <a:lnTo>
                    <a:pt x="20" y="7"/>
                  </a:lnTo>
                  <a:lnTo>
                    <a:pt x="20" y="3"/>
                  </a:lnTo>
                  <a:lnTo>
                    <a:pt x="18" y="0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99" name="Freeform 160"/>
            <p:cNvSpPr>
              <a:spLocks/>
            </p:cNvSpPr>
            <p:nvPr/>
          </p:nvSpPr>
          <p:spPr bwMode="auto">
            <a:xfrm>
              <a:off x="3614" y="2787"/>
              <a:ext cx="51" cy="61"/>
            </a:xfrm>
            <a:custGeom>
              <a:avLst/>
              <a:gdLst/>
              <a:ahLst/>
              <a:cxnLst>
                <a:cxn ang="0">
                  <a:pos x="51" y="5"/>
                </a:cxn>
                <a:cxn ang="0">
                  <a:pos x="49" y="3"/>
                </a:cxn>
                <a:cxn ang="0">
                  <a:pos x="48" y="2"/>
                </a:cxn>
                <a:cxn ang="0">
                  <a:pos x="44" y="0"/>
                </a:cxn>
                <a:cxn ang="0">
                  <a:pos x="39" y="3"/>
                </a:cxn>
                <a:cxn ang="0">
                  <a:pos x="34" y="6"/>
                </a:cxn>
                <a:cxn ang="0">
                  <a:pos x="24" y="9"/>
                </a:cxn>
                <a:cxn ang="0">
                  <a:pos x="17" y="15"/>
                </a:cxn>
                <a:cxn ang="0">
                  <a:pos x="12" y="20"/>
                </a:cxn>
                <a:cxn ang="0">
                  <a:pos x="8" y="25"/>
                </a:cxn>
                <a:cxn ang="0">
                  <a:pos x="5" y="29"/>
                </a:cxn>
                <a:cxn ang="0">
                  <a:pos x="2" y="36"/>
                </a:cxn>
                <a:cxn ang="0">
                  <a:pos x="0" y="41"/>
                </a:cxn>
                <a:cxn ang="0">
                  <a:pos x="0" y="45"/>
                </a:cxn>
                <a:cxn ang="0">
                  <a:pos x="5" y="52"/>
                </a:cxn>
                <a:cxn ang="0">
                  <a:pos x="10" y="56"/>
                </a:cxn>
                <a:cxn ang="0">
                  <a:pos x="17" y="59"/>
                </a:cxn>
                <a:cxn ang="0">
                  <a:pos x="22" y="61"/>
                </a:cxn>
                <a:cxn ang="0">
                  <a:pos x="29" y="58"/>
                </a:cxn>
                <a:cxn ang="0">
                  <a:pos x="33" y="55"/>
                </a:cxn>
              </a:cxnLst>
              <a:rect l="0" t="0" r="r" b="b"/>
              <a:pathLst>
                <a:path w="51" h="61">
                  <a:moveTo>
                    <a:pt x="51" y="5"/>
                  </a:moveTo>
                  <a:lnTo>
                    <a:pt x="49" y="3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39" y="3"/>
                  </a:lnTo>
                  <a:lnTo>
                    <a:pt x="34" y="6"/>
                  </a:lnTo>
                  <a:lnTo>
                    <a:pt x="24" y="9"/>
                  </a:lnTo>
                  <a:lnTo>
                    <a:pt x="17" y="15"/>
                  </a:lnTo>
                  <a:lnTo>
                    <a:pt x="12" y="20"/>
                  </a:lnTo>
                  <a:lnTo>
                    <a:pt x="8" y="25"/>
                  </a:lnTo>
                  <a:lnTo>
                    <a:pt x="5" y="29"/>
                  </a:lnTo>
                  <a:lnTo>
                    <a:pt x="2" y="36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5" y="52"/>
                  </a:lnTo>
                  <a:lnTo>
                    <a:pt x="10" y="56"/>
                  </a:lnTo>
                  <a:lnTo>
                    <a:pt x="17" y="59"/>
                  </a:lnTo>
                  <a:lnTo>
                    <a:pt x="22" y="61"/>
                  </a:lnTo>
                  <a:lnTo>
                    <a:pt x="29" y="58"/>
                  </a:lnTo>
                  <a:lnTo>
                    <a:pt x="33" y="55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00" name="Freeform 161"/>
            <p:cNvSpPr>
              <a:spLocks/>
            </p:cNvSpPr>
            <p:nvPr/>
          </p:nvSpPr>
          <p:spPr bwMode="auto">
            <a:xfrm>
              <a:off x="2073" y="2753"/>
              <a:ext cx="128" cy="99"/>
            </a:xfrm>
            <a:custGeom>
              <a:avLst/>
              <a:gdLst/>
              <a:ahLst/>
              <a:cxnLst>
                <a:cxn ang="0">
                  <a:pos x="5" y="87"/>
                </a:cxn>
                <a:cxn ang="0">
                  <a:pos x="1" y="92"/>
                </a:cxn>
                <a:cxn ang="0">
                  <a:pos x="0" y="96"/>
                </a:cxn>
                <a:cxn ang="0">
                  <a:pos x="3" y="98"/>
                </a:cxn>
                <a:cxn ang="0">
                  <a:pos x="5" y="99"/>
                </a:cxn>
                <a:cxn ang="0">
                  <a:pos x="8" y="99"/>
                </a:cxn>
                <a:cxn ang="0">
                  <a:pos x="13" y="96"/>
                </a:cxn>
                <a:cxn ang="0">
                  <a:pos x="16" y="90"/>
                </a:cxn>
                <a:cxn ang="0">
                  <a:pos x="20" y="84"/>
                </a:cxn>
                <a:cxn ang="0">
                  <a:pos x="23" y="79"/>
                </a:cxn>
                <a:cxn ang="0">
                  <a:pos x="26" y="79"/>
                </a:cxn>
                <a:cxn ang="0">
                  <a:pos x="33" y="79"/>
                </a:cxn>
                <a:cxn ang="0">
                  <a:pos x="36" y="78"/>
                </a:cxn>
                <a:cxn ang="0">
                  <a:pos x="40" y="78"/>
                </a:cxn>
                <a:cxn ang="0">
                  <a:pos x="41" y="75"/>
                </a:cxn>
                <a:cxn ang="0">
                  <a:pos x="43" y="72"/>
                </a:cxn>
                <a:cxn ang="0">
                  <a:pos x="49" y="63"/>
                </a:cxn>
                <a:cxn ang="0">
                  <a:pos x="54" y="57"/>
                </a:cxn>
                <a:cxn ang="0">
                  <a:pos x="57" y="53"/>
                </a:cxn>
                <a:cxn ang="0">
                  <a:pos x="62" y="53"/>
                </a:cxn>
                <a:cxn ang="0">
                  <a:pos x="69" y="54"/>
                </a:cxn>
                <a:cxn ang="0">
                  <a:pos x="80" y="49"/>
                </a:cxn>
                <a:cxn ang="0">
                  <a:pos x="90" y="45"/>
                </a:cxn>
                <a:cxn ang="0">
                  <a:pos x="101" y="39"/>
                </a:cxn>
                <a:cxn ang="0">
                  <a:pos x="106" y="31"/>
                </a:cxn>
                <a:cxn ang="0">
                  <a:pos x="115" y="20"/>
                </a:cxn>
                <a:cxn ang="0">
                  <a:pos x="125" y="9"/>
                </a:cxn>
                <a:cxn ang="0">
                  <a:pos x="126" y="7"/>
                </a:cxn>
                <a:cxn ang="0">
                  <a:pos x="128" y="4"/>
                </a:cxn>
                <a:cxn ang="0">
                  <a:pos x="125" y="3"/>
                </a:cxn>
                <a:cxn ang="0">
                  <a:pos x="123" y="1"/>
                </a:cxn>
                <a:cxn ang="0">
                  <a:pos x="120" y="0"/>
                </a:cxn>
                <a:cxn ang="0">
                  <a:pos x="116" y="1"/>
                </a:cxn>
                <a:cxn ang="0">
                  <a:pos x="113" y="6"/>
                </a:cxn>
                <a:cxn ang="0">
                  <a:pos x="106" y="12"/>
                </a:cxn>
                <a:cxn ang="0">
                  <a:pos x="98" y="19"/>
                </a:cxn>
                <a:cxn ang="0">
                  <a:pos x="95" y="19"/>
                </a:cxn>
                <a:cxn ang="0">
                  <a:pos x="92" y="19"/>
                </a:cxn>
                <a:cxn ang="0">
                  <a:pos x="87" y="15"/>
                </a:cxn>
                <a:cxn ang="0">
                  <a:pos x="85" y="12"/>
                </a:cxn>
                <a:cxn ang="0">
                  <a:pos x="80" y="12"/>
                </a:cxn>
                <a:cxn ang="0">
                  <a:pos x="77" y="10"/>
                </a:cxn>
                <a:cxn ang="0">
                  <a:pos x="64" y="9"/>
                </a:cxn>
                <a:cxn ang="0">
                  <a:pos x="59" y="9"/>
                </a:cxn>
                <a:cxn ang="0">
                  <a:pos x="56" y="10"/>
                </a:cxn>
                <a:cxn ang="0">
                  <a:pos x="52" y="10"/>
                </a:cxn>
                <a:cxn ang="0">
                  <a:pos x="49" y="12"/>
                </a:cxn>
                <a:cxn ang="0">
                  <a:pos x="41" y="22"/>
                </a:cxn>
                <a:cxn ang="0">
                  <a:pos x="35" y="36"/>
                </a:cxn>
                <a:cxn ang="0">
                  <a:pos x="28" y="48"/>
                </a:cxn>
                <a:cxn ang="0">
                  <a:pos x="20" y="56"/>
                </a:cxn>
                <a:cxn ang="0">
                  <a:pos x="15" y="57"/>
                </a:cxn>
                <a:cxn ang="0">
                  <a:pos x="10" y="60"/>
                </a:cxn>
                <a:cxn ang="0">
                  <a:pos x="8" y="66"/>
                </a:cxn>
                <a:cxn ang="0">
                  <a:pos x="8" y="69"/>
                </a:cxn>
                <a:cxn ang="0">
                  <a:pos x="10" y="72"/>
                </a:cxn>
                <a:cxn ang="0">
                  <a:pos x="10" y="73"/>
                </a:cxn>
                <a:cxn ang="0">
                  <a:pos x="8" y="81"/>
                </a:cxn>
                <a:cxn ang="0">
                  <a:pos x="5" y="87"/>
                </a:cxn>
              </a:cxnLst>
              <a:rect l="0" t="0" r="r" b="b"/>
              <a:pathLst>
                <a:path w="128" h="99">
                  <a:moveTo>
                    <a:pt x="5" y="87"/>
                  </a:moveTo>
                  <a:lnTo>
                    <a:pt x="1" y="92"/>
                  </a:lnTo>
                  <a:lnTo>
                    <a:pt x="0" y="96"/>
                  </a:lnTo>
                  <a:lnTo>
                    <a:pt x="3" y="98"/>
                  </a:lnTo>
                  <a:lnTo>
                    <a:pt x="5" y="99"/>
                  </a:lnTo>
                  <a:lnTo>
                    <a:pt x="8" y="99"/>
                  </a:lnTo>
                  <a:lnTo>
                    <a:pt x="13" y="96"/>
                  </a:lnTo>
                  <a:lnTo>
                    <a:pt x="16" y="90"/>
                  </a:lnTo>
                  <a:lnTo>
                    <a:pt x="20" y="84"/>
                  </a:lnTo>
                  <a:lnTo>
                    <a:pt x="23" y="79"/>
                  </a:lnTo>
                  <a:lnTo>
                    <a:pt x="26" y="79"/>
                  </a:lnTo>
                  <a:lnTo>
                    <a:pt x="33" y="79"/>
                  </a:lnTo>
                  <a:lnTo>
                    <a:pt x="36" y="78"/>
                  </a:lnTo>
                  <a:lnTo>
                    <a:pt x="40" y="78"/>
                  </a:lnTo>
                  <a:lnTo>
                    <a:pt x="41" y="75"/>
                  </a:lnTo>
                  <a:lnTo>
                    <a:pt x="43" y="72"/>
                  </a:lnTo>
                  <a:lnTo>
                    <a:pt x="49" y="63"/>
                  </a:lnTo>
                  <a:lnTo>
                    <a:pt x="54" y="57"/>
                  </a:lnTo>
                  <a:lnTo>
                    <a:pt x="57" y="53"/>
                  </a:lnTo>
                  <a:lnTo>
                    <a:pt x="62" y="53"/>
                  </a:lnTo>
                  <a:lnTo>
                    <a:pt x="69" y="54"/>
                  </a:lnTo>
                  <a:lnTo>
                    <a:pt x="80" y="49"/>
                  </a:lnTo>
                  <a:lnTo>
                    <a:pt x="90" y="45"/>
                  </a:lnTo>
                  <a:lnTo>
                    <a:pt x="101" y="39"/>
                  </a:lnTo>
                  <a:lnTo>
                    <a:pt x="106" y="31"/>
                  </a:lnTo>
                  <a:lnTo>
                    <a:pt x="115" y="20"/>
                  </a:lnTo>
                  <a:lnTo>
                    <a:pt x="125" y="9"/>
                  </a:lnTo>
                  <a:lnTo>
                    <a:pt x="126" y="7"/>
                  </a:lnTo>
                  <a:lnTo>
                    <a:pt x="128" y="4"/>
                  </a:lnTo>
                  <a:lnTo>
                    <a:pt x="125" y="3"/>
                  </a:lnTo>
                  <a:lnTo>
                    <a:pt x="123" y="1"/>
                  </a:lnTo>
                  <a:lnTo>
                    <a:pt x="120" y="0"/>
                  </a:lnTo>
                  <a:lnTo>
                    <a:pt x="116" y="1"/>
                  </a:lnTo>
                  <a:lnTo>
                    <a:pt x="113" y="6"/>
                  </a:lnTo>
                  <a:lnTo>
                    <a:pt x="106" y="12"/>
                  </a:lnTo>
                  <a:lnTo>
                    <a:pt x="98" y="19"/>
                  </a:lnTo>
                  <a:lnTo>
                    <a:pt x="95" y="19"/>
                  </a:lnTo>
                  <a:lnTo>
                    <a:pt x="92" y="19"/>
                  </a:lnTo>
                  <a:lnTo>
                    <a:pt x="87" y="15"/>
                  </a:lnTo>
                  <a:lnTo>
                    <a:pt x="85" y="12"/>
                  </a:lnTo>
                  <a:lnTo>
                    <a:pt x="80" y="12"/>
                  </a:lnTo>
                  <a:lnTo>
                    <a:pt x="77" y="10"/>
                  </a:lnTo>
                  <a:lnTo>
                    <a:pt x="64" y="9"/>
                  </a:lnTo>
                  <a:lnTo>
                    <a:pt x="59" y="9"/>
                  </a:lnTo>
                  <a:lnTo>
                    <a:pt x="56" y="10"/>
                  </a:lnTo>
                  <a:lnTo>
                    <a:pt x="52" y="10"/>
                  </a:lnTo>
                  <a:lnTo>
                    <a:pt x="49" y="12"/>
                  </a:lnTo>
                  <a:lnTo>
                    <a:pt x="41" y="22"/>
                  </a:lnTo>
                  <a:lnTo>
                    <a:pt x="35" y="36"/>
                  </a:lnTo>
                  <a:lnTo>
                    <a:pt x="28" y="48"/>
                  </a:lnTo>
                  <a:lnTo>
                    <a:pt x="20" y="56"/>
                  </a:lnTo>
                  <a:lnTo>
                    <a:pt x="15" y="57"/>
                  </a:lnTo>
                  <a:lnTo>
                    <a:pt x="10" y="60"/>
                  </a:lnTo>
                  <a:lnTo>
                    <a:pt x="8" y="66"/>
                  </a:lnTo>
                  <a:lnTo>
                    <a:pt x="8" y="69"/>
                  </a:lnTo>
                  <a:lnTo>
                    <a:pt x="10" y="72"/>
                  </a:lnTo>
                  <a:lnTo>
                    <a:pt x="10" y="73"/>
                  </a:lnTo>
                  <a:lnTo>
                    <a:pt x="8" y="81"/>
                  </a:lnTo>
                  <a:lnTo>
                    <a:pt x="5" y="87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01" name="Freeform 162"/>
            <p:cNvSpPr>
              <a:spLocks/>
            </p:cNvSpPr>
            <p:nvPr/>
          </p:nvSpPr>
          <p:spPr bwMode="auto">
            <a:xfrm>
              <a:off x="3665" y="2530"/>
              <a:ext cx="310" cy="262"/>
            </a:xfrm>
            <a:custGeom>
              <a:avLst/>
              <a:gdLst/>
              <a:ahLst/>
              <a:cxnLst>
                <a:cxn ang="0">
                  <a:pos x="310" y="0"/>
                </a:cxn>
                <a:cxn ang="0">
                  <a:pos x="302" y="16"/>
                </a:cxn>
                <a:cxn ang="0">
                  <a:pos x="294" y="28"/>
                </a:cxn>
                <a:cxn ang="0">
                  <a:pos x="287" y="34"/>
                </a:cxn>
                <a:cxn ang="0">
                  <a:pos x="284" y="42"/>
                </a:cxn>
                <a:cxn ang="0">
                  <a:pos x="277" y="53"/>
                </a:cxn>
                <a:cxn ang="0">
                  <a:pos x="275" y="61"/>
                </a:cxn>
                <a:cxn ang="0">
                  <a:pos x="275" y="69"/>
                </a:cxn>
                <a:cxn ang="0">
                  <a:pos x="270" y="78"/>
                </a:cxn>
                <a:cxn ang="0">
                  <a:pos x="261" y="87"/>
                </a:cxn>
                <a:cxn ang="0">
                  <a:pos x="254" y="95"/>
                </a:cxn>
                <a:cxn ang="0">
                  <a:pos x="246" y="100"/>
                </a:cxn>
                <a:cxn ang="0">
                  <a:pos x="243" y="103"/>
                </a:cxn>
                <a:cxn ang="0">
                  <a:pos x="240" y="102"/>
                </a:cxn>
                <a:cxn ang="0">
                  <a:pos x="236" y="102"/>
                </a:cxn>
                <a:cxn ang="0">
                  <a:pos x="231" y="100"/>
                </a:cxn>
                <a:cxn ang="0">
                  <a:pos x="225" y="99"/>
                </a:cxn>
                <a:cxn ang="0">
                  <a:pos x="215" y="100"/>
                </a:cxn>
                <a:cxn ang="0">
                  <a:pos x="209" y="103"/>
                </a:cxn>
                <a:cxn ang="0">
                  <a:pos x="202" y="106"/>
                </a:cxn>
                <a:cxn ang="0">
                  <a:pos x="192" y="112"/>
                </a:cxn>
                <a:cxn ang="0">
                  <a:pos x="187" y="120"/>
                </a:cxn>
                <a:cxn ang="0">
                  <a:pos x="185" y="126"/>
                </a:cxn>
                <a:cxn ang="0">
                  <a:pos x="182" y="135"/>
                </a:cxn>
                <a:cxn ang="0">
                  <a:pos x="172" y="153"/>
                </a:cxn>
                <a:cxn ang="0">
                  <a:pos x="153" y="174"/>
                </a:cxn>
                <a:cxn ang="0">
                  <a:pos x="146" y="187"/>
                </a:cxn>
                <a:cxn ang="0">
                  <a:pos x="143" y="194"/>
                </a:cxn>
                <a:cxn ang="0">
                  <a:pos x="141" y="201"/>
                </a:cxn>
                <a:cxn ang="0">
                  <a:pos x="136" y="212"/>
                </a:cxn>
                <a:cxn ang="0">
                  <a:pos x="129" y="227"/>
                </a:cxn>
                <a:cxn ang="0">
                  <a:pos x="126" y="233"/>
                </a:cxn>
                <a:cxn ang="0">
                  <a:pos x="123" y="235"/>
                </a:cxn>
                <a:cxn ang="0">
                  <a:pos x="115" y="236"/>
                </a:cxn>
                <a:cxn ang="0">
                  <a:pos x="112" y="238"/>
                </a:cxn>
                <a:cxn ang="0">
                  <a:pos x="107" y="238"/>
                </a:cxn>
                <a:cxn ang="0">
                  <a:pos x="93" y="235"/>
                </a:cxn>
                <a:cxn ang="0">
                  <a:pos x="83" y="232"/>
                </a:cxn>
                <a:cxn ang="0">
                  <a:pos x="77" y="232"/>
                </a:cxn>
                <a:cxn ang="0">
                  <a:pos x="69" y="233"/>
                </a:cxn>
                <a:cxn ang="0">
                  <a:pos x="63" y="235"/>
                </a:cxn>
                <a:cxn ang="0">
                  <a:pos x="56" y="240"/>
                </a:cxn>
                <a:cxn ang="0">
                  <a:pos x="38" y="248"/>
                </a:cxn>
                <a:cxn ang="0">
                  <a:pos x="26" y="254"/>
                </a:cxn>
                <a:cxn ang="0">
                  <a:pos x="17" y="257"/>
                </a:cxn>
                <a:cxn ang="0">
                  <a:pos x="12" y="257"/>
                </a:cxn>
                <a:cxn ang="0">
                  <a:pos x="7" y="259"/>
                </a:cxn>
                <a:cxn ang="0">
                  <a:pos x="0" y="262"/>
                </a:cxn>
              </a:cxnLst>
              <a:rect l="0" t="0" r="r" b="b"/>
              <a:pathLst>
                <a:path w="310" h="262">
                  <a:moveTo>
                    <a:pt x="310" y="0"/>
                  </a:moveTo>
                  <a:lnTo>
                    <a:pt x="302" y="16"/>
                  </a:lnTo>
                  <a:lnTo>
                    <a:pt x="294" y="28"/>
                  </a:lnTo>
                  <a:lnTo>
                    <a:pt x="287" y="34"/>
                  </a:lnTo>
                  <a:lnTo>
                    <a:pt x="284" y="42"/>
                  </a:lnTo>
                  <a:lnTo>
                    <a:pt x="277" y="53"/>
                  </a:lnTo>
                  <a:lnTo>
                    <a:pt x="275" y="61"/>
                  </a:lnTo>
                  <a:lnTo>
                    <a:pt x="275" y="69"/>
                  </a:lnTo>
                  <a:lnTo>
                    <a:pt x="270" y="78"/>
                  </a:lnTo>
                  <a:lnTo>
                    <a:pt x="261" y="87"/>
                  </a:lnTo>
                  <a:lnTo>
                    <a:pt x="254" y="95"/>
                  </a:lnTo>
                  <a:lnTo>
                    <a:pt x="246" y="100"/>
                  </a:lnTo>
                  <a:lnTo>
                    <a:pt x="243" y="103"/>
                  </a:lnTo>
                  <a:lnTo>
                    <a:pt x="240" y="102"/>
                  </a:lnTo>
                  <a:lnTo>
                    <a:pt x="236" y="102"/>
                  </a:lnTo>
                  <a:lnTo>
                    <a:pt x="231" y="100"/>
                  </a:lnTo>
                  <a:lnTo>
                    <a:pt x="225" y="99"/>
                  </a:lnTo>
                  <a:lnTo>
                    <a:pt x="215" y="100"/>
                  </a:lnTo>
                  <a:lnTo>
                    <a:pt x="209" y="103"/>
                  </a:lnTo>
                  <a:lnTo>
                    <a:pt x="202" y="106"/>
                  </a:lnTo>
                  <a:lnTo>
                    <a:pt x="192" y="112"/>
                  </a:lnTo>
                  <a:lnTo>
                    <a:pt x="187" y="120"/>
                  </a:lnTo>
                  <a:lnTo>
                    <a:pt x="185" y="126"/>
                  </a:lnTo>
                  <a:lnTo>
                    <a:pt x="182" y="135"/>
                  </a:lnTo>
                  <a:lnTo>
                    <a:pt x="172" y="153"/>
                  </a:lnTo>
                  <a:lnTo>
                    <a:pt x="153" y="174"/>
                  </a:lnTo>
                  <a:lnTo>
                    <a:pt x="146" y="187"/>
                  </a:lnTo>
                  <a:lnTo>
                    <a:pt x="143" y="194"/>
                  </a:lnTo>
                  <a:lnTo>
                    <a:pt x="141" y="201"/>
                  </a:lnTo>
                  <a:lnTo>
                    <a:pt x="136" y="212"/>
                  </a:lnTo>
                  <a:lnTo>
                    <a:pt x="129" y="227"/>
                  </a:lnTo>
                  <a:lnTo>
                    <a:pt x="126" y="233"/>
                  </a:lnTo>
                  <a:lnTo>
                    <a:pt x="123" y="235"/>
                  </a:lnTo>
                  <a:lnTo>
                    <a:pt x="115" y="236"/>
                  </a:lnTo>
                  <a:lnTo>
                    <a:pt x="112" y="238"/>
                  </a:lnTo>
                  <a:lnTo>
                    <a:pt x="107" y="238"/>
                  </a:lnTo>
                  <a:lnTo>
                    <a:pt x="93" y="235"/>
                  </a:lnTo>
                  <a:lnTo>
                    <a:pt x="83" y="232"/>
                  </a:lnTo>
                  <a:lnTo>
                    <a:pt x="77" y="232"/>
                  </a:lnTo>
                  <a:lnTo>
                    <a:pt x="69" y="233"/>
                  </a:lnTo>
                  <a:lnTo>
                    <a:pt x="63" y="235"/>
                  </a:lnTo>
                  <a:lnTo>
                    <a:pt x="56" y="240"/>
                  </a:lnTo>
                  <a:lnTo>
                    <a:pt x="38" y="248"/>
                  </a:lnTo>
                  <a:lnTo>
                    <a:pt x="26" y="254"/>
                  </a:lnTo>
                  <a:lnTo>
                    <a:pt x="17" y="257"/>
                  </a:lnTo>
                  <a:lnTo>
                    <a:pt x="12" y="257"/>
                  </a:lnTo>
                  <a:lnTo>
                    <a:pt x="7" y="259"/>
                  </a:lnTo>
                  <a:lnTo>
                    <a:pt x="0" y="262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02" name="Freeform 163"/>
            <p:cNvSpPr>
              <a:spLocks/>
            </p:cNvSpPr>
            <p:nvPr/>
          </p:nvSpPr>
          <p:spPr bwMode="auto">
            <a:xfrm>
              <a:off x="3599" y="2530"/>
              <a:ext cx="433" cy="647"/>
            </a:xfrm>
            <a:custGeom>
              <a:avLst/>
              <a:gdLst/>
              <a:ahLst/>
              <a:cxnLst>
                <a:cxn ang="0">
                  <a:pos x="376" y="0"/>
                </a:cxn>
                <a:cxn ang="0">
                  <a:pos x="381" y="3"/>
                </a:cxn>
                <a:cxn ang="0">
                  <a:pos x="387" y="13"/>
                </a:cxn>
                <a:cxn ang="0">
                  <a:pos x="389" y="25"/>
                </a:cxn>
                <a:cxn ang="0">
                  <a:pos x="391" y="35"/>
                </a:cxn>
                <a:cxn ang="0">
                  <a:pos x="391" y="39"/>
                </a:cxn>
                <a:cxn ang="0">
                  <a:pos x="394" y="49"/>
                </a:cxn>
                <a:cxn ang="0">
                  <a:pos x="394" y="58"/>
                </a:cxn>
                <a:cxn ang="0">
                  <a:pos x="391" y="73"/>
                </a:cxn>
                <a:cxn ang="0">
                  <a:pos x="389" y="82"/>
                </a:cxn>
                <a:cxn ang="0">
                  <a:pos x="391" y="94"/>
                </a:cxn>
                <a:cxn ang="0">
                  <a:pos x="394" y="100"/>
                </a:cxn>
                <a:cxn ang="0">
                  <a:pos x="396" y="103"/>
                </a:cxn>
                <a:cxn ang="0">
                  <a:pos x="399" y="106"/>
                </a:cxn>
                <a:cxn ang="0">
                  <a:pos x="406" y="114"/>
                </a:cxn>
                <a:cxn ang="0">
                  <a:pos x="411" y="115"/>
                </a:cxn>
                <a:cxn ang="0">
                  <a:pos x="414" y="118"/>
                </a:cxn>
                <a:cxn ang="0">
                  <a:pos x="419" y="123"/>
                </a:cxn>
                <a:cxn ang="0">
                  <a:pos x="424" y="124"/>
                </a:cxn>
                <a:cxn ang="0">
                  <a:pos x="430" y="131"/>
                </a:cxn>
                <a:cxn ang="0">
                  <a:pos x="433" y="137"/>
                </a:cxn>
                <a:cxn ang="0">
                  <a:pos x="433" y="140"/>
                </a:cxn>
                <a:cxn ang="0">
                  <a:pos x="433" y="144"/>
                </a:cxn>
                <a:cxn ang="0">
                  <a:pos x="433" y="154"/>
                </a:cxn>
                <a:cxn ang="0">
                  <a:pos x="430" y="168"/>
                </a:cxn>
                <a:cxn ang="0">
                  <a:pos x="426" y="179"/>
                </a:cxn>
                <a:cxn ang="0">
                  <a:pos x="424" y="183"/>
                </a:cxn>
                <a:cxn ang="0">
                  <a:pos x="417" y="195"/>
                </a:cxn>
                <a:cxn ang="0">
                  <a:pos x="411" y="200"/>
                </a:cxn>
                <a:cxn ang="0">
                  <a:pos x="389" y="210"/>
                </a:cxn>
                <a:cxn ang="0">
                  <a:pos x="356" y="233"/>
                </a:cxn>
                <a:cxn ang="0">
                  <a:pos x="338" y="251"/>
                </a:cxn>
                <a:cxn ang="0">
                  <a:pos x="329" y="262"/>
                </a:cxn>
                <a:cxn ang="0">
                  <a:pos x="322" y="272"/>
                </a:cxn>
                <a:cxn ang="0">
                  <a:pos x="315" y="286"/>
                </a:cxn>
                <a:cxn ang="0">
                  <a:pos x="309" y="310"/>
                </a:cxn>
                <a:cxn ang="0">
                  <a:pos x="292" y="342"/>
                </a:cxn>
                <a:cxn ang="0">
                  <a:pos x="268" y="374"/>
                </a:cxn>
                <a:cxn ang="0">
                  <a:pos x="256" y="399"/>
                </a:cxn>
                <a:cxn ang="0">
                  <a:pos x="250" y="408"/>
                </a:cxn>
                <a:cxn ang="0">
                  <a:pos x="243" y="417"/>
                </a:cxn>
                <a:cxn ang="0">
                  <a:pos x="240" y="422"/>
                </a:cxn>
                <a:cxn ang="0">
                  <a:pos x="235" y="424"/>
                </a:cxn>
                <a:cxn ang="0">
                  <a:pos x="224" y="427"/>
                </a:cxn>
                <a:cxn ang="0">
                  <a:pos x="219" y="430"/>
                </a:cxn>
                <a:cxn ang="0">
                  <a:pos x="212" y="431"/>
                </a:cxn>
                <a:cxn ang="0">
                  <a:pos x="194" y="441"/>
                </a:cxn>
                <a:cxn ang="0">
                  <a:pos x="173" y="455"/>
                </a:cxn>
                <a:cxn ang="0">
                  <a:pos x="153" y="473"/>
                </a:cxn>
                <a:cxn ang="0">
                  <a:pos x="139" y="488"/>
                </a:cxn>
                <a:cxn ang="0">
                  <a:pos x="132" y="497"/>
                </a:cxn>
                <a:cxn ang="0">
                  <a:pos x="127" y="497"/>
                </a:cxn>
                <a:cxn ang="0">
                  <a:pos x="120" y="502"/>
                </a:cxn>
                <a:cxn ang="0">
                  <a:pos x="117" y="508"/>
                </a:cxn>
                <a:cxn ang="0">
                  <a:pos x="110" y="519"/>
                </a:cxn>
                <a:cxn ang="0">
                  <a:pos x="90" y="552"/>
                </a:cxn>
                <a:cxn ang="0">
                  <a:pos x="78" y="575"/>
                </a:cxn>
                <a:cxn ang="0">
                  <a:pos x="61" y="598"/>
                </a:cxn>
                <a:cxn ang="0">
                  <a:pos x="51" y="609"/>
                </a:cxn>
                <a:cxn ang="0">
                  <a:pos x="39" y="620"/>
                </a:cxn>
                <a:cxn ang="0">
                  <a:pos x="25" y="632"/>
                </a:cxn>
                <a:cxn ang="0">
                  <a:pos x="12" y="641"/>
                </a:cxn>
                <a:cxn ang="0">
                  <a:pos x="0" y="647"/>
                </a:cxn>
              </a:cxnLst>
              <a:rect l="0" t="0" r="r" b="b"/>
              <a:pathLst>
                <a:path w="433" h="647">
                  <a:moveTo>
                    <a:pt x="376" y="0"/>
                  </a:moveTo>
                  <a:lnTo>
                    <a:pt x="381" y="3"/>
                  </a:lnTo>
                  <a:lnTo>
                    <a:pt x="387" y="13"/>
                  </a:lnTo>
                  <a:lnTo>
                    <a:pt x="389" y="25"/>
                  </a:lnTo>
                  <a:lnTo>
                    <a:pt x="391" y="35"/>
                  </a:lnTo>
                  <a:lnTo>
                    <a:pt x="391" y="39"/>
                  </a:lnTo>
                  <a:lnTo>
                    <a:pt x="394" y="49"/>
                  </a:lnTo>
                  <a:lnTo>
                    <a:pt x="394" y="58"/>
                  </a:lnTo>
                  <a:lnTo>
                    <a:pt x="391" y="73"/>
                  </a:lnTo>
                  <a:lnTo>
                    <a:pt x="389" y="82"/>
                  </a:lnTo>
                  <a:lnTo>
                    <a:pt x="391" y="94"/>
                  </a:lnTo>
                  <a:lnTo>
                    <a:pt x="394" y="100"/>
                  </a:lnTo>
                  <a:lnTo>
                    <a:pt x="396" y="103"/>
                  </a:lnTo>
                  <a:lnTo>
                    <a:pt x="399" y="106"/>
                  </a:lnTo>
                  <a:lnTo>
                    <a:pt x="406" y="114"/>
                  </a:lnTo>
                  <a:lnTo>
                    <a:pt x="411" y="115"/>
                  </a:lnTo>
                  <a:lnTo>
                    <a:pt x="414" y="118"/>
                  </a:lnTo>
                  <a:lnTo>
                    <a:pt x="419" y="123"/>
                  </a:lnTo>
                  <a:lnTo>
                    <a:pt x="424" y="124"/>
                  </a:lnTo>
                  <a:lnTo>
                    <a:pt x="430" y="131"/>
                  </a:lnTo>
                  <a:lnTo>
                    <a:pt x="433" y="137"/>
                  </a:lnTo>
                  <a:lnTo>
                    <a:pt x="433" y="140"/>
                  </a:lnTo>
                  <a:lnTo>
                    <a:pt x="433" y="144"/>
                  </a:lnTo>
                  <a:lnTo>
                    <a:pt x="433" y="154"/>
                  </a:lnTo>
                  <a:lnTo>
                    <a:pt x="430" y="168"/>
                  </a:lnTo>
                  <a:lnTo>
                    <a:pt x="426" y="179"/>
                  </a:lnTo>
                  <a:lnTo>
                    <a:pt x="424" y="183"/>
                  </a:lnTo>
                  <a:lnTo>
                    <a:pt x="417" y="195"/>
                  </a:lnTo>
                  <a:lnTo>
                    <a:pt x="411" y="200"/>
                  </a:lnTo>
                  <a:lnTo>
                    <a:pt x="389" y="210"/>
                  </a:lnTo>
                  <a:lnTo>
                    <a:pt x="356" y="233"/>
                  </a:lnTo>
                  <a:lnTo>
                    <a:pt x="338" y="251"/>
                  </a:lnTo>
                  <a:lnTo>
                    <a:pt x="329" y="262"/>
                  </a:lnTo>
                  <a:lnTo>
                    <a:pt x="322" y="272"/>
                  </a:lnTo>
                  <a:lnTo>
                    <a:pt x="315" y="286"/>
                  </a:lnTo>
                  <a:lnTo>
                    <a:pt x="309" y="310"/>
                  </a:lnTo>
                  <a:lnTo>
                    <a:pt x="292" y="342"/>
                  </a:lnTo>
                  <a:lnTo>
                    <a:pt x="268" y="374"/>
                  </a:lnTo>
                  <a:lnTo>
                    <a:pt x="256" y="399"/>
                  </a:lnTo>
                  <a:lnTo>
                    <a:pt x="250" y="408"/>
                  </a:lnTo>
                  <a:lnTo>
                    <a:pt x="243" y="417"/>
                  </a:lnTo>
                  <a:lnTo>
                    <a:pt x="240" y="422"/>
                  </a:lnTo>
                  <a:lnTo>
                    <a:pt x="235" y="424"/>
                  </a:lnTo>
                  <a:lnTo>
                    <a:pt x="224" y="427"/>
                  </a:lnTo>
                  <a:lnTo>
                    <a:pt x="219" y="430"/>
                  </a:lnTo>
                  <a:lnTo>
                    <a:pt x="212" y="431"/>
                  </a:lnTo>
                  <a:lnTo>
                    <a:pt x="194" y="441"/>
                  </a:lnTo>
                  <a:lnTo>
                    <a:pt x="173" y="455"/>
                  </a:lnTo>
                  <a:lnTo>
                    <a:pt x="153" y="473"/>
                  </a:lnTo>
                  <a:lnTo>
                    <a:pt x="139" y="488"/>
                  </a:lnTo>
                  <a:lnTo>
                    <a:pt x="132" y="497"/>
                  </a:lnTo>
                  <a:lnTo>
                    <a:pt x="127" y="497"/>
                  </a:lnTo>
                  <a:lnTo>
                    <a:pt x="120" y="502"/>
                  </a:lnTo>
                  <a:lnTo>
                    <a:pt x="117" y="508"/>
                  </a:lnTo>
                  <a:lnTo>
                    <a:pt x="110" y="519"/>
                  </a:lnTo>
                  <a:lnTo>
                    <a:pt x="90" y="552"/>
                  </a:lnTo>
                  <a:lnTo>
                    <a:pt x="78" y="575"/>
                  </a:lnTo>
                  <a:lnTo>
                    <a:pt x="61" y="598"/>
                  </a:lnTo>
                  <a:lnTo>
                    <a:pt x="51" y="609"/>
                  </a:lnTo>
                  <a:lnTo>
                    <a:pt x="39" y="620"/>
                  </a:lnTo>
                  <a:lnTo>
                    <a:pt x="25" y="632"/>
                  </a:lnTo>
                  <a:lnTo>
                    <a:pt x="12" y="641"/>
                  </a:lnTo>
                  <a:lnTo>
                    <a:pt x="0" y="647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03" name="Freeform 164"/>
            <p:cNvSpPr>
              <a:spLocks/>
            </p:cNvSpPr>
            <p:nvPr/>
          </p:nvSpPr>
          <p:spPr bwMode="auto">
            <a:xfrm>
              <a:off x="2386" y="2508"/>
              <a:ext cx="1130" cy="753"/>
            </a:xfrm>
            <a:custGeom>
              <a:avLst/>
              <a:gdLst/>
              <a:ahLst/>
              <a:cxnLst>
                <a:cxn ang="0">
                  <a:pos x="1128" y="104"/>
                </a:cxn>
                <a:cxn ang="0">
                  <a:pos x="1113" y="122"/>
                </a:cxn>
                <a:cxn ang="0">
                  <a:pos x="1094" y="124"/>
                </a:cxn>
                <a:cxn ang="0">
                  <a:pos x="1070" y="119"/>
                </a:cxn>
                <a:cxn ang="0">
                  <a:pos x="1019" y="159"/>
                </a:cxn>
                <a:cxn ang="0">
                  <a:pos x="1011" y="146"/>
                </a:cxn>
                <a:cxn ang="0">
                  <a:pos x="1024" y="117"/>
                </a:cxn>
                <a:cxn ang="0">
                  <a:pos x="969" y="109"/>
                </a:cxn>
                <a:cxn ang="0">
                  <a:pos x="929" y="103"/>
                </a:cxn>
                <a:cxn ang="0">
                  <a:pos x="902" y="84"/>
                </a:cxn>
                <a:cxn ang="0">
                  <a:pos x="862" y="94"/>
                </a:cxn>
                <a:cxn ang="0">
                  <a:pos x="837" y="140"/>
                </a:cxn>
                <a:cxn ang="0">
                  <a:pos x="817" y="136"/>
                </a:cxn>
                <a:cxn ang="0">
                  <a:pos x="829" y="87"/>
                </a:cxn>
                <a:cxn ang="0">
                  <a:pos x="846" y="53"/>
                </a:cxn>
                <a:cxn ang="0">
                  <a:pos x="795" y="11"/>
                </a:cxn>
                <a:cxn ang="0">
                  <a:pos x="747" y="2"/>
                </a:cxn>
                <a:cxn ang="0">
                  <a:pos x="705" y="15"/>
                </a:cxn>
                <a:cxn ang="0">
                  <a:pos x="665" y="27"/>
                </a:cxn>
                <a:cxn ang="0">
                  <a:pos x="629" y="50"/>
                </a:cxn>
                <a:cxn ang="0">
                  <a:pos x="631" y="84"/>
                </a:cxn>
                <a:cxn ang="0">
                  <a:pos x="593" y="94"/>
                </a:cxn>
                <a:cxn ang="0">
                  <a:pos x="549" y="119"/>
                </a:cxn>
                <a:cxn ang="0">
                  <a:pos x="522" y="137"/>
                </a:cxn>
                <a:cxn ang="0">
                  <a:pos x="513" y="159"/>
                </a:cxn>
                <a:cxn ang="0">
                  <a:pos x="473" y="164"/>
                </a:cxn>
                <a:cxn ang="0">
                  <a:pos x="422" y="205"/>
                </a:cxn>
                <a:cxn ang="0">
                  <a:pos x="394" y="232"/>
                </a:cxn>
                <a:cxn ang="0">
                  <a:pos x="367" y="260"/>
                </a:cxn>
                <a:cxn ang="0">
                  <a:pos x="360" y="288"/>
                </a:cxn>
                <a:cxn ang="0">
                  <a:pos x="330" y="307"/>
                </a:cxn>
                <a:cxn ang="0">
                  <a:pos x="306" y="370"/>
                </a:cxn>
                <a:cxn ang="0">
                  <a:pos x="309" y="426"/>
                </a:cxn>
                <a:cxn ang="0">
                  <a:pos x="317" y="483"/>
                </a:cxn>
                <a:cxn ang="0">
                  <a:pos x="337" y="479"/>
                </a:cxn>
                <a:cxn ang="0">
                  <a:pos x="347" y="449"/>
                </a:cxn>
                <a:cxn ang="0">
                  <a:pos x="357" y="412"/>
                </a:cxn>
                <a:cxn ang="0">
                  <a:pos x="368" y="415"/>
                </a:cxn>
                <a:cxn ang="0">
                  <a:pos x="358" y="459"/>
                </a:cxn>
                <a:cxn ang="0">
                  <a:pos x="383" y="494"/>
                </a:cxn>
                <a:cxn ang="0">
                  <a:pos x="381" y="544"/>
                </a:cxn>
                <a:cxn ang="0">
                  <a:pos x="355" y="610"/>
                </a:cxn>
                <a:cxn ang="0">
                  <a:pos x="323" y="608"/>
                </a:cxn>
                <a:cxn ang="0">
                  <a:pos x="291" y="605"/>
                </a:cxn>
                <a:cxn ang="0">
                  <a:pos x="258" y="607"/>
                </a:cxn>
                <a:cxn ang="0">
                  <a:pos x="235" y="619"/>
                </a:cxn>
                <a:cxn ang="0">
                  <a:pos x="216" y="589"/>
                </a:cxn>
                <a:cxn ang="0">
                  <a:pos x="181" y="583"/>
                </a:cxn>
                <a:cxn ang="0">
                  <a:pos x="153" y="617"/>
                </a:cxn>
                <a:cxn ang="0">
                  <a:pos x="122" y="636"/>
                </a:cxn>
                <a:cxn ang="0">
                  <a:pos x="128" y="607"/>
                </a:cxn>
                <a:cxn ang="0">
                  <a:pos x="63" y="639"/>
                </a:cxn>
                <a:cxn ang="0">
                  <a:pos x="19" y="710"/>
                </a:cxn>
                <a:cxn ang="0">
                  <a:pos x="0" y="753"/>
                </a:cxn>
              </a:cxnLst>
              <a:rect l="0" t="0" r="r" b="b"/>
              <a:pathLst>
                <a:path w="1130" h="753">
                  <a:moveTo>
                    <a:pt x="1120" y="61"/>
                  </a:moveTo>
                  <a:lnTo>
                    <a:pt x="1120" y="69"/>
                  </a:lnTo>
                  <a:lnTo>
                    <a:pt x="1123" y="74"/>
                  </a:lnTo>
                  <a:lnTo>
                    <a:pt x="1123" y="87"/>
                  </a:lnTo>
                  <a:lnTo>
                    <a:pt x="1126" y="97"/>
                  </a:lnTo>
                  <a:lnTo>
                    <a:pt x="1128" y="104"/>
                  </a:lnTo>
                  <a:lnTo>
                    <a:pt x="1130" y="112"/>
                  </a:lnTo>
                  <a:lnTo>
                    <a:pt x="1130" y="116"/>
                  </a:lnTo>
                  <a:lnTo>
                    <a:pt x="1130" y="119"/>
                  </a:lnTo>
                  <a:lnTo>
                    <a:pt x="1126" y="122"/>
                  </a:lnTo>
                  <a:lnTo>
                    <a:pt x="1118" y="124"/>
                  </a:lnTo>
                  <a:lnTo>
                    <a:pt x="1113" y="122"/>
                  </a:lnTo>
                  <a:lnTo>
                    <a:pt x="1110" y="122"/>
                  </a:lnTo>
                  <a:lnTo>
                    <a:pt x="1108" y="121"/>
                  </a:lnTo>
                  <a:lnTo>
                    <a:pt x="1106" y="117"/>
                  </a:lnTo>
                  <a:lnTo>
                    <a:pt x="1102" y="117"/>
                  </a:lnTo>
                  <a:lnTo>
                    <a:pt x="1099" y="119"/>
                  </a:lnTo>
                  <a:lnTo>
                    <a:pt x="1094" y="124"/>
                  </a:lnTo>
                  <a:lnTo>
                    <a:pt x="1090" y="130"/>
                  </a:lnTo>
                  <a:lnTo>
                    <a:pt x="1089" y="133"/>
                  </a:lnTo>
                  <a:lnTo>
                    <a:pt x="1084" y="133"/>
                  </a:lnTo>
                  <a:lnTo>
                    <a:pt x="1080" y="125"/>
                  </a:lnTo>
                  <a:lnTo>
                    <a:pt x="1075" y="122"/>
                  </a:lnTo>
                  <a:lnTo>
                    <a:pt x="1070" y="119"/>
                  </a:lnTo>
                  <a:lnTo>
                    <a:pt x="1065" y="119"/>
                  </a:lnTo>
                  <a:lnTo>
                    <a:pt x="1057" y="122"/>
                  </a:lnTo>
                  <a:lnTo>
                    <a:pt x="1051" y="127"/>
                  </a:lnTo>
                  <a:lnTo>
                    <a:pt x="1041" y="137"/>
                  </a:lnTo>
                  <a:lnTo>
                    <a:pt x="1031" y="146"/>
                  </a:lnTo>
                  <a:lnTo>
                    <a:pt x="1019" y="159"/>
                  </a:lnTo>
                  <a:lnTo>
                    <a:pt x="1008" y="167"/>
                  </a:lnTo>
                  <a:lnTo>
                    <a:pt x="998" y="170"/>
                  </a:lnTo>
                  <a:lnTo>
                    <a:pt x="997" y="167"/>
                  </a:lnTo>
                  <a:lnTo>
                    <a:pt x="998" y="164"/>
                  </a:lnTo>
                  <a:lnTo>
                    <a:pt x="1000" y="157"/>
                  </a:lnTo>
                  <a:lnTo>
                    <a:pt x="1011" y="146"/>
                  </a:lnTo>
                  <a:lnTo>
                    <a:pt x="1018" y="137"/>
                  </a:lnTo>
                  <a:lnTo>
                    <a:pt x="1024" y="130"/>
                  </a:lnTo>
                  <a:lnTo>
                    <a:pt x="1026" y="127"/>
                  </a:lnTo>
                  <a:lnTo>
                    <a:pt x="1028" y="122"/>
                  </a:lnTo>
                  <a:lnTo>
                    <a:pt x="1028" y="119"/>
                  </a:lnTo>
                  <a:lnTo>
                    <a:pt x="1024" y="117"/>
                  </a:lnTo>
                  <a:lnTo>
                    <a:pt x="1018" y="117"/>
                  </a:lnTo>
                  <a:lnTo>
                    <a:pt x="1013" y="119"/>
                  </a:lnTo>
                  <a:lnTo>
                    <a:pt x="1002" y="122"/>
                  </a:lnTo>
                  <a:lnTo>
                    <a:pt x="982" y="124"/>
                  </a:lnTo>
                  <a:lnTo>
                    <a:pt x="977" y="117"/>
                  </a:lnTo>
                  <a:lnTo>
                    <a:pt x="969" y="109"/>
                  </a:lnTo>
                  <a:lnTo>
                    <a:pt x="962" y="104"/>
                  </a:lnTo>
                  <a:lnTo>
                    <a:pt x="953" y="107"/>
                  </a:lnTo>
                  <a:lnTo>
                    <a:pt x="951" y="107"/>
                  </a:lnTo>
                  <a:lnTo>
                    <a:pt x="943" y="107"/>
                  </a:lnTo>
                  <a:lnTo>
                    <a:pt x="938" y="107"/>
                  </a:lnTo>
                  <a:lnTo>
                    <a:pt x="929" y="103"/>
                  </a:lnTo>
                  <a:lnTo>
                    <a:pt x="921" y="95"/>
                  </a:lnTo>
                  <a:lnTo>
                    <a:pt x="919" y="87"/>
                  </a:lnTo>
                  <a:lnTo>
                    <a:pt x="916" y="83"/>
                  </a:lnTo>
                  <a:lnTo>
                    <a:pt x="911" y="83"/>
                  </a:lnTo>
                  <a:lnTo>
                    <a:pt x="905" y="83"/>
                  </a:lnTo>
                  <a:lnTo>
                    <a:pt x="902" y="84"/>
                  </a:lnTo>
                  <a:lnTo>
                    <a:pt x="895" y="87"/>
                  </a:lnTo>
                  <a:lnTo>
                    <a:pt x="890" y="87"/>
                  </a:lnTo>
                  <a:lnTo>
                    <a:pt x="885" y="86"/>
                  </a:lnTo>
                  <a:lnTo>
                    <a:pt x="878" y="84"/>
                  </a:lnTo>
                  <a:lnTo>
                    <a:pt x="867" y="89"/>
                  </a:lnTo>
                  <a:lnTo>
                    <a:pt x="862" y="94"/>
                  </a:lnTo>
                  <a:lnTo>
                    <a:pt x="856" y="103"/>
                  </a:lnTo>
                  <a:lnTo>
                    <a:pt x="849" y="107"/>
                  </a:lnTo>
                  <a:lnTo>
                    <a:pt x="844" y="117"/>
                  </a:lnTo>
                  <a:lnTo>
                    <a:pt x="841" y="125"/>
                  </a:lnTo>
                  <a:lnTo>
                    <a:pt x="836" y="136"/>
                  </a:lnTo>
                  <a:lnTo>
                    <a:pt x="837" y="140"/>
                  </a:lnTo>
                  <a:lnTo>
                    <a:pt x="832" y="153"/>
                  </a:lnTo>
                  <a:lnTo>
                    <a:pt x="826" y="156"/>
                  </a:lnTo>
                  <a:lnTo>
                    <a:pt x="819" y="156"/>
                  </a:lnTo>
                  <a:lnTo>
                    <a:pt x="816" y="150"/>
                  </a:lnTo>
                  <a:lnTo>
                    <a:pt x="819" y="142"/>
                  </a:lnTo>
                  <a:lnTo>
                    <a:pt x="817" y="136"/>
                  </a:lnTo>
                  <a:lnTo>
                    <a:pt x="816" y="133"/>
                  </a:lnTo>
                  <a:lnTo>
                    <a:pt x="814" y="125"/>
                  </a:lnTo>
                  <a:lnTo>
                    <a:pt x="816" y="113"/>
                  </a:lnTo>
                  <a:lnTo>
                    <a:pt x="821" y="101"/>
                  </a:lnTo>
                  <a:lnTo>
                    <a:pt x="826" y="94"/>
                  </a:lnTo>
                  <a:lnTo>
                    <a:pt x="829" y="87"/>
                  </a:lnTo>
                  <a:lnTo>
                    <a:pt x="836" y="83"/>
                  </a:lnTo>
                  <a:lnTo>
                    <a:pt x="841" y="80"/>
                  </a:lnTo>
                  <a:lnTo>
                    <a:pt x="847" y="74"/>
                  </a:lnTo>
                  <a:lnTo>
                    <a:pt x="849" y="69"/>
                  </a:lnTo>
                  <a:lnTo>
                    <a:pt x="851" y="62"/>
                  </a:lnTo>
                  <a:lnTo>
                    <a:pt x="846" y="53"/>
                  </a:lnTo>
                  <a:lnTo>
                    <a:pt x="839" y="44"/>
                  </a:lnTo>
                  <a:lnTo>
                    <a:pt x="831" y="36"/>
                  </a:lnTo>
                  <a:lnTo>
                    <a:pt x="824" y="30"/>
                  </a:lnTo>
                  <a:lnTo>
                    <a:pt x="813" y="27"/>
                  </a:lnTo>
                  <a:lnTo>
                    <a:pt x="805" y="18"/>
                  </a:lnTo>
                  <a:lnTo>
                    <a:pt x="795" y="11"/>
                  </a:lnTo>
                  <a:lnTo>
                    <a:pt x="793" y="8"/>
                  </a:lnTo>
                  <a:lnTo>
                    <a:pt x="785" y="5"/>
                  </a:lnTo>
                  <a:lnTo>
                    <a:pt x="768" y="2"/>
                  </a:lnTo>
                  <a:lnTo>
                    <a:pt x="763" y="0"/>
                  </a:lnTo>
                  <a:lnTo>
                    <a:pt x="754" y="0"/>
                  </a:lnTo>
                  <a:lnTo>
                    <a:pt x="747" y="2"/>
                  </a:lnTo>
                  <a:lnTo>
                    <a:pt x="742" y="5"/>
                  </a:lnTo>
                  <a:lnTo>
                    <a:pt x="737" y="9"/>
                  </a:lnTo>
                  <a:lnTo>
                    <a:pt x="731" y="15"/>
                  </a:lnTo>
                  <a:lnTo>
                    <a:pt x="726" y="18"/>
                  </a:lnTo>
                  <a:lnTo>
                    <a:pt x="721" y="15"/>
                  </a:lnTo>
                  <a:lnTo>
                    <a:pt x="705" y="15"/>
                  </a:lnTo>
                  <a:lnTo>
                    <a:pt x="698" y="14"/>
                  </a:lnTo>
                  <a:lnTo>
                    <a:pt x="691" y="15"/>
                  </a:lnTo>
                  <a:lnTo>
                    <a:pt x="686" y="15"/>
                  </a:lnTo>
                  <a:lnTo>
                    <a:pt x="681" y="19"/>
                  </a:lnTo>
                  <a:lnTo>
                    <a:pt x="673" y="25"/>
                  </a:lnTo>
                  <a:lnTo>
                    <a:pt x="665" y="27"/>
                  </a:lnTo>
                  <a:lnTo>
                    <a:pt x="654" y="30"/>
                  </a:lnTo>
                  <a:lnTo>
                    <a:pt x="644" y="30"/>
                  </a:lnTo>
                  <a:lnTo>
                    <a:pt x="636" y="36"/>
                  </a:lnTo>
                  <a:lnTo>
                    <a:pt x="631" y="44"/>
                  </a:lnTo>
                  <a:lnTo>
                    <a:pt x="629" y="47"/>
                  </a:lnTo>
                  <a:lnTo>
                    <a:pt x="629" y="50"/>
                  </a:lnTo>
                  <a:lnTo>
                    <a:pt x="631" y="56"/>
                  </a:lnTo>
                  <a:lnTo>
                    <a:pt x="632" y="61"/>
                  </a:lnTo>
                  <a:lnTo>
                    <a:pt x="639" y="75"/>
                  </a:lnTo>
                  <a:lnTo>
                    <a:pt x="639" y="80"/>
                  </a:lnTo>
                  <a:lnTo>
                    <a:pt x="636" y="83"/>
                  </a:lnTo>
                  <a:lnTo>
                    <a:pt x="631" y="84"/>
                  </a:lnTo>
                  <a:lnTo>
                    <a:pt x="627" y="84"/>
                  </a:lnTo>
                  <a:lnTo>
                    <a:pt x="621" y="89"/>
                  </a:lnTo>
                  <a:lnTo>
                    <a:pt x="616" y="97"/>
                  </a:lnTo>
                  <a:lnTo>
                    <a:pt x="611" y="100"/>
                  </a:lnTo>
                  <a:lnTo>
                    <a:pt x="606" y="98"/>
                  </a:lnTo>
                  <a:lnTo>
                    <a:pt x="593" y="94"/>
                  </a:lnTo>
                  <a:lnTo>
                    <a:pt x="581" y="94"/>
                  </a:lnTo>
                  <a:lnTo>
                    <a:pt x="570" y="97"/>
                  </a:lnTo>
                  <a:lnTo>
                    <a:pt x="562" y="101"/>
                  </a:lnTo>
                  <a:lnTo>
                    <a:pt x="557" y="110"/>
                  </a:lnTo>
                  <a:lnTo>
                    <a:pt x="552" y="113"/>
                  </a:lnTo>
                  <a:lnTo>
                    <a:pt x="549" y="119"/>
                  </a:lnTo>
                  <a:lnTo>
                    <a:pt x="545" y="124"/>
                  </a:lnTo>
                  <a:lnTo>
                    <a:pt x="540" y="124"/>
                  </a:lnTo>
                  <a:lnTo>
                    <a:pt x="537" y="125"/>
                  </a:lnTo>
                  <a:lnTo>
                    <a:pt x="532" y="125"/>
                  </a:lnTo>
                  <a:lnTo>
                    <a:pt x="527" y="131"/>
                  </a:lnTo>
                  <a:lnTo>
                    <a:pt x="522" y="137"/>
                  </a:lnTo>
                  <a:lnTo>
                    <a:pt x="522" y="143"/>
                  </a:lnTo>
                  <a:lnTo>
                    <a:pt x="522" y="148"/>
                  </a:lnTo>
                  <a:lnTo>
                    <a:pt x="519" y="157"/>
                  </a:lnTo>
                  <a:lnTo>
                    <a:pt x="519" y="159"/>
                  </a:lnTo>
                  <a:lnTo>
                    <a:pt x="516" y="159"/>
                  </a:lnTo>
                  <a:lnTo>
                    <a:pt x="513" y="159"/>
                  </a:lnTo>
                  <a:lnTo>
                    <a:pt x="499" y="156"/>
                  </a:lnTo>
                  <a:lnTo>
                    <a:pt x="491" y="157"/>
                  </a:lnTo>
                  <a:lnTo>
                    <a:pt x="486" y="160"/>
                  </a:lnTo>
                  <a:lnTo>
                    <a:pt x="481" y="164"/>
                  </a:lnTo>
                  <a:lnTo>
                    <a:pt x="478" y="164"/>
                  </a:lnTo>
                  <a:lnTo>
                    <a:pt x="473" y="164"/>
                  </a:lnTo>
                  <a:lnTo>
                    <a:pt x="460" y="167"/>
                  </a:lnTo>
                  <a:lnTo>
                    <a:pt x="452" y="175"/>
                  </a:lnTo>
                  <a:lnTo>
                    <a:pt x="447" y="176"/>
                  </a:lnTo>
                  <a:lnTo>
                    <a:pt x="440" y="181"/>
                  </a:lnTo>
                  <a:lnTo>
                    <a:pt x="434" y="192"/>
                  </a:lnTo>
                  <a:lnTo>
                    <a:pt x="422" y="205"/>
                  </a:lnTo>
                  <a:lnTo>
                    <a:pt x="406" y="216"/>
                  </a:lnTo>
                  <a:lnTo>
                    <a:pt x="401" y="222"/>
                  </a:lnTo>
                  <a:lnTo>
                    <a:pt x="399" y="223"/>
                  </a:lnTo>
                  <a:lnTo>
                    <a:pt x="399" y="228"/>
                  </a:lnTo>
                  <a:lnTo>
                    <a:pt x="398" y="231"/>
                  </a:lnTo>
                  <a:lnTo>
                    <a:pt x="394" y="232"/>
                  </a:lnTo>
                  <a:lnTo>
                    <a:pt x="388" y="234"/>
                  </a:lnTo>
                  <a:lnTo>
                    <a:pt x="383" y="240"/>
                  </a:lnTo>
                  <a:lnTo>
                    <a:pt x="370" y="248"/>
                  </a:lnTo>
                  <a:lnTo>
                    <a:pt x="367" y="252"/>
                  </a:lnTo>
                  <a:lnTo>
                    <a:pt x="363" y="258"/>
                  </a:lnTo>
                  <a:lnTo>
                    <a:pt x="367" y="260"/>
                  </a:lnTo>
                  <a:lnTo>
                    <a:pt x="367" y="265"/>
                  </a:lnTo>
                  <a:lnTo>
                    <a:pt x="368" y="273"/>
                  </a:lnTo>
                  <a:lnTo>
                    <a:pt x="368" y="276"/>
                  </a:lnTo>
                  <a:lnTo>
                    <a:pt x="367" y="279"/>
                  </a:lnTo>
                  <a:lnTo>
                    <a:pt x="362" y="287"/>
                  </a:lnTo>
                  <a:lnTo>
                    <a:pt x="360" y="288"/>
                  </a:lnTo>
                  <a:lnTo>
                    <a:pt x="357" y="288"/>
                  </a:lnTo>
                  <a:lnTo>
                    <a:pt x="355" y="287"/>
                  </a:lnTo>
                  <a:lnTo>
                    <a:pt x="352" y="287"/>
                  </a:lnTo>
                  <a:lnTo>
                    <a:pt x="343" y="290"/>
                  </a:lnTo>
                  <a:lnTo>
                    <a:pt x="335" y="296"/>
                  </a:lnTo>
                  <a:lnTo>
                    <a:pt x="330" y="307"/>
                  </a:lnTo>
                  <a:lnTo>
                    <a:pt x="328" y="317"/>
                  </a:lnTo>
                  <a:lnTo>
                    <a:pt x="325" y="326"/>
                  </a:lnTo>
                  <a:lnTo>
                    <a:pt x="323" y="335"/>
                  </a:lnTo>
                  <a:lnTo>
                    <a:pt x="321" y="343"/>
                  </a:lnTo>
                  <a:lnTo>
                    <a:pt x="312" y="355"/>
                  </a:lnTo>
                  <a:lnTo>
                    <a:pt x="306" y="370"/>
                  </a:lnTo>
                  <a:lnTo>
                    <a:pt x="306" y="376"/>
                  </a:lnTo>
                  <a:lnTo>
                    <a:pt x="309" y="385"/>
                  </a:lnTo>
                  <a:lnTo>
                    <a:pt x="311" y="394"/>
                  </a:lnTo>
                  <a:lnTo>
                    <a:pt x="314" y="403"/>
                  </a:lnTo>
                  <a:lnTo>
                    <a:pt x="312" y="417"/>
                  </a:lnTo>
                  <a:lnTo>
                    <a:pt x="309" y="426"/>
                  </a:lnTo>
                  <a:lnTo>
                    <a:pt x="306" y="444"/>
                  </a:lnTo>
                  <a:lnTo>
                    <a:pt x="307" y="456"/>
                  </a:lnTo>
                  <a:lnTo>
                    <a:pt x="309" y="468"/>
                  </a:lnTo>
                  <a:lnTo>
                    <a:pt x="312" y="476"/>
                  </a:lnTo>
                  <a:lnTo>
                    <a:pt x="316" y="480"/>
                  </a:lnTo>
                  <a:lnTo>
                    <a:pt x="317" y="483"/>
                  </a:lnTo>
                  <a:lnTo>
                    <a:pt x="317" y="489"/>
                  </a:lnTo>
                  <a:lnTo>
                    <a:pt x="317" y="494"/>
                  </a:lnTo>
                  <a:lnTo>
                    <a:pt x="321" y="494"/>
                  </a:lnTo>
                  <a:lnTo>
                    <a:pt x="325" y="492"/>
                  </a:lnTo>
                  <a:lnTo>
                    <a:pt x="332" y="485"/>
                  </a:lnTo>
                  <a:lnTo>
                    <a:pt x="337" y="479"/>
                  </a:lnTo>
                  <a:lnTo>
                    <a:pt x="340" y="472"/>
                  </a:lnTo>
                  <a:lnTo>
                    <a:pt x="345" y="468"/>
                  </a:lnTo>
                  <a:lnTo>
                    <a:pt x="347" y="465"/>
                  </a:lnTo>
                  <a:lnTo>
                    <a:pt x="348" y="463"/>
                  </a:lnTo>
                  <a:lnTo>
                    <a:pt x="347" y="456"/>
                  </a:lnTo>
                  <a:lnTo>
                    <a:pt x="347" y="449"/>
                  </a:lnTo>
                  <a:lnTo>
                    <a:pt x="347" y="436"/>
                  </a:lnTo>
                  <a:lnTo>
                    <a:pt x="348" y="429"/>
                  </a:lnTo>
                  <a:lnTo>
                    <a:pt x="352" y="424"/>
                  </a:lnTo>
                  <a:lnTo>
                    <a:pt x="353" y="417"/>
                  </a:lnTo>
                  <a:lnTo>
                    <a:pt x="355" y="415"/>
                  </a:lnTo>
                  <a:lnTo>
                    <a:pt x="357" y="412"/>
                  </a:lnTo>
                  <a:lnTo>
                    <a:pt x="358" y="409"/>
                  </a:lnTo>
                  <a:lnTo>
                    <a:pt x="360" y="405"/>
                  </a:lnTo>
                  <a:lnTo>
                    <a:pt x="365" y="403"/>
                  </a:lnTo>
                  <a:lnTo>
                    <a:pt x="367" y="405"/>
                  </a:lnTo>
                  <a:lnTo>
                    <a:pt x="368" y="409"/>
                  </a:lnTo>
                  <a:lnTo>
                    <a:pt x="368" y="415"/>
                  </a:lnTo>
                  <a:lnTo>
                    <a:pt x="365" y="424"/>
                  </a:lnTo>
                  <a:lnTo>
                    <a:pt x="363" y="432"/>
                  </a:lnTo>
                  <a:lnTo>
                    <a:pt x="362" y="439"/>
                  </a:lnTo>
                  <a:lnTo>
                    <a:pt x="360" y="446"/>
                  </a:lnTo>
                  <a:lnTo>
                    <a:pt x="358" y="452"/>
                  </a:lnTo>
                  <a:lnTo>
                    <a:pt x="358" y="459"/>
                  </a:lnTo>
                  <a:lnTo>
                    <a:pt x="358" y="466"/>
                  </a:lnTo>
                  <a:lnTo>
                    <a:pt x="360" y="477"/>
                  </a:lnTo>
                  <a:lnTo>
                    <a:pt x="363" y="480"/>
                  </a:lnTo>
                  <a:lnTo>
                    <a:pt x="367" y="485"/>
                  </a:lnTo>
                  <a:lnTo>
                    <a:pt x="378" y="491"/>
                  </a:lnTo>
                  <a:lnTo>
                    <a:pt x="383" y="494"/>
                  </a:lnTo>
                  <a:lnTo>
                    <a:pt x="388" y="498"/>
                  </a:lnTo>
                  <a:lnTo>
                    <a:pt x="391" y="505"/>
                  </a:lnTo>
                  <a:lnTo>
                    <a:pt x="389" y="519"/>
                  </a:lnTo>
                  <a:lnTo>
                    <a:pt x="384" y="527"/>
                  </a:lnTo>
                  <a:lnTo>
                    <a:pt x="381" y="535"/>
                  </a:lnTo>
                  <a:lnTo>
                    <a:pt x="381" y="544"/>
                  </a:lnTo>
                  <a:lnTo>
                    <a:pt x="378" y="551"/>
                  </a:lnTo>
                  <a:lnTo>
                    <a:pt x="370" y="569"/>
                  </a:lnTo>
                  <a:lnTo>
                    <a:pt x="363" y="586"/>
                  </a:lnTo>
                  <a:lnTo>
                    <a:pt x="360" y="595"/>
                  </a:lnTo>
                  <a:lnTo>
                    <a:pt x="358" y="605"/>
                  </a:lnTo>
                  <a:lnTo>
                    <a:pt x="355" y="610"/>
                  </a:lnTo>
                  <a:lnTo>
                    <a:pt x="352" y="613"/>
                  </a:lnTo>
                  <a:lnTo>
                    <a:pt x="348" y="614"/>
                  </a:lnTo>
                  <a:lnTo>
                    <a:pt x="343" y="614"/>
                  </a:lnTo>
                  <a:lnTo>
                    <a:pt x="342" y="614"/>
                  </a:lnTo>
                  <a:lnTo>
                    <a:pt x="335" y="611"/>
                  </a:lnTo>
                  <a:lnTo>
                    <a:pt x="323" y="608"/>
                  </a:lnTo>
                  <a:lnTo>
                    <a:pt x="317" y="607"/>
                  </a:lnTo>
                  <a:lnTo>
                    <a:pt x="309" y="600"/>
                  </a:lnTo>
                  <a:lnTo>
                    <a:pt x="304" y="598"/>
                  </a:lnTo>
                  <a:lnTo>
                    <a:pt x="302" y="597"/>
                  </a:lnTo>
                  <a:lnTo>
                    <a:pt x="296" y="597"/>
                  </a:lnTo>
                  <a:lnTo>
                    <a:pt x="291" y="605"/>
                  </a:lnTo>
                  <a:lnTo>
                    <a:pt x="286" y="611"/>
                  </a:lnTo>
                  <a:lnTo>
                    <a:pt x="281" y="611"/>
                  </a:lnTo>
                  <a:lnTo>
                    <a:pt x="279" y="611"/>
                  </a:lnTo>
                  <a:lnTo>
                    <a:pt x="270" y="603"/>
                  </a:lnTo>
                  <a:lnTo>
                    <a:pt x="263" y="603"/>
                  </a:lnTo>
                  <a:lnTo>
                    <a:pt x="258" y="607"/>
                  </a:lnTo>
                  <a:lnTo>
                    <a:pt x="253" y="608"/>
                  </a:lnTo>
                  <a:lnTo>
                    <a:pt x="250" y="613"/>
                  </a:lnTo>
                  <a:lnTo>
                    <a:pt x="245" y="617"/>
                  </a:lnTo>
                  <a:lnTo>
                    <a:pt x="240" y="622"/>
                  </a:lnTo>
                  <a:lnTo>
                    <a:pt x="235" y="620"/>
                  </a:lnTo>
                  <a:lnTo>
                    <a:pt x="235" y="619"/>
                  </a:lnTo>
                  <a:lnTo>
                    <a:pt x="233" y="614"/>
                  </a:lnTo>
                  <a:lnTo>
                    <a:pt x="232" y="607"/>
                  </a:lnTo>
                  <a:lnTo>
                    <a:pt x="232" y="603"/>
                  </a:lnTo>
                  <a:lnTo>
                    <a:pt x="228" y="595"/>
                  </a:lnTo>
                  <a:lnTo>
                    <a:pt x="222" y="592"/>
                  </a:lnTo>
                  <a:lnTo>
                    <a:pt x="216" y="589"/>
                  </a:lnTo>
                  <a:lnTo>
                    <a:pt x="212" y="586"/>
                  </a:lnTo>
                  <a:lnTo>
                    <a:pt x="206" y="584"/>
                  </a:lnTo>
                  <a:lnTo>
                    <a:pt x="197" y="578"/>
                  </a:lnTo>
                  <a:lnTo>
                    <a:pt x="191" y="578"/>
                  </a:lnTo>
                  <a:lnTo>
                    <a:pt x="186" y="578"/>
                  </a:lnTo>
                  <a:lnTo>
                    <a:pt x="181" y="583"/>
                  </a:lnTo>
                  <a:lnTo>
                    <a:pt x="176" y="590"/>
                  </a:lnTo>
                  <a:lnTo>
                    <a:pt x="176" y="595"/>
                  </a:lnTo>
                  <a:lnTo>
                    <a:pt x="173" y="597"/>
                  </a:lnTo>
                  <a:lnTo>
                    <a:pt x="168" y="601"/>
                  </a:lnTo>
                  <a:lnTo>
                    <a:pt x="161" y="605"/>
                  </a:lnTo>
                  <a:lnTo>
                    <a:pt x="153" y="617"/>
                  </a:lnTo>
                  <a:lnTo>
                    <a:pt x="145" y="630"/>
                  </a:lnTo>
                  <a:lnTo>
                    <a:pt x="140" y="636"/>
                  </a:lnTo>
                  <a:lnTo>
                    <a:pt x="131" y="642"/>
                  </a:lnTo>
                  <a:lnTo>
                    <a:pt x="125" y="640"/>
                  </a:lnTo>
                  <a:lnTo>
                    <a:pt x="122" y="639"/>
                  </a:lnTo>
                  <a:lnTo>
                    <a:pt x="122" y="636"/>
                  </a:lnTo>
                  <a:lnTo>
                    <a:pt x="125" y="628"/>
                  </a:lnTo>
                  <a:lnTo>
                    <a:pt x="130" y="624"/>
                  </a:lnTo>
                  <a:lnTo>
                    <a:pt x="135" y="617"/>
                  </a:lnTo>
                  <a:lnTo>
                    <a:pt x="133" y="611"/>
                  </a:lnTo>
                  <a:lnTo>
                    <a:pt x="131" y="608"/>
                  </a:lnTo>
                  <a:lnTo>
                    <a:pt x="128" y="607"/>
                  </a:lnTo>
                  <a:lnTo>
                    <a:pt x="124" y="607"/>
                  </a:lnTo>
                  <a:lnTo>
                    <a:pt x="115" y="608"/>
                  </a:lnTo>
                  <a:lnTo>
                    <a:pt x="104" y="613"/>
                  </a:lnTo>
                  <a:lnTo>
                    <a:pt x="92" y="617"/>
                  </a:lnTo>
                  <a:lnTo>
                    <a:pt x="76" y="625"/>
                  </a:lnTo>
                  <a:lnTo>
                    <a:pt x="63" y="639"/>
                  </a:lnTo>
                  <a:lnTo>
                    <a:pt x="60" y="657"/>
                  </a:lnTo>
                  <a:lnTo>
                    <a:pt x="53" y="663"/>
                  </a:lnTo>
                  <a:lnTo>
                    <a:pt x="41" y="689"/>
                  </a:lnTo>
                  <a:lnTo>
                    <a:pt x="31" y="696"/>
                  </a:lnTo>
                  <a:lnTo>
                    <a:pt x="24" y="703"/>
                  </a:lnTo>
                  <a:lnTo>
                    <a:pt x="19" y="710"/>
                  </a:lnTo>
                  <a:lnTo>
                    <a:pt x="15" y="720"/>
                  </a:lnTo>
                  <a:lnTo>
                    <a:pt x="14" y="726"/>
                  </a:lnTo>
                  <a:lnTo>
                    <a:pt x="14" y="734"/>
                  </a:lnTo>
                  <a:lnTo>
                    <a:pt x="14" y="740"/>
                  </a:lnTo>
                  <a:lnTo>
                    <a:pt x="7" y="748"/>
                  </a:lnTo>
                  <a:lnTo>
                    <a:pt x="0" y="753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04" name="Freeform 165"/>
            <p:cNvSpPr>
              <a:spLocks/>
            </p:cNvSpPr>
            <p:nvPr/>
          </p:nvSpPr>
          <p:spPr bwMode="auto">
            <a:xfrm>
              <a:off x="2244" y="2496"/>
              <a:ext cx="1262" cy="682"/>
            </a:xfrm>
            <a:custGeom>
              <a:avLst/>
              <a:gdLst/>
              <a:ahLst/>
              <a:cxnLst>
                <a:cxn ang="0">
                  <a:pos x="42" y="679"/>
                </a:cxn>
                <a:cxn ang="0">
                  <a:pos x="88" y="667"/>
                </a:cxn>
                <a:cxn ang="0">
                  <a:pos x="121" y="651"/>
                </a:cxn>
                <a:cxn ang="0">
                  <a:pos x="173" y="636"/>
                </a:cxn>
                <a:cxn ang="0">
                  <a:pos x="185" y="615"/>
                </a:cxn>
                <a:cxn ang="0">
                  <a:pos x="215" y="609"/>
                </a:cxn>
                <a:cxn ang="0">
                  <a:pos x="273" y="589"/>
                </a:cxn>
                <a:cxn ang="0">
                  <a:pos x="308" y="559"/>
                </a:cxn>
                <a:cxn ang="0">
                  <a:pos x="344" y="524"/>
                </a:cxn>
                <a:cxn ang="0">
                  <a:pos x="354" y="509"/>
                </a:cxn>
                <a:cxn ang="0">
                  <a:pos x="358" y="494"/>
                </a:cxn>
                <a:cxn ang="0">
                  <a:pos x="392" y="464"/>
                </a:cxn>
                <a:cxn ang="0">
                  <a:pos x="430" y="399"/>
                </a:cxn>
                <a:cxn ang="0">
                  <a:pos x="443" y="367"/>
                </a:cxn>
                <a:cxn ang="0">
                  <a:pos x="451" y="347"/>
                </a:cxn>
                <a:cxn ang="0">
                  <a:pos x="443" y="343"/>
                </a:cxn>
                <a:cxn ang="0">
                  <a:pos x="400" y="362"/>
                </a:cxn>
                <a:cxn ang="0">
                  <a:pos x="387" y="361"/>
                </a:cxn>
                <a:cxn ang="0">
                  <a:pos x="410" y="329"/>
                </a:cxn>
                <a:cxn ang="0">
                  <a:pos x="433" y="324"/>
                </a:cxn>
                <a:cxn ang="0">
                  <a:pos x="463" y="293"/>
                </a:cxn>
                <a:cxn ang="0">
                  <a:pos x="495" y="247"/>
                </a:cxn>
                <a:cxn ang="0">
                  <a:pos x="509" y="208"/>
                </a:cxn>
                <a:cxn ang="0">
                  <a:pos x="525" y="181"/>
                </a:cxn>
                <a:cxn ang="0">
                  <a:pos x="535" y="165"/>
                </a:cxn>
                <a:cxn ang="0">
                  <a:pos x="545" y="172"/>
                </a:cxn>
                <a:cxn ang="0">
                  <a:pos x="555" y="181"/>
                </a:cxn>
                <a:cxn ang="0">
                  <a:pos x="584" y="160"/>
                </a:cxn>
                <a:cxn ang="0">
                  <a:pos x="628" y="148"/>
                </a:cxn>
                <a:cxn ang="0">
                  <a:pos x="641" y="136"/>
                </a:cxn>
                <a:cxn ang="0">
                  <a:pos x="625" y="133"/>
                </a:cxn>
                <a:cxn ang="0">
                  <a:pos x="635" y="115"/>
                </a:cxn>
                <a:cxn ang="0">
                  <a:pos x="638" y="103"/>
                </a:cxn>
                <a:cxn ang="0">
                  <a:pos x="616" y="104"/>
                </a:cxn>
                <a:cxn ang="0">
                  <a:pos x="609" y="92"/>
                </a:cxn>
                <a:cxn ang="0">
                  <a:pos x="582" y="63"/>
                </a:cxn>
                <a:cxn ang="0">
                  <a:pos x="533" y="45"/>
                </a:cxn>
                <a:cxn ang="0">
                  <a:pos x="528" y="39"/>
                </a:cxn>
                <a:cxn ang="0">
                  <a:pos x="561" y="42"/>
                </a:cxn>
                <a:cxn ang="0">
                  <a:pos x="591" y="53"/>
                </a:cxn>
                <a:cxn ang="0">
                  <a:pos x="618" y="74"/>
                </a:cxn>
                <a:cxn ang="0">
                  <a:pos x="633" y="84"/>
                </a:cxn>
                <a:cxn ang="0">
                  <a:pos x="662" y="73"/>
                </a:cxn>
                <a:cxn ang="0">
                  <a:pos x="677" y="60"/>
                </a:cxn>
                <a:cxn ang="0">
                  <a:pos x="692" y="42"/>
                </a:cxn>
                <a:cxn ang="0">
                  <a:pos x="701" y="60"/>
                </a:cxn>
                <a:cxn ang="0">
                  <a:pos x="722" y="71"/>
                </a:cxn>
                <a:cxn ang="0">
                  <a:pos x="764" y="42"/>
                </a:cxn>
                <a:cxn ang="0">
                  <a:pos x="801" y="23"/>
                </a:cxn>
                <a:cxn ang="0">
                  <a:pos x="835" y="9"/>
                </a:cxn>
                <a:cxn ang="0">
                  <a:pos x="874" y="7"/>
                </a:cxn>
                <a:cxn ang="0">
                  <a:pos x="924" y="1"/>
                </a:cxn>
                <a:cxn ang="0">
                  <a:pos x="981" y="34"/>
                </a:cxn>
                <a:cxn ang="0">
                  <a:pos x="1030" y="73"/>
                </a:cxn>
                <a:cxn ang="0">
                  <a:pos x="1063" y="81"/>
                </a:cxn>
                <a:cxn ang="0">
                  <a:pos x="1083" y="65"/>
                </a:cxn>
                <a:cxn ang="0">
                  <a:pos x="1121" y="40"/>
                </a:cxn>
                <a:cxn ang="0">
                  <a:pos x="1155" y="59"/>
                </a:cxn>
                <a:cxn ang="0">
                  <a:pos x="1171" y="89"/>
                </a:cxn>
                <a:cxn ang="0">
                  <a:pos x="1191" y="83"/>
                </a:cxn>
                <a:cxn ang="0">
                  <a:pos x="1217" y="93"/>
                </a:cxn>
                <a:cxn ang="0">
                  <a:pos x="1247" y="80"/>
                </a:cxn>
                <a:cxn ang="0">
                  <a:pos x="1262" y="73"/>
                </a:cxn>
              </a:cxnLst>
              <a:rect l="0" t="0" r="r" b="b"/>
              <a:pathLst>
                <a:path w="1262" h="682">
                  <a:moveTo>
                    <a:pt x="0" y="682"/>
                  </a:moveTo>
                  <a:lnTo>
                    <a:pt x="8" y="679"/>
                  </a:lnTo>
                  <a:lnTo>
                    <a:pt x="21" y="681"/>
                  </a:lnTo>
                  <a:lnTo>
                    <a:pt x="42" y="679"/>
                  </a:lnTo>
                  <a:lnTo>
                    <a:pt x="62" y="675"/>
                  </a:lnTo>
                  <a:lnTo>
                    <a:pt x="78" y="673"/>
                  </a:lnTo>
                  <a:lnTo>
                    <a:pt x="80" y="670"/>
                  </a:lnTo>
                  <a:lnTo>
                    <a:pt x="88" y="667"/>
                  </a:lnTo>
                  <a:lnTo>
                    <a:pt x="93" y="658"/>
                  </a:lnTo>
                  <a:lnTo>
                    <a:pt x="101" y="658"/>
                  </a:lnTo>
                  <a:lnTo>
                    <a:pt x="110" y="657"/>
                  </a:lnTo>
                  <a:lnTo>
                    <a:pt x="121" y="651"/>
                  </a:lnTo>
                  <a:lnTo>
                    <a:pt x="147" y="645"/>
                  </a:lnTo>
                  <a:lnTo>
                    <a:pt x="161" y="642"/>
                  </a:lnTo>
                  <a:lnTo>
                    <a:pt x="169" y="639"/>
                  </a:lnTo>
                  <a:lnTo>
                    <a:pt x="173" y="636"/>
                  </a:lnTo>
                  <a:lnTo>
                    <a:pt x="177" y="631"/>
                  </a:lnTo>
                  <a:lnTo>
                    <a:pt x="180" y="625"/>
                  </a:lnTo>
                  <a:lnTo>
                    <a:pt x="183" y="620"/>
                  </a:lnTo>
                  <a:lnTo>
                    <a:pt x="185" y="615"/>
                  </a:lnTo>
                  <a:lnTo>
                    <a:pt x="188" y="609"/>
                  </a:lnTo>
                  <a:lnTo>
                    <a:pt x="193" y="610"/>
                  </a:lnTo>
                  <a:lnTo>
                    <a:pt x="203" y="610"/>
                  </a:lnTo>
                  <a:lnTo>
                    <a:pt x="215" y="609"/>
                  </a:lnTo>
                  <a:lnTo>
                    <a:pt x="234" y="599"/>
                  </a:lnTo>
                  <a:lnTo>
                    <a:pt x="253" y="593"/>
                  </a:lnTo>
                  <a:lnTo>
                    <a:pt x="264" y="590"/>
                  </a:lnTo>
                  <a:lnTo>
                    <a:pt x="273" y="589"/>
                  </a:lnTo>
                  <a:lnTo>
                    <a:pt x="275" y="586"/>
                  </a:lnTo>
                  <a:lnTo>
                    <a:pt x="292" y="577"/>
                  </a:lnTo>
                  <a:lnTo>
                    <a:pt x="297" y="569"/>
                  </a:lnTo>
                  <a:lnTo>
                    <a:pt x="308" y="559"/>
                  </a:lnTo>
                  <a:lnTo>
                    <a:pt x="324" y="542"/>
                  </a:lnTo>
                  <a:lnTo>
                    <a:pt x="329" y="536"/>
                  </a:lnTo>
                  <a:lnTo>
                    <a:pt x="338" y="528"/>
                  </a:lnTo>
                  <a:lnTo>
                    <a:pt x="344" y="524"/>
                  </a:lnTo>
                  <a:lnTo>
                    <a:pt x="353" y="517"/>
                  </a:lnTo>
                  <a:lnTo>
                    <a:pt x="354" y="513"/>
                  </a:lnTo>
                  <a:lnTo>
                    <a:pt x="356" y="510"/>
                  </a:lnTo>
                  <a:lnTo>
                    <a:pt x="354" y="509"/>
                  </a:lnTo>
                  <a:lnTo>
                    <a:pt x="351" y="507"/>
                  </a:lnTo>
                  <a:lnTo>
                    <a:pt x="353" y="506"/>
                  </a:lnTo>
                  <a:lnTo>
                    <a:pt x="354" y="500"/>
                  </a:lnTo>
                  <a:lnTo>
                    <a:pt x="358" y="494"/>
                  </a:lnTo>
                  <a:lnTo>
                    <a:pt x="363" y="489"/>
                  </a:lnTo>
                  <a:lnTo>
                    <a:pt x="374" y="483"/>
                  </a:lnTo>
                  <a:lnTo>
                    <a:pt x="382" y="475"/>
                  </a:lnTo>
                  <a:lnTo>
                    <a:pt x="392" y="464"/>
                  </a:lnTo>
                  <a:lnTo>
                    <a:pt x="400" y="448"/>
                  </a:lnTo>
                  <a:lnTo>
                    <a:pt x="416" y="421"/>
                  </a:lnTo>
                  <a:lnTo>
                    <a:pt x="426" y="405"/>
                  </a:lnTo>
                  <a:lnTo>
                    <a:pt x="430" y="399"/>
                  </a:lnTo>
                  <a:lnTo>
                    <a:pt x="433" y="386"/>
                  </a:lnTo>
                  <a:lnTo>
                    <a:pt x="436" y="380"/>
                  </a:lnTo>
                  <a:lnTo>
                    <a:pt x="439" y="370"/>
                  </a:lnTo>
                  <a:lnTo>
                    <a:pt x="443" y="367"/>
                  </a:lnTo>
                  <a:lnTo>
                    <a:pt x="448" y="361"/>
                  </a:lnTo>
                  <a:lnTo>
                    <a:pt x="449" y="358"/>
                  </a:lnTo>
                  <a:lnTo>
                    <a:pt x="451" y="350"/>
                  </a:lnTo>
                  <a:lnTo>
                    <a:pt x="451" y="347"/>
                  </a:lnTo>
                  <a:lnTo>
                    <a:pt x="449" y="346"/>
                  </a:lnTo>
                  <a:lnTo>
                    <a:pt x="449" y="341"/>
                  </a:lnTo>
                  <a:lnTo>
                    <a:pt x="446" y="343"/>
                  </a:lnTo>
                  <a:lnTo>
                    <a:pt x="443" y="343"/>
                  </a:lnTo>
                  <a:lnTo>
                    <a:pt x="436" y="344"/>
                  </a:lnTo>
                  <a:lnTo>
                    <a:pt x="426" y="349"/>
                  </a:lnTo>
                  <a:lnTo>
                    <a:pt x="410" y="356"/>
                  </a:lnTo>
                  <a:lnTo>
                    <a:pt x="400" y="362"/>
                  </a:lnTo>
                  <a:lnTo>
                    <a:pt x="392" y="365"/>
                  </a:lnTo>
                  <a:lnTo>
                    <a:pt x="389" y="365"/>
                  </a:lnTo>
                  <a:lnTo>
                    <a:pt x="387" y="362"/>
                  </a:lnTo>
                  <a:lnTo>
                    <a:pt x="387" y="361"/>
                  </a:lnTo>
                  <a:lnTo>
                    <a:pt x="389" y="355"/>
                  </a:lnTo>
                  <a:lnTo>
                    <a:pt x="395" y="343"/>
                  </a:lnTo>
                  <a:lnTo>
                    <a:pt x="402" y="338"/>
                  </a:lnTo>
                  <a:lnTo>
                    <a:pt x="410" y="329"/>
                  </a:lnTo>
                  <a:lnTo>
                    <a:pt x="416" y="327"/>
                  </a:lnTo>
                  <a:lnTo>
                    <a:pt x="425" y="323"/>
                  </a:lnTo>
                  <a:lnTo>
                    <a:pt x="430" y="324"/>
                  </a:lnTo>
                  <a:lnTo>
                    <a:pt x="433" y="324"/>
                  </a:lnTo>
                  <a:lnTo>
                    <a:pt x="439" y="323"/>
                  </a:lnTo>
                  <a:lnTo>
                    <a:pt x="446" y="316"/>
                  </a:lnTo>
                  <a:lnTo>
                    <a:pt x="451" y="310"/>
                  </a:lnTo>
                  <a:lnTo>
                    <a:pt x="463" y="293"/>
                  </a:lnTo>
                  <a:lnTo>
                    <a:pt x="472" y="282"/>
                  </a:lnTo>
                  <a:lnTo>
                    <a:pt x="477" y="272"/>
                  </a:lnTo>
                  <a:lnTo>
                    <a:pt x="484" y="261"/>
                  </a:lnTo>
                  <a:lnTo>
                    <a:pt x="495" y="247"/>
                  </a:lnTo>
                  <a:lnTo>
                    <a:pt x="502" y="232"/>
                  </a:lnTo>
                  <a:lnTo>
                    <a:pt x="504" y="217"/>
                  </a:lnTo>
                  <a:lnTo>
                    <a:pt x="505" y="211"/>
                  </a:lnTo>
                  <a:lnTo>
                    <a:pt x="509" y="208"/>
                  </a:lnTo>
                  <a:lnTo>
                    <a:pt x="512" y="205"/>
                  </a:lnTo>
                  <a:lnTo>
                    <a:pt x="518" y="198"/>
                  </a:lnTo>
                  <a:lnTo>
                    <a:pt x="520" y="190"/>
                  </a:lnTo>
                  <a:lnTo>
                    <a:pt x="525" y="181"/>
                  </a:lnTo>
                  <a:lnTo>
                    <a:pt x="526" y="176"/>
                  </a:lnTo>
                  <a:lnTo>
                    <a:pt x="530" y="169"/>
                  </a:lnTo>
                  <a:lnTo>
                    <a:pt x="531" y="168"/>
                  </a:lnTo>
                  <a:lnTo>
                    <a:pt x="535" y="165"/>
                  </a:lnTo>
                  <a:lnTo>
                    <a:pt x="538" y="165"/>
                  </a:lnTo>
                  <a:lnTo>
                    <a:pt x="543" y="165"/>
                  </a:lnTo>
                  <a:lnTo>
                    <a:pt x="543" y="168"/>
                  </a:lnTo>
                  <a:lnTo>
                    <a:pt x="545" y="172"/>
                  </a:lnTo>
                  <a:lnTo>
                    <a:pt x="546" y="178"/>
                  </a:lnTo>
                  <a:lnTo>
                    <a:pt x="550" y="178"/>
                  </a:lnTo>
                  <a:lnTo>
                    <a:pt x="553" y="178"/>
                  </a:lnTo>
                  <a:lnTo>
                    <a:pt x="555" y="181"/>
                  </a:lnTo>
                  <a:lnTo>
                    <a:pt x="561" y="176"/>
                  </a:lnTo>
                  <a:lnTo>
                    <a:pt x="567" y="172"/>
                  </a:lnTo>
                  <a:lnTo>
                    <a:pt x="576" y="165"/>
                  </a:lnTo>
                  <a:lnTo>
                    <a:pt x="584" y="160"/>
                  </a:lnTo>
                  <a:lnTo>
                    <a:pt x="594" y="158"/>
                  </a:lnTo>
                  <a:lnTo>
                    <a:pt x="602" y="157"/>
                  </a:lnTo>
                  <a:lnTo>
                    <a:pt x="615" y="152"/>
                  </a:lnTo>
                  <a:lnTo>
                    <a:pt x="628" y="148"/>
                  </a:lnTo>
                  <a:lnTo>
                    <a:pt x="635" y="145"/>
                  </a:lnTo>
                  <a:lnTo>
                    <a:pt x="640" y="142"/>
                  </a:lnTo>
                  <a:lnTo>
                    <a:pt x="643" y="139"/>
                  </a:lnTo>
                  <a:lnTo>
                    <a:pt x="641" y="136"/>
                  </a:lnTo>
                  <a:lnTo>
                    <a:pt x="638" y="136"/>
                  </a:lnTo>
                  <a:lnTo>
                    <a:pt x="633" y="134"/>
                  </a:lnTo>
                  <a:lnTo>
                    <a:pt x="630" y="134"/>
                  </a:lnTo>
                  <a:lnTo>
                    <a:pt x="625" y="133"/>
                  </a:lnTo>
                  <a:lnTo>
                    <a:pt x="623" y="131"/>
                  </a:lnTo>
                  <a:lnTo>
                    <a:pt x="626" y="124"/>
                  </a:lnTo>
                  <a:lnTo>
                    <a:pt x="631" y="119"/>
                  </a:lnTo>
                  <a:lnTo>
                    <a:pt x="635" y="115"/>
                  </a:lnTo>
                  <a:lnTo>
                    <a:pt x="640" y="110"/>
                  </a:lnTo>
                  <a:lnTo>
                    <a:pt x="638" y="107"/>
                  </a:lnTo>
                  <a:lnTo>
                    <a:pt x="638" y="104"/>
                  </a:lnTo>
                  <a:lnTo>
                    <a:pt x="638" y="103"/>
                  </a:lnTo>
                  <a:lnTo>
                    <a:pt x="633" y="101"/>
                  </a:lnTo>
                  <a:lnTo>
                    <a:pt x="628" y="103"/>
                  </a:lnTo>
                  <a:lnTo>
                    <a:pt x="623" y="104"/>
                  </a:lnTo>
                  <a:lnTo>
                    <a:pt x="616" y="104"/>
                  </a:lnTo>
                  <a:lnTo>
                    <a:pt x="613" y="103"/>
                  </a:lnTo>
                  <a:lnTo>
                    <a:pt x="610" y="101"/>
                  </a:lnTo>
                  <a:lnTo>
                    <a:pt x="610" y="98"/>
                  </a:lnTo>
                  <a:lnTo>
                    <a:pt x="609" y="92"/>
                  </a:lnTo>
                  <a:lnTo>
                    <a:pt x="609" y="84"/>
                  </a:lnTo>
                  <a:lnTo>
                    <a:pt x="601" y="76"/>
                  </a:lnTo>
                  <a:lnTo>
                    <a:pt x="592" y="68"/>
                  </a:lnTo>
                  <a:lnTo>
                    <a:pt x="582" y="63"/>
                  </a:lnTo>
                  <a:lnTo>
                    <a:pt x="577" y="60"/>
                  </a:lnTo>
                  <a:lnTo>
                    <a:pt x="560" y="51"/>
                  </a:lnTo>
                  <a:lnTo>
                    <a:pt x="543" y="47"/>
                  </a:lnTo>
                  <a:lnTo>
                    <a:pt x="533" y="45"/>
                  </a:lnTo>
                  <a:lnTo>
                    <a:pt x="530" y="45"/>
                  </a:lnTo>
                  <a:lnTo>
                    <a:pt x="526" y="44"/>
                  </a:lnTo>
                  <a:lnTo>
                    <a:pt x="526" y="40"/>
                  </a:lnTo>
                  <a:lnTo>
                    <a:pt x="528" y="39"/>
                  </a:lnTo>
                  <a:lnTo>
                    <a:pt x="531" y="39"/>
                  </a:lnTo>
                  <a:lnTo>
                    <a:pt x="538" y="37"/>
                  </a:lnTo>
                  <a:lnTo>
                    <a:pt x="546" y="39"/>
                  </a:lnTo>
                  <a:lnTo>
                    <a:pt x="561" y="42"/>
                  </a:lnTo>
                  <a:lnTo>
                    <a:pt x="571" y="45"/>
                  </a:lnTo>
                  <a:lnTo>
                    <a:pt x="579" y="48"/>
                  </a:lnTo>
                  <a:lnTo>
                    <a:pt x="586" y="53"/>
                  </a:lnTo>
                  <a:lnTo>
                    <a:pt x="591" y="53"/>
                  </a:lnTo>
                  <a:lnTo>
                    <a:pt x="597" y="54"/>
                  </a:lnTo>
                  <a:lnTo>
                    <a:pt x="607" y="62"/>
                  </a:lnTo>
                  <a:lnTo>
                    <a:pt x="615" y="68"/>
                  </a:lnTo>
                  <a:lnTo>
                    <a:pt x="618" y="74"/>
                  </a:lnTo>
                  <a:lnTo>
                    <a:pt x="621" y="78"/>
                  </a:lnTo>
                  <a:lnTo>
                    <a:pt x="625" y="84"/>
                  </a:lnTo>
                  <a:lnTo>
                    <a:pt x="628" y="86"/>
                  </a:lnTo>
                  <a:lnTo>
                    <a:pt x="633" y="84"/>
                  </a:lnTo>
                  <a:lnTo>
                    <a:pt x="636" y="83"/>
                  </a:lnTo>
                  <a:lnTo>
                    <a:pt x="643" y="78"/>
                  </a:lnTo>
                  <a:lnTo>
                    <a:pt x="651" y="74"/>
                  </a:lnTo>
                  <a:lnTo>
                    <a:pt x="662" y="73"/>
                  </a:lnTo>
                  <a:lnTo>
                    <a:pt x="669" y="69"/>
                  </a:lnTo>
                  <a:lnTo>
                    <a:pt x="672" y="69"/>
                  </a:lnTo>
                  <a:lnTo>
                    <a:pt x="674" y="66"/>
                  </a:lnTo>
                  <a:lnTo>
                    <a:pt x="677" y="60"/>
                  </a:lnTo>
                  <a:lnTo>
                    <a:pt x="681" y="51"/>
                  </a:lnTo>
                  <a:lnTo>
                    <a:pt x="686" y="44"/>
                  </a:lnTo>
                  <a:lnTo>
                    <a:pt x="689" y="40"/>
                  </a:lnTo>
                  <a:lnTo>
                    <a:pt x="692" y="42"/>
                  </a:lnTo>
                  <a:lnTo>
                    <a:pt x="696" y="45"/>
                  </a:lnTo>
                  <a:lnTo>
                    <a:pt x="697" y="50"/>
                  </a:lnTo>
                  <a:lnTo>
                    <a:pt x="699" y="54"/>
                  </a:lnTo>
                  <a:lnTo>
                    <a:pt x="701" y="60"/>
                  </a:lnTo>
                  <a:lnTo>
                    <a:pt x="702" y="68"/>
                  </a:lnTo>
                  <a:lnTo>
                    <a:pt x="707" y="71"/>
                  </a:lnTo>
                  <a:lnTo>
                    <a:pt x="713" y="71"/>
                  </a:lnTo>
                  <a:lnTo>
                    <a:pt x="722" y="71"/>
                  </a:lnTo>
                  <a:lnTo>
                    <a:pt x="730" y="66"/>
                  </a:lnTo>
                  <a:lnTo>
                    <a:pt x="740" y="60"/>
                  </a:lnTo>
                  <a:lnTo>
                    <a:pt x="753" y="50"/>
                  </a:lnTo>
                  <a:lnTo>
                    <a:pt x="764" y="42"/>
                  </a:lnTo>
                  <a:lnTo>
                    <a:pt x="771" y="34"/>
                  </a:lnTo>
                  <a:lnTo>
                    <a:pt x="779" y="31"/>
                  </a:lnTo>
                  <a:lnTo>
                    <a:pt x="787" y="27"/>
                  </a:lnTo>
                  <a:lnTo>
                    <a:pt x="801" y="23"/>
                  </a:lnTo>
                  <a:lnTo>
                    <a:pt x="804" y="23"/>
                  </a:lnTo>
                  <a:lnTo>
                    <a:pt x="818" y="20"/>
                  </a:lnTo>
                  <a:lnTo>
                    <a:pt x="825" y="15"/>
                  </a:lnTo>
                  <a:lnTo>
                    <a:pt x="835" y="9"/>
                  </a:lnTo>
                  <a:lnTo>
                    <a:pt x="842" y="6"/>
                  </a:lnTo>
                  <a:lnTo>
                    <a:pt x="852" y="4"/>
                  </a:lnTo>
                  <a:lnTo>
                    <a:pt x="861" y="7"/>
                  </a:lnTo>
                  <a:lnTo>
                    <a:pt x="874" y="7"/>
                  </a:lnTo>
                  <a:lnTo>
                    <a:pt x="881" y="7"/>
                  </a:lnTo>
                  <a:lnTo>
                    <a:pt x="893" y="4"/>
                  </a:lnTo>
                  <a:lnTo>
                    <a:pt x="914" y="0"/>
                  </a:lnTo>
                  <a:lnTo>
                    <a:pt x="924" y="1"/>
                  </a:lnTo>
                  <a:lnTo>
                    <a:pt x="944" y="7"/>
                  </a:lnTo>
                  <a:lnTo>
                    <a:pt x="955" y="14"/>
                  </a:lnTo>
                  <a:lnTo>
                    <a:pt x="964" y="21"/>
                  </a:lnTo>
                  <a:lnTo>
                    <a:pt x="981" y="34"/>
                  </a:lnTo>
                  <a:lnTo>
                    <a:pt x="994" y="45"/>
                  </a:lnTo>
                  <a:lnTo>
                    <a:pt x="1005" y="56"/>
                  </a:lnTo>
                  <a:lnTo>
                    <a:pt x="1019" y="63"/>
                  </a:lnTo>
                  <a:lnTo>
                    <a:pt x="1030" y="73"/>
                  </a:lnTo>
                  <a:lnTo>
                    <a:pt x="1044" y="78"/>
                  </a:lnTo>
                  <a:lnTo>
                    <a:pt x="1055" y="81"/>
                  </a:lnTo>
                  <a:lnTo>
                    <a:pt x="1058" y="83"/>
                  </a:lnTo>
                  <a:lnTo>
                    <a:pt x="1063" y="81"/>
                  </a:lnTo>
                  <a:lnTo>
                    <a:pt x="1068" y="80"/>
                  </a:lnTo>
                  <a:lnTo>
                    <a:pt x="1073" y="76"/>
                  </a:lnTo>
                  <a:lnTo>
                    <a:pt x="1076" y="73"/>
                  </a:lnTo>
                  <a:lnTo>
                    <a:pt x="1083" y="65"/>
                  </a:lnTo>
                  <a:lnTo>
                    <a:pt x="1095" y="54"/>
                  </a:lnTo>
                  <a:lnTo>
                    <a:pt x="1111" y="42"/>
                  </a:lnTo>
                  <a:lnTo>
                    <a:pt x="1114" y="40"/>
                  </a:lnTo>
                  <a:lnTo>
                    <a:pt x="1121" y="40"/>
                  </a:lnTo>
                  <a:lnTo>
                    <a:pt x="1129" y="42"/>
                  </a:lnTo>
                  <a:lnTo>
                    <a:pt x="1139" y="48"/>
                  </a:lnTo>
                  <a:lnTo>
                    <a:pt x="1147" y="54"/>
                  </a:lnTo>
                  <a:lnTo>
                    <a:pt x="1155" y="59"/>
                  </a:lnTo>
                  <a:lnTo>
                    <a:pt x="1158" y="68"/>
                  </a:lnTo>
                  <a:lnTo>
                    <a:pt x="1160" y="78"/>
                  </a:lnTo>
                  <a:lnTo>
                    <a:pt x="1165" y="83"/>
                  </a:lnTo>
                  <a:lnTo>
                    <a:pt x="1171" y="89"/>
                  </a:lnTo>
                  <a:lnTo>
                    <a:pt x="1176" y="90"/>
                  </a:lnTo>
                  <a:lnTo>
                    <a:pt x="1180" y="90"/>
                  </a:lnTo>
                  <a:lnTo>
                    <a:pt x="1185" y="87"/>
                  </a:lnTo>
                  <a:lnTo>
                    <a:pt x="1191" y="83"/>
                  </a:lnTo>
                  <a:lnTo>
                    <a:pt x="1199" y="84"/>
                  </a:lnTo>
                  <a:lnTo>
                    <a:pt x="1204" y="89"/>
                  </a:lnTo>
                  <a:lnTo>
                    <a:pt x="1212" y="93"/>
                  </a:lnTo>
                  <a:lnTo>
                    <a:pt x="1217" y="93"/>
                  </a:lnTo>
                  <a:lnTo>
                    <a:pt x="1226" y="87"/>
                  </a:lnTo>
                  <a:lnTo>
                    <a:pt x="1236" y="83"/>
                  </a:lnTo>
                  <a:lnTo>
                    <a:pt x="1242" y="83"/>
                  </a:lnTo>
                  <a:lnTo>
                    <a:pt x="1247" y="80"/>
                  </a:lnTo>
                  <a:lnTo>
                    <a:pt x="1252" y="74"/>
                  </a:lnTo>
                  <a:lnTo>
                    <a:pt x="1255" y="71"/>
                  </a:lnTo>
                  <a:lnTo>
                    <a:pt x="1258" y="71"/>
                  </a:lnTo>
                  <a:lnTo>
                    <a:pt x="1262" y="73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05" name="Freeform 166"/>
            <p:cNvSpPr>
              <a:spLocks/>
            </p:cNvSpPr>
            <p:nvPr/>
          </p:nvSpPr>
          <p:spPr bwMode="auto">
            <a:xfrm>
              <a:off x="3506" y="2298"/>
              <a:ext cx="161" cy="271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157" y="6"/>
                </a:cxn>
                <a:cxn ang="0">
                  <a:pos x="156" y="21"/>
                </a:cxn>
                <a:cxn ang="0">
                  <a:pos x="152" y="42"/>
                </a:cxn>
                <a:cxn ang="0">
                  <a:pos x="152" y="54"/>
                </a:cxn>
                <a:cxn ang="0">
                  <a:pos x="147" y="71"/>
                </a:cxn>
                <a:cxn ang="0">
                  <a:pos x="137" y="90"/>
                </a:cxn>
                <a:cxn ang="0">
                  <a:pos x="126" y="109"/>
                </a:cxn>
                <a:cxn ang="0">
                  <a:pos x="111" y="131"/>
                </a:cxn>
                <a:cxn ang="0">
                  <a:pos x="88" y="156"/>
                </a:cxn>
                <a:cxn ang="0">
                  <a:pos x="74" y="165"/>
                </a:cxn>
                <a:cxn ang="0">
                  <a:pos x="57" y="174"/>
                </a:cxn>
                <a:cxn ang="0">
                  <a:pos x="47" y="189"/>
                </a:cxn>
                <a:cxn ang="0">
                  <a:pos x="28" y="212"/>
                </a:cxn>
                <a:cxn ang="0">
                  <a:pos x="16" y="231"/>
                </a:cxn>
                <a:cxn ang="0">
                  <a:pos x="10" y="242"/>
                </a:cxn>
                <a:cxn ang="0">
                  <a:pos x="3" y="254"/>
                </a:cxn>
                <a:cxn ang="0">
                  <a:pos x="1" y="263"/>
                </a:cxn>
                <a:cxn ang="0">
                  <a:pos x="0" y="267"/>
                </a:cxn>
                <a:cxn ang="0">
                  <a:pos x="0" y="271"/>
                </a:cxn>
              </a:cxnLst>
              <a:rect l="0" t="0" r="r" b="b"/>
              <a:pathLst>
                <a:path w="161" h="271">
                  <a:moveTo>
                    <a:pt x="161" y="0"/>
                  </a:moveTo>
                  <a:lnTo>
                    <a:pt x="157" y="6"/>
                  </a:lnTo>
                  <a:lnTo>
                    <a:pt x="156" y="21"/>
                  </a:lnTo>
                  <a:lnTo>
                    <a:pt x="152" y="42"/>
                  </a:lnTo>
                  <a:lnTo>
                    <a:pt x="152" y="54"/>
                  </a:lnTo>
                  <a:lnTo>
                    <a:pt x="147" y="71"/>
                  </a:lnTo>
                  <a:lnTo>
                    <a:pt x="137" y="90"/>
                  </a:lnTo>
                  <a:lnTo>
                    <a:pt x="126" y="109"/>
                  </a:lnTo>
                  <a:lnTo>
                    <a:pt x="111" y="131"/>
                  </a:lnTo>
                  <a:lnTo>
                    <a:pt x="88" y="156"/>
                  </a:lnTo>
                  <a:lnTo>
                    <a:pt x="74" y="165"/>
                  </a:lnTo>
                  <a:lnTo>
                    <a:pt x="57" y="174"/>
                  </a:lnTo>
                  <a:lnTo>
                    <a:pt x="47" y="189"/>
                  </a:lnTo>
                  <a:lnTo>
                    <a:pt x="28" y="212"/>
                  </a:lnTo>
                  <a:lnTo>
                    <a:pt x="16" y="231"/>
                  </a:lnTo>
                  <a:lnTo>
                    <a:pt x="10" y="242"/>
                  </a:lnTo>
                  <a:lnTo>
                    <a:pt x="3" y="254"/>
                  </a:lnTo>
                  <a:lnTo>
                    <a:pt x="1" y="263"/>
                  </a:lnTo>
                  <a:lnTo>
                    <a:pt x="0" y="267"/>
                  </a:lnTo>
                  <a:lnTo>
                    <a:pt x="0" y="271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06" name="Freeform 167"/>
            <p:cNvSpPr>
              <a:spLocks/>
            </p:cNvSpPr>
            <p:nvPr/>
          </p:nvSpPr>
          <p:spPr bwMode="auto">
            <a:xfrm>
              <a:off x="3496" y="2296"/>
              <a:ext cx="171" cy="150"/>
            </a:xfrm>
            <a:custGeom>
              <a:avLst/>
              <a:gdLst/>
              <a:ahLst/>
              <a:cxnLst>
                <a:cxn ang="0">
                  <a:pos x="0" y="150"/>
                </a:cxn>
                <a:cxn ang="0">
                  <a:pos x="6" y="138"/>
                </a:cxn>
                <a:cxn ang="0">
                  <a:pos x="15" y="129"/>
                </a:cxn>
                <a:cxn ang="0">
                  <a:pos x="23" y="120"/>
                </a:cxn>
                <a:cxn ang="0">
                  <a:pos x="31" y="111"/>
                </a:cxn>
                <a:cxn ang="0">
                  <a:pos x="51" y="97"/>
                </a:cxn>
                <a:cxn ang="0">
                  <a:pos x="65" y="79"/>
                </a:cxn>
                <a:cxn ang="0">
                  <a:pos x="82" y="58"/>
                </a:cxn>
                <a:cxn ang="0">
                  <a:pos x="98" y="40"/>
                </a:cxn>
                <a:cxn ang="0">
                  <a:pos x="106" y="29"/>
                </a:cxn>
                <a:cxn ang="0">
                  <a:pos x="113" y="26"/>
                </a:cxn>
                <a:cxn ang="0">
                  <a:pos x="120" y="23"/>
                </a:cxn>
                <a:cxn ang="0">
                  <a:pos x="133" y="13"/>
                </a:cxn>
                <a:cxn ang="0">
                  <a:pos x="146" y="2"/>
                </a:cxn>
                <a:cxn ang="0">
                  <a:pos x="156" y="0"/>
                </a:cxn>
                <a:cxn ang="0">
                  <a:pos x="161" y="0"/>
                </a:cxn>
                <a:cxn ang="0">
                  <a:pos x="167" y="0"/>
                </a:cxn>
                <a:cxn ang="0">
                  <a:pos x="171" y="2"/>
                </a:cxn>
              </a:cxnLst>
              <a:rect l="0" t="0" r="r" b="b"/>
              <a:pathLst>
                <a:path w="171" h="150">
                  <a:moveTo>
                    <a:pt x="0" y="150"/>
                  </a:moveTo>
                  <a:lnTo>
                    <a:pt x="6" y="138"/>
                  </a:lnTo>
                  <a:lnTo>
                    <a:pt x="15" y="129"/>
                  </a:lnTo>
                  <a:lnTo>
                    <a:pt x="23" y="120"/>
                  </a:lnTo>
                  <a:lnTo>
                    <a:pt x="31" y="111"/>
                  </a:lnTo>
                  <a:lnTo>
                    <a:pt x="51" y="97"/>
                  </a:lnTo>
                  <a:lnTo>
                    <a:pt x="65" y="79"/>
                  </a:lnTo>
                  <a:lnTo>
                    <a:pt x="82" y="58"/>
                  </a:lnTo>
                  <a:lnTo>
                    <a:pt x="98" y="40"/>
                  </a:lnTo>
                  <a:lnTo>
                    <a:pt x="106" y="29"/>
                  </a:lnTo>
                  <a:lnTo>
                    <a:pt x="113" y="26"/>
                  </a:lnTo>
                  <a:lnTo>
                    <a:pt x="120" y="23"/>
                  </a:lnTo>
                  <a:lnTo>
                    <a:pt x="133" y="13"/>
                  </a:lnTo>
                  <a:lnTo>
                    <a:pt x="146" y="2"/>
                  </a:lnTo>
                  <a:lnTo>
                    <a:pt x="156" y="0"/>
                  </a:lnTo>
                  <a:lnTo>
                    <a:pt x="161" y="0"/>
                  </a:lnTo>
                  <a:lnTo>
                    <a:pt x="167" y="0"/>
                  </a:lnTo>
                  <a:lnTo>
                    <a:pt x="171" y="2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07" name="Freeform 168"/>
            <p:cNvSpPr>
              <a:spLocks/>
            </p:cNvSpPr>
            <p:nvPr/>
          </p:nvSpPr>
          <p:spPr bwMode="auto">
            <a:xfrm>
              <a:off x="3667" y="2253"/>
              <a:ext cx="37" cy="45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26" y="12"/>
                </a:cxn>
                <a:cxn ang="0">
                  <a:pos x="13" y="24"/>
                </a:cxn>
                <a:cxn ang="0">
                  <a:pos x="1" y="39"/>
                </a:cxn>
                <a:cxn ang="0">
                  <a:pos x="0" y="45"/>
                </a:cxn>
              </a:cxnLst>
              <a:rect l="0" t="0" r="r" b="b"/>
              <a:pathLst>
                <a:path w="37" h="45">
                  <a:moveTo>
                    <a:pt x="37" y="0"/>
                  </a:moveTo>
                  <a:lnTo>
                    <a:pt x="26" y="12"/>
                  </a:lnTo>
                  <a:lnTo>
                    <a:pt x="13" y="24"/>
                  </a:lnTo>
                  <a:lnTo>
                    <a:pt x="1" y="39"/>
                  </a:lnTo>
                  <a:lnTo>
                    <a:pt x="0" y="45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08" name="Freeform 169"/>
            <p:cNvSpPr>
              <a:spLocks/>
            </p:cNvSpPr>
            <p:nvPr/>
          </p:nvSpPr>
          <p:spPr bwMode="auto">
            <a:xfrm>
              <a:off x="3704" y="2117"/>
              <a:ext cx="196" cy="136"/>
            </a:xfrm>
            <a:custGeom>
              <a:avLst/>
              <a:gdLst/>
              <a:ahLst/>
              <a:cxnLst>
                <a:cxn ang="0">
                  <a:pos x="0" y="136"/>
                </a:cxn>
                <a:cxn ang="0">
                  <a:pos x="20" y="130"/>
                </a:cxn>
                <a:cxn ang="0">
                  <a:pos x="41" y="123"/>
                </a:cxn>
                <a:cxn ang="0">
                  <a:pos x="63" y="114"/>
                </a:cxn>
                <a:cxn ang="0">
                  <a:pos x="82" y="103"/>
                </a:cxn>
                <a:cxn ang="0">
                  <a:pos x="105" y="89"/>
                </a:cxn>
                <a:cxn ang="0">
                  <a:pos x="117" y="74"/>
                </a:cxn>
                <a:cxn ang="0">
                  <a:pos x="135" y="56"/>
                </a:cxn>
                <a:cxn ang="0">
                  <a:pos x="156" y="34"/>
                </a:cxn>
                <a:cxn ang="0">
                  <a:pos x="181" y="18"/>
                </a:cxn>
                <a:cxn ang="0">
                  <a:pos x="189" y="8"/>
                </a:cxn>
                <a:cxn ang="0">
                  <a:pos x="196" y="0"/>
                </a:cxn>
              </a:cxnLst>
              <a:rect l="0" t="0" r="r" b="b"/>
              <a:pathLst>
                <a:path w="196" h="136">
                  <a:moveTo>
                    <a:pt x="0" y="136"/>
                  </a:moveTo>
                  <a:lnTo>
                    <a:pt x="20" y="130"/>
                  </a:lnTo>
                  <a:lnTo>
                    <a:pt x="41" y="123"/>
                  </a:lnTo>
                  <a:lnTo>
                    <a:pt x="63" y="114"/>
                  </a:lnTo>
                  <a:lnTo>
                    <a:pt x="82" y="103"/>
                  </a:lnTo>
                  <a:lnTo>
                    <a:pt x="105" y="89"/>
                  </a:lnTo>
                  <a:lnTo>
                    <a:pt x="117" y="74"/>
                  </a:lnTo>
                  <a:lnTo>
                    <a:pt x="135" y="56"/>
                  </a:lnTo>
                  <a:lnTo>
                    <a:pt x="156" y="34"/>
                  </a:lnTo>
                  <a:lnTo>
                    <a:pt x="181" y="18"/>
                  </a:lnTo>
                  <a:lnTo>
                    <a:pt x="189" y="8"/>
                  </a:lnTo>
                  <a:lnTo>
                    <a:pt x="196" y="0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09" name="Freeform 170"/>
            <p:cNvSpPr>
              <a:spLocks/>
            </p:cNvSpPr>
            <p:nvPr/>
          </p:nvSpPr>
          <p:spPr bwMode="auto">
            <a:xfrm>
              <a:off x="3455" y="2105"/>
              <a:ext cx="249" cy="14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3"/>
                </a:cxn>
                <a:cxn ang="0">
                  <a:pos x="18" y="7"/>
                </a:cxn>
                <a:cxn ang="0">
                  <a:pos x="42" y="18"/>
                </a:cxn>
                <a:cxn ang="0">
                  <a:pos x="56" y="28"/>
                </a:cxn>
                <a:cxn ang="0">
                  <a:pos x="71" y="36"/>
                </a:cxn>
                <a:cxn ang="0">
                  <a:pos x="81" y="37"/>
                </a:cxn>
                <a:cxn ang="0">
                  <a:pos x="97" y="42"/>
                </a:cxn>
                <a:cxn ang="0">
                  <a:pos x="116" y="42"/>
                </a:cxn>
                <a:cxn ang="0">
                  <a:pos x="136" y="40"/>
                </a:cxn>
                <a:cxn ang="0">
                  <a:pos x="151" y="34"/>
                </a:cxn>
                <a:cxn ang="0">
                  <a:pos x="162" y="31"/>
                </a:cxn>
                <a:cxn ang="0">
                  <a:pos x="169" y="28"/>
                </a:cxn>
                <a:cxn ang="0">
                  <a:pos x="181" y="23"/>
                </a:cxn>
                <a:cxn ang="0">
                  <a:pos x="187" y="21"/>
                </a:cxn>
                <a:cxn ang="0">
                  <a:pos x="192" y="23"/>
                </a:cxn>
                <a:cxn ang="0">
                  <a:pos x="198" y="24"/>
                </a:cxn>
                <a:cxn ang="0">
                  <a:pos x="202" y="30"/>
                </a:cxn>
                <a:cxn ang="0">
                  <a:pos x="203" y="31"/>
                </a:cxn>
                <a:cxn ang="0">
                  <a:pos x="207" y="37"/>
                </a:cxn>
                <a:cxn ang="0">
                  <a:pos x="207" y="45"/>
                </a:cxn>
                <a:cxn ang="0">
                  <a:pos x="208" y="54"/>
                </a:cxn>
                <a:cxn ang="0">
                  <a:pos x="210" y="68"/>
                </a:cxn>
                <a:cxn ang="0">
                  <a:pos x="215" y="75"/>
                </a:cxn>
                <a:cxn ang="0">
                  <a:pos x="223" y="86"/>
                </a:cxn>
                <a:cxn ang="0">
                  <a:pos x="233" y="92"/>
                </a:cxn>
                <a:cxn ang="0">
                  <a:pos x="244" y="107"/>
                </a:cxn>
                <a:cxn ang="0">
                  <a:pos x="249" y="115"/>
                </a:cxn>
                <a:cxn ang="0">
                  <a:pos x="248" y="124"/>
                </a:cxn>
                <a:cxn ang="0">
                  <a:pos x="249" y="135"/>
                </a:cxn>
                <a:cxn ang="0">
                  <a:pos x="249" y="146"/>
                </a:cxn>
                <a:cxn ang="0">
                  <a:pos x="249" y="148"/>
                </a:cxn>
              </a:cxnLst>
              <a:rect l="0" t="0" r="r" b="b"/>
              <a:pathLst>
                <a:path w="249" h="148">
                  <a:moveTo>
                    <a:pt x="0" y="0"/>
                  </a:moveTo>
                  <a:lnTo>
                    <a:pt x="6" y="3"/>
                  </a:lnTo>
                  <a:lnTo>
                    <a:pt x="18" y="7"/>
                  </a:lnTo>
                  <a:lnTo>
                    <a:pt x="42" y="18"/>
                  </a:lnTo>
                  <a:lnTo>
                    <a:pt x="56" y="28"/>
                  </a:lnTo>
                  <a:lnTo>
                    <a:pt x="71" y="36"/>
                  </a:lnTo>
                  <a:lnTo>
                    <a:pt x="81" y="37"/>
                  </a:lnTo>
                  <a:lnTo>
                    <a:pt x="97" y="42"/>
                  </a:lnTo>
                  <a:lnTo>
                    <a:pt x="116" y="42"/>
                  </a:lnTo>
                  <a:lnTo>
                    <a:pt x="136" y="40"/>
                  </a:lnTo>
                  <a:lnTo>
                    <a:pt x="151" y="34"/>
                  </a:lnTo>
                  <a:lnTo>
                    <a:pt x="162" y="31"/>
                  </a:lnTo>
                  <a:lnTo>
                    <a:pt x="169" y="28"/>
                  </a:lnTo>
                  <a:lnTo>
                    <a:pt x="181" y="23"/>
                  </a:lnTo>
                  <a:lnTo>
                    <a:pt x="187" y="21"/>
                  </a:lnTo>
                  <a:lnTo>
                    <a:pt x="192" y="23"/>
                  </a:lnTo>
                  <a:lnTo>
                    <a:pt x="198" y="24"/>
                  </a:lnTo>
                  <a:lnTo>
                    <a:pt x="202" y="30"/>
                  </a:lnTo>
                  <a:lnTo>
                    <a:pt x="203" y="31"/>
                  </a:lnTo>
                  <a:lnTo>
                    <a:pt x="207" y="37"/>
                  </a:lnTo>
                  <a:lnTo>
                    <a:pt x="207" y="45"/>
                  </a:lnTo>
                  <a:lnTo>
                    <a:pt x="208" y="54"/>
                  </a:lnTo>
                  <a:lnTo>
                    <a:pt x="210" y="68"/>
                  </a:lnTo>
                  <a:lnTo>
                    <a:pt x="215" y="75"/>
                  </a:lnTo>
                  <a:lnTo>
                    <a:pt x="223" y="86"/>
                  </a:lnTo>
                  <a:lnTo>
                    <a:pt x="233" y="92"/>
                  </a:lnTo>
                  <a:lnTo>
                    <a:pt x="244" y="107"/>
                  </a:lnTo>
                  <a:lnTo>
                    <a:pt x="249" y="115"/>
                  </a:lnTo>
                  <a:lnTo>
                    <a:pt x="248" y="124"/>
                  </a:lnTo>
                  <a:lnTo>
                    <a:pt x="249" y="135"/>
                  </a:lnTo>
                  <a:lnTo>
                    <a:pt x="249" y="146"/>
                  </a:lnTo>
                  <a:lnTo>
                    <a:pt x="249" y="148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10" name="Freeform 171"/>
            <p:cNvSpPr>
              <a:spLocks/>
            </p:cNvSpPr>
            <p:nvPr/>
          </p:nvSpPr>
          <p:spPr bwMode="auto">
            <a:xfrm>
              <a:off x="3972" y="2014"/>
              <a:ext cx="123" cy="516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94" y="5"/>
                </a:cxn>
                <a:cxn ang="0">
                  <a:pos x="94" y="11"/>
                </a:cxn>
                <a:cxn ang="0">
                  <a:pos x="94" y="23"/>
                </a:cxn>
                <a:cxn ang="0">
                  <a:pos x="94" y="36"/>
                </a:cxn>
                <a:cxn ang="0">
                  <a:pos x="94" y="44"/>
                </a:cxn>
                <a:cxn ang="0">
                  <a:pos x="99" y="50"/>
                </a:cxn>
                <a:cxn ang="0">
                  <a:pos x="104" y="56"/>
                </a:cxn>
                <a:cxn ang="0">
                  <a:pos x="110" y="58"/>
                </a:cxn>
                <a:cxn ang="0">
                  <a:pos x="114" y="61"/>
                </a:cxn>
                <a:cxn ang="0">
                  <a:pos x="118" y="69"/>
                </a:cxn>
                <a:cxn ang="0">
                  <a:pos x="119" y="82"/>
                </a:cxn>
                <a:cxn ang="0">
                  <a:pos x="123" y="101"/>
                </a:cxn>
                <a:cxn ang="0">
                  <a:pos x="123" y="115"/>
                </a:cxn>
                <a:cxn ang="0">
                  <a:pos x="121" y="124"/>
                </a:cxn>
                <a:cxn ang="0">
                  <a:pos x="119" y="128"/>
                </a:cxn>
                <a:cxn ang="0">
                  <a:pos x="116" y="131"/>
                </a:cxn>
                <a:cxn ang="0">
                  <a:pos x="113" y="133"/>
                </a:cxn>
                <a:cxn ang="0">
                  <a:pos x="106" y="137"/>
                </a:cxn>
                <a:cxn ang="0">
                  <a:pos x="97" y="150"/>
                </a:cxn>
                <a:cxn ang="0">
                  <a:pos x="87" y="162"/>
                </a:cxn>
                <a:cxn ang="0">
                  <a:pos x="80" y="178"/>
                </a:cxn>
                <a:cxn ang="0">
                  <a:pos x="74" y="193"/>
                </a:cxn>
                <a:cxn ang="0">
                  <a:pos x="67" y="212"/>
                </a:cxn>
                <a:cxn ang="0">
                  <a:pos x="53" y="234"/>
                </a:cxn>
                <a:cxn ang="0">
                  <a:pos x="48" y="251"/>
                </a:cxn>
                <a:cxn ang="0">
                  <a:pos x="44" y="263"/>
                </a:cxn>
                <a:cxn ang="0">
                  <a:pos x="44" y="269"/>
                </a:cxn>
                <a:cxn ang="0">
                  <a:pos x="44" y="272"/>
                </a:cxn>
                <a:cxn ang="0">
                  <a:pos x="43" y="278"/>
                </a:cxn>
                <a:cxn ang="0">
                  <a:pos x="38" y="287"/>
                </a:cxn>
                <a:cxn ang="0">
                  <a:pos x="36" y="304"/>
                </a:cxn>
                <a:cxn ang="0">
                  <a:pos x="38" y="311"/>
                </a:cxn>
                <a:cxn ang="0">
                  <a:pos x="43" y="320"/>
                </a:cxn>
                <a:cxn ang="0">
                  <a:pos x="48" y="325"/>
                </a:cxn>
                <a:cxn ang="0">
                  <a:pos x="51" y="328"/>
                </a:cxn>
                <a:cxn ang="0">
                  <a:pos x="54" y="329"/>
                </a:cxn>
                <a:cxn ang="0">
                  <a:pos x="59" y="332"/>
                </a:cxn>
                <a:cxn ang="0">
                  <a:pos x="60" y="335"/>
                </a:cxn>
                <a:cxn ang="0">
                  <a:pos x="59" y="338"/>
                </a:cxn>
                <a:cxn ang="0">
                  <a:pos x="59" y="343"/>
                </a:cxn>
                <a:cxn ang="0">
                  <a:pos x="54" y="349"/>
                </a:cxn>
                <a:cxn ang="0">
                  <a:pos x="49" y="355"/>
                </a:cxn>
                <a:cxn ang="0">
                  <a:pos x="41" y="360"/>
                </a:cxn>
                <a:cxn ang="0">
                  <a:pos x="28" y="367"/>
                </a:cxn>
                <a:cxn ang="0">
                  <a:pos x="23" y="371"/>
                </a:cxn>
                <a:cxn ang="0">
                  <a:pos x="18" y="376"/>
                </a:cxn>
                <a:cxn ang="0">
                  <a:pos x="14" y="379"/>
                </a:cxn>
                <a:cxn ang="0">
                  <a:pos x="11" y="384"/>
                </a:cxn>
                <a:cxn ang="0">
                  <a:pos x="8" y="396"/>
                </a:cxn>
                <a:cxn ang="0">
                  <a:pos x="5" y="402"/>
                </a:cxn>
                <a:cxn ang="0">
                  <a:pos x="3" y="414"/>
                </a:cxn>
                <a:cxn ang="0">
                  <a:pos x="2" y="433"/>
                </a:cxn>
                <a:cxn ang="0">
                  <a:pos x="0" y="444"/>
                </a:cxn>
                <a:cxn ang="0">
                  <a:pos x="5" y="458"/>
                </a:cxn>
                <a:cxn ang="0">
                  <a:pos x="8" y="465"/>
                </a:cxn>
                <a:cxn ang="0">
                  <a:pos x="9" y="470"/>
                </a:cxn>
                <a:cxn ang="0">
                  <a:pos x="13" y="477"/>
                </a:cxn>
                <a:cxn ang="0">
                  <a:pos x="14" y="482"/>
                </a:cxn>
                <a:cxn ang="0">
                  <a:pos x="16" y="489"/>
                </a:cxn>
                <a:cxn ang="0">
                  <a:pos x="13" y="500"/>
                </a:cxn>
                <a:cxn ang="0">
                  <a:pos x="9" y="508"/>
                </a:cxn>
                <a:cxn ang="0">
                  <a:pos x="3" y="516"/>
                </a:cxn>
              </a:cxnLst>
              <a:rect l="0" t="0" r="r" b="b"/>
              <a:pathLst>
                <a:path w="123" h="516">
                  <a:moveTo>
                    <a:pt x="90" y="0"/>
                  </a:moveTo>
                  <a:lnTo>
                    <a:pt x="94" y="5"/>
                  </a:lnTo>
                  <a:lnTo>
                    <a:pt x="94" y="11"/>
                  </a:lnTo>
                  <a:lnTo>
                    <a:pt x="94" y="23"/>
                  </a:lnTo>
                  <a:lnTo>
                    <a:pt x="94" y="36"/>
                  </a:lnTo>
                  <a:lnTo>
                    <a:pt x="94" y="44"/>
                  </a:lnTo>
                  <a:lnTo>
                    <a:pt x="99" y="50"/>
                  </a:lnTo>
                  <a:lnTo>
                    <a:pt x="104" y="56"/>
                  </a:lnTo>
                  <a:lnTo>
                    <a:pt x="110" y="58"/>
                  </a:lnTo>
                  <a:lnTo>
                    <a:pt x="114" y="61"/>
                  </a:lnTo>
                  <a:lnTo>
                    <a:pt x="118" y="69"/>
                  </a:lnTo>
                  <a:lnTo>
                    <a:pt x="119" y="82"/>
                  </a:lnTo>
                  <a:lnTo>
                    <a:pt x="123" y="101"/>
                  </a:lnTo>
                  <a:lnTo>
                    <a:pt x="123" y="115"/>
                  </a:lnTo>
                  <a:lnTo>
                    <a:pt x="121" y="124"/>
                  </a:lnTo>
                  <a:lnTo>
                    <a:pt x="119" y="128"/>
                  </a:lnTo>
                  <a:lnTo>
                    <a:pt x="116" y="131"/>
                  </a:lnTo>
                  <a:lnTo>
                    <a:pt x="113" y="133"/>
                  </a:lnTo>
                  <a:lnTo>
                    <a:pt x="106" y="137"/>
                  </a:lnTo>
                  <a:lnTo>
                    <a:pt x="97" y="150"/>
                  </a:lnTo>
                  <a:lnTo>
                    <a:pt x="87" y="162"/>
                  </a:lnTo>
                  <a:lnTo>
                    <a:pt x="80" y="178"/>
                  </a:lnTo>
                  <a:lnTo>
                    <a:pt x="74" y="193"/>
                  </a:lnTo>
                  <a:lnTo>
                    <a:pt x="67" y="212"/>
                  </a:lnTo>
                  <a:lnTo>
                    <a:pt x="53" y="234"/>
                  </a:lnTo>
                  <a:lnTo>
                    <a:pt x="48" y="251"/>
                  </a:lnTo>
                  <a:lnTo>
                    <a:pt x="44" y="263"/>
                  </a:lnTo>
                  <a:lnTo>
                    <a:pt x="44" y="269"/>
                  </a:lnTo>
                  <a:lnTo>
                    <a:pt x="44" y="272"/>
                  </a:lnTo>
                  <a:lnTo>
                    <a:pt x="43" y="278"/>
                  </a:lnTo>
                  <a:lnTo>
                    <a:pt x="38" y="287"/>
                  </a:lnTo>
                  <a:lnTo>
                    <a:pt x="36" y="304"/>
                  </a:lnTo>
                  <a:lnTo>
                    <a:pt x="38" y="311"/>
                  </a:lnTo>
                  <a:lnTo>
                    <a:pt x="43" y="320"/>
                  </a:lnTo>
                  <a:lnTo>
                    <a:pt x="48" y="325"/>
                  </a:lnTo>
                  <a:lnTo>
                    <a:pt x="51" y="328"/>
                  </a:lnTo>
                  <a:lnTo>
                    <a:pt x="54" y="329"/>
                  </a:lnTo>
                  <a:lnTo>
                    <a:pt x="59" y="332"/>
                  </a:lnTo>
                  <a:lnTo>
                    <a:pt x="60" y="335"/>
                  </a:lnTo>
                  <a:lnTo>
                    <a:pt x="59" y="338"/>
                  </a:lnTo>
                  <a:lnTo>
                    <a:pt x="59" y="343"/>
                  </a:lnTo>
                  <a:lnTo>
                    <a:pt x="54" y="349"/>
                  </a:lnTo>
                  <a:lnTo>
                    <a:pt x="49" y="355"/>
                  </a:lnTo>
                  <a:lnTo>
                    <a:pt x="41" y="360"/>
                  </a:lnTo>
                  <a:lnTo>
                    <a:pt x="28" y="367"/>
                  </a:lnTo>
                  <a:lnTo>
                    <a:pt x="23" y="371"/>
                  </a:lnTo>
                  <a:lnTo>
                    <a:pt x="18" y="376"/>
                  </a:lnTo>
                  <a:lnTo>
                    <a:pt x="14" y="379"/>
                  </a:lnTo>
                  <a:lnTo>
                    <a:pt x="11" y="384"/>
                  </a:lnTo>
                  <a:lnTo>
                    <a:pt x="8" y="396"/>
                  </a:lnTo>
                  <a:lnTo>
                    <a:pt x="5" y="402"/>
                  </a:lnTo>
                  <a:lnTo>
                    <a:pt x="3" y="414"/>
                  </a:lnTo>
                  <a:lnTo>
                    <a:pt x="2" y="433"/>
                  </a:lnTo>
                  <a:lnTo>
                    <a:pt x="0" y="444"/>
                  </a:lnTo>
                  <a:lnTo>
                    <a:pt x="5" y="458"/>
                  </a:lnTo>
                  <a:lnTo>
                    <a:pt x="8" y="465"/>
                  </a:lnTo>
                  <a:lnTo>
                    <a:pt x="9" y="470"/>
                  </a:lnTo>
                  <a:lnTo>
                    <a:pt x="13" y="477"/>
                  </a:lnTo>
                  <a:lnTo>
                    <a:pt x="14" y="482"/>
                  </a:lnTo>
                  <a:lnTo>
                    <a:pt x="16" y="489"/>
                  </a:lnTo>
                  <a:lnTo>
                    <a:pt x="13" y="500"/>
                  </a:lnTo>
                  <a:lnTo>
                    <a:pt x="9" y="508"/>
                  </a:lnTo>
                  <a:lnTo>
                    <a:pt x="3" y="516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11" name="Freeform 172"/>
            <p:cNvSpPr>
              <a:spLocks/>
            </p:cNvSpPr>
            <p:nvPr/>
          </p:nvSpPr>
          <p:spPr bwMode="auto">
            <a:xfrm>
              <a:off x="3900" y="2013"/>
              <a:ext cx="162" cy="108"/>
            </a:xfrm>
            <a:custGeom>
              <a:avLst/>
              <a:gdLst/>
              <a:ahLst/>
              <a:cxnLst>
                <a:cxn ang="0">
                  <a:pos x="162" y="1"/>
                </a:cxn>
                <a:cxn ang="0">
                  <a:pos x="159" y="3"/>
                </a:cxn>
                <a:cxn ang="0">
                  <a:pos x="154" y="1"/>
                </a:cxn>
                <a:cxn ang="0">
                  <a:pos x="147" y="1"/>
                </a:cxn>
                <a:cxn ang="0">
                  <a:pos x="144" y="0"/>
                </a:cxn>
                <a:cxn ang="0">
                  <a:pos x="141" y="3"/>
                </a:cxn>
                <a:cxn ang="0">
                  <a:pos x="132" y="12"/>
                </a:cxn>
                <a:cxn ang="0">
                  <a:pos x="120" y="31"/>
                </a:cxn>
                <a:cxn ang="0">
                  <a:pos x="100" y="43"/>
                </a:cxn>
                <a:cxn ang="0">
                  <a:pos x="85" y="59"/>
                </a:cxn>
                <a:cxn ang="0">
                  <a:pos x="70" y="72"/>
                </a:cxn>
                <a:cxn ang="0">
                  <a:pos x="50" y="87"/>
                </a:cxn>
                <a:cxn ang="0">
                  <a:pos x="39" y="93"/>
                </a:cxn>
                <a:cxn ang="0">
                  <a:pos x="21" y="98"/>
                </a:cxn>
                <a:cxn ang="0">
                  <a:pos x="18" y="102"/>
                </a:cxn>
                <a:cxn ang="0">
                  <a:pos x="3" y="108"/>
                </a:cxn>
                <a:cxn ang="0">
                  <a:pos x="0" y="104"/>
                </a:cxn>
              </a:cxnLst>
              <a:rect l="0" t="0" r="r" b="b"/>
              <a:pathLst>
                <a:path w="162" h="108">
                  <a:moveTo>
                    <a:pt x="162" y="1"/>
                  </a:moveTo>
                  <a:lnTo>
                    <a:pt x="159" y="3"/>
                  </a:lnTo>
                  <a:lnTo>
                    <a:pt x="154" y="1"/>
                  </a:lnTo>
                  <a:lnTo>
                    <a:pt x="147" y="1"/>
                  </a:lnTo>
                  <a:lnTo>
                    <a:pt x="144" y="0"/>
                  </a:lnTo>
                  <a:lnTo>
                    <a:pt x="141" y="3"/>
                  </a:lnTo>
                  <a:lnTo>
                    <a:pt x="132" y="12"/>
                  </a:lnTo>
                  <a:lnTo>
                    <a:pt x="120" y="31"/>
                  </a:lnTo>
                  <a:lnTo>
                    <a:pt x="100" y="43"/>
                  </a:lnTo>
                  <a:lnTo>
                    <a:pt x="85" y="59"/>
                  </a:lnTo>
                  <a:lnTo>
                    <a:pt x="70" y="72"/>
                  </a:lnTo>
                  <a:lnTo>
                    <a:pt x="50" y="87"/>
                  </a:lnTo>
                  <a:lnTo>
                    <a:pt x="39" y="93"/>
                  </a:lnTo>
                  <a:lnTo>
                    <a:pt x="21" y="98"/>
                  </a:lnTo>
                  <a:lnTo>
                    <a:pt x="18" y="102"/>
                  </a:lnTo>
                  <a:lnTo>
                    <a:pt x="3" y="108"/>
                  </a:lnTo>
                  <a:lnTo>
                    <a:pt x="0" y="104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12" name="Freeform 173"/>
            <p:cNvSpPr>
              <a:spLocks/>
            </p:cNvSpPr>
            <p:nvPr/>
          </p:nvSpPr>
          <p:spPr bwMode="auto">
            <a:xfrm>
              <a:off x="3895" y="1721"/>
              <a:ext cx="239" cy="396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83" y="3"/>
                </a:cxn>
                <a:cxn ang="0">
                  <a:pos x="183" y="8"/>
                </a:cxn>
                <a:cxn ang="0">
                  <a:pos x="183" y="12"/>
                </a:cxn>
                <a:cxn ang="0">
                  <a:pos x="183" y="23"/>
                </a:cxn>
                <a:cxn ang="0">
                  <a:pos x="185" y="29"/>
                </a:cxn>
                <a:cxn ang="0">
                  <a:pos x="185" y="35"/>
                </a:cxn>
                <a:cxn ang="0">
                  <a:pos x="187" y="39"/>
                </a:cxn>
                <a:cxn ang="0">
                  <a:pos x="191" y="45"/>
                </a:cxn>
                <a:cxn ang="0">
                  <a:pos x="195" y="50"/>
                </a:cxn>
                <a:cxn ang="0">
                  <a:pos x="198" y="61"/>
                </a:cxn>
                <a:cxn ang="0">
                  <a:pos x="198" y="64"/>
                </a:cxn>
                <a:cxn ang="0">
                  <a:pos x="201" y="71"/>
                </a:cxn>
                <a:cxn ang="0">
                  <a:pos x="208" y="80"/>
                </a:cxn>
                <a:cxn ang="0">
                  <a:pos x="216" y="94"/>
                </a:cxn>
                <a:cxn ang="0">
                  <a:pos x="226" y="108"/>
                </a:cxn>
                <a:cxn ang="0">
                  <a:pos x="230" y="125"/>
                </a:cxn>
                <a:cxn ang="0">
                  <a:pos x="234" y="134"/>
                </a:cxn>
                <a:cxn ang="0">
                  <a:pos x="236" y="139"/>
                </a:cxn>
                <a:cxn ang="0">
                  <a:pos x="239" y="147"/>
                </a:cxn>
                <a:cxn ang="0">
                  <a:pos x="239" y="151"/>
                </a:cxn>
                <a:cxn ang="0">
                  <a:pos x="239" y="159"/>
                </a:cxn>
                <a:cxn ang="0">
                  <a:pos x="236" y="166"/>
                </a:cxn>
                <a:cxn ang="0">
                  <a:pos x="228" y="172"/>
                </a:cxn>
                <a:cxn ang="0">
                  <a:pos x="225" y="177"/>
                </a:cxn>
                <a:cxn ang="0">
                  <a:pos x="220" y="184"/>
                </a:cxn>
                <a:cxn ang="0">
                  <a:pos x="213" y="195"/>
                </a:cxn>
                <a:cxn ang="0">
                  <a:pos x="208" y="201"/>
                </a:cxn>
                <a:cxn ang="0">
                  <a:pos x="201" y="212"/>
                </a:cxn>
                <a:cxn ang="0">
                  <a:pos x="196" y="222"/>
                </a:cxn>
                <a:cxn ang="0">
                  <a:pos x="193" y="225"/>
                </a:cxn>
                <a:cxn ang="0">
                  <a:pos x="191" y="234"/>
                </a:cxn>
                <a:cxn ang="0">
                  <a:pos x="191" y="237"/>
                </a:cxn>
                <a:cxn ang="0">
                  <a:pos x="190" y="246"/>
                </a:cxn>
                <a:cxn ang="0">
                  <a:pos x="185" y="254"/>
                </a:cxn>
                <a:cxn ang="0">
                  <a:pos x="174" y="264"/>
                </a:cxn>
                <a:cxn ang="0">
                  <a:pos x="164" y="272"/>
                </a:cxn>
                <a:cxn ang="0">
                  <a:pos x="156" y="276"/>
                </a:cxn>
                <a:cxn ang="0">
                  <a:pos x="142" y="282"/>
                </a:cxn>
                <a:cxn ang="0">
                  <a:pos x="137" y="287"/>
                </a:cxn>
                <a:cxn ang="0">
                  <a:pos x="130" y="292"/>
                </a:cxn>
                <a:cxn ang="0">
                  <a:pos x="121" y="299"/>
                </a:cxn>
                <a:cxn ang="0">
                  <a:pos x="108" y="308"/>
                </a:cxn>
                <a:cxn ang="0">
                  <a:pos x="100" y="317"/>
                </a:cxn>
                <a:cxn ang="0">
                  <a:pos x="86" y="328"/>
                </a:cxn>
                <a:cxn ang="0">
                  <a:pos x="74" y="337"/>
                </a:cxn>
                <a:cxn ang="0">
                  <a:pos x="60" y="346"/>
                </a:cxn>
                <a:cxn ang="0">
                  <a:pos x="54" y="354"/>
                </a:cxn>
                <a:cxn ang="0">
                  <a:pos x="49" y="360"/>
                </a:cxn>
                <a:cxn ang="0">
                  <a:pos x="42" y="365"/>
                </a:cxn>
                <a:cxn ang="0">
                  <a:pos x="39" y="370"/>
                </a:cxn>
                <a:cxn ang="0">
                  <a:pos x="34" y="373"/>
                </a:cxn>
                <a:cxn ang="0">
                  <a:pos x="28" y="378"/>
                </a:cxn>
                <a:cxn ang="0">
                  <a:pos x="23" y="381"/>
                </a:cxn>
                <a:cxn ang="0">
                  <a:pos x="13" y="385"/>
                </a:cxn>
                <a:cxn ang="0">
                  <a:pos x="0" y="391"/>
                </a:cxn>
                <a:cxn ang="0">
                  <a:pos x="5" y="396"/>
                </a:cxn>
              </a:cxnLst>
              <a:rect l="0" t="0" r="r" b="b"/>
              <a:pathLst>
                <a:path w="239" h="396">
                  <a:moveTo>
                    <a:pt x="187" y="0"/>
                  </a:moveTo>
                  <a:lnTo>
                    <a:pt x="183" y="3"/>
                  </a:lnTo>
                  <a:lnTo>
                    <a:pt x="183" y="8"/>
                  </a:lnTo>
                  <a:lnTo>
                    <a:pt x="183" y="12"/>
                  </a:lnTo>
                  <a:lnTo>
                    <a:pt x="183" y="23"/>
                  </a:lnTo>
                  <a:lnTo>
                    <a:pt x="185" y="29"/>
                  </a:lnTo>
                  <a:lnTo>
                    <a:pt x="185" y="35"/>
                  </a:lnTo>
                  <a:lnTo>
                    <a:pt x="187" y="39"/>
                  </a:lnTo>
                  <a:lnTo>
                    <a:pt x="191" y="45"/>
                  </a:lnTo>
                  <a:lnTo>
                    <a:pt x="195" y="50"/>
                  </a:lnTo>
                  <a:lnTo>
                    <a:pt x="198" y="61"/>
                  </a:lnTo>
                  <a:lnTo>
                    <a:pt x="198" y="64"/>
                  </a:lnTo>
                  <a:lnTo>
                    <a:pt x="201" y="71"/>
                  </a:lnTo>
                  <a:lnTo>
                    <a:pt x="208" y="80"/>
                  </a:lnTo>
                  <a:lnTo>
                    <a:pt x="216" y="94"/>
                  </a:lnTo>
                  <a:lnTo>
                    <a:pt x="226" y="108"/>
                  </a:lnTo>
                  <a:lnTo>
                    <a:pt x="230" y="125"/>
                  </a:lnTo>
                  <a:lnTo>
                    <a:pt x="234" y="134"/>
                  </a:lnTo>
                  <a:lnTo>
                    <a:pt x="236" y="139"/>
                  </a:lnTo>
                  <a:lnTo>
                    <a:pt x="239" y="147"/>
                  </a:lnTo>
                  <a:lnTo>
                    <a:pt x="239" y="151"/>
                  </a:lnTo>
                  <a:lnTo>
                    <a:pt x="239" y="159"/>
                  </a:lnTo>
                  <a:lnTo>
                    <a:pt x="236" y="166"/>
                  </a:lnTo>
                  <a:lnTo>
                    <a:pt x="228" y="172"/>
                  </a:lnTo>
                  <a:lnTo>
                    <a:pt x="225" y="177"/>
                  </a:lnTo>
                  <a:lnTo>
                    <a:pt x="220" y="184"/>
                  </a:lnTo>
                  <a:lnTo>
                    <a:pt x="213" y="195"/>
                  </a:lnTo>
                  <a:lnTo>
                    <a:pt x="208" y="201"/>
                  </a:lnTo>
                  <a:lnTo>
                    <a:pt x="201" y="212"/>
                  </a:lnTo>
                  <a:lnTo>
                    <a:pt x="196" y="222"/>
                  </a:lnTo>
                  <a:lnTo>
                    <a:pt x="193" y="225"/>
                  </a:lnTo>
                  <a:lnTo>
                    <a:pt x="191" y="234"/>
                  </a:lnTo>
                  <a:lnTo>
                    <a:pt x="191" y="237"/>
                  </a:lnTo>
                  <a:lnTo>
                    <a:pt x="190" y="246"/>
                  </a:lnTo>
                  <a:lnTo>
                    <a:pt x="185" y="254"/>
                  </a:lnTo>
                  <a:lnTo>
                    <a:pt x="174" y="264"/>
                  </a:lnTo>
                  <a:lnTo>
                    <a:pt x="164" y="272"/>
                  </a:lnTo>
                  <a:lnTo>
                    <a:pt x="156" y="276"/>
                  </a:lnTo>
                  <a:lnTo>
                    <a:pt x="142" y="282"/>
                  </a:lnTo>
                  <a:lnTo>
                    <a:pt x="137" y="287"/>
                  </a:lnTo>
                  <a:lnTo>
                    <a:pt x="130" y="292"/>
                  </a:lnTo>
                  <a:lnTo>
                    <a:pt x="121" y="299"/>
                  </a:lnTo>
                  <a:lnTo>
                    <a:pt x="108" y="308"/>
                  </a:lnTo>
                  <a:lnTo>
                    <a:pt x="100" y="317"/>
                  </a:lnTo>
                  <a:lnTo>
                    <a:pt x="86" y="328"/>
                  </a:lnTo>
                  <a:lnTo>
                    <a:pt x="74" y="337"/>
                  </a:lnTo>
                  <a:lnTo>
                    <a:pt x="60" y="346"/>
                  </a:lnTo>
                  <a:lnTo>
                    <a:pt x="54" y="354"/>
                  </a:lnTo>
                  <a:lnTo>
                    <a:pt x="49" y="360"/>
                  </a:lnTo>
                  <a:lnTo>
                    <a:pt x="42" y="365"/>
                  </a:lnTo>
                  <a:lnTo>
                    <a:pt x="39" y="370"/>
                  </a:lnTo>
                  <a:lnTo>
                    <a:pt x="34" y="373"/>
                  </a:lnTo>
                  <a:lnTo>
                    <a:pt x="28" y="378"/>
                  </a:lnTo>
                  <a:lnTo>
                    <a:pt x="23" y="381"/>
                  </a:lnTo>
                  <a:lnTo>
                    <a:pt x="13" y="385"/>
                  </a:lnTo>
                  <a:lnTo>
                    <a:pt x="0" y="391"/>
                  </a:lnTo>
                  <a:lnTo>
                    <a:pt x="5" y="396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13" name="Freeform 174"/>
            <p:cNvSpPr>
              <a:spLocks/>
            </p:cNvSpPr>
            <p:nvPr/>
          </p:nvSpPr>
          <p:spPr bwMode="auto">
            <a:xfrm>
              <a:off x="3699" y="1695"/>
              <a:ext cx="383" cy="396"/>
            </a:xfrm>
            <a:custGeom>
              <a:avLst/>
              <a:gdLst/>
              <a:ahLst/>
              <a:cxnLst>
                <a:cxn ang="0">
                  <a:pos x="383" y="26"/>
                </a:cxn>
                <a:cxn ang="0">
                  <a:pos x="368" y="20"/>
                </a:cxn>
                <a:cxn ang="0">
                  <a:pos x="345" y="12"/>
                </a:cxn>
                <a:cxn ang="0">
                  <a:pos x="321" y="6"/>
                </a:cxn>
                <a:cxn ang="0">
                  <a:pos x="306" y="2"/>
                </a:cxn>
                <a:cxn ang="0">
                  <a:pos x="296" y="0"/>
                </a:cxn>
                <a:cxn ang="0">
                  <a:pos x="284" y="3"/>
                </a:cxn>
                <a:cxn ang="0">
                  <a:pos x="270" y="12"/>
                </a:cxn>
                <a:cxn ang="0">
                  <a:pos x="260" y="23"/>
                </a:cxn>
                <a:cxn ang="0">
                  <a:pos x="253" y="32"/>
                </a:cxn>
                <a:cxn ang="0">
                  <a:pos x="251" y="35"/>
                </a:cxn>
                <a:cxn ang="0">
                  <a:pos x="251" y="38"/>
                </a:cxn>
                <a:cxn ang="0">
                  <a:pos x="253" y="50"/>
                </a:cxn>
                <a:cxn ang="0">
                  <a:pos x="246" y="55"/>
                </a:cxn>
                <a:cxn ang="0">
                  <a:pos x="230" y="61"/>
                </a:cxn>
                <a:cxn ang="0">
                  <a:pos x="210" y="76"/>
                </a:cxn>
                <a:cxn ang="0">
                  <a:pos x="194" y="98"/>
                </a:cxn>
                <a:cxn ang="0">
                  <a:pos x="180" y="117"/>
                </a:cxn>
                <a:cxn ang="0">
                  <a:pos x="160" y="138"/>
                </a:cxn>
                <a:cxn ang="0">
                  <a:pos x="146" y="151"/>
                </a:cxn>
                <a:cxn ang="0">
                  <a:pos x="136" y="159"/>
                </a:cxn>
                <a:cxn ang="0">
                  <a:pos x="130" y="159"/>
                </a:cxn>
                <a:cxn ang="0">
                  <a:pos x="122" y="159"/>
                </a:cxn>
                <a:cxn ang="0">
                  <a:pos x="110" y="164"/>
                </a:cxn>
                <a:cxn ang="0">
                  <a:pos x="105" y="170"/>
                </a:cxn>
                <a:cxn ang="0">
                  <a:pos x="102" y="177"/>
                </a:cxn>
                <a:cxn ang="0">
                  <a:pos x="99" y="183"/>
                </a:cxn>
                <a:cxn ang="0">
                  <a:pos x="94" y="189"/>
                </a:cxn>
                <a:cxn ang="0">
                  <a:pos x="83" y="194"/>
                </a:cxn>
                <a:cxn ang="0">
                  <a:pos x="74" y="189"/>
                </a:cxn>
                <a:cxn ang="0">
                  <a:pos x="59" y="189"/>
                </a:cxn>
                <a:cxn ang="0">
                  <a:pos x="44" y="189"/>
                </a:cxn>
                <a:cxn ang="0">
                  <a:pos x="39" y="192"/>
                </a:cxn>
                <a:cxn ang="0">
                  <a:pos x="33" y="189"/>
                </a:cxn>
                <a:cxn ang="0">
                  <a:pos x="30" y="192"/>
                </a:cxn>
                <a:cxn ang="0">
                  <a:pos x="25" y="195"/>
                </a:cxn>
                <a:cxn ang="0">
                  <a:pos x="24" y="200"/>
                </a:cxn>
                <a:cxn ang="0">
                  <a:pos x="20" y="207"/>
                </a:cxn>
                <a:cxn ang="0">
                  <a:pos x="12" y="236"/>
                </a:cxn>
                <a:cxn ang="0">
                  <a:pos x="4" y="271"/>
                </a:cxn>
                <a:cxn ang="0">
                  <a:pos x="0" y="290"/>
                </a:cxn>
                <a:cxn ang="0">
                  <a:pos x="7" y="305"/>
                </a:cxn>
                <a:cxn ang="0">
                  <a:pos x="14" y="319"/>
                </a:cxn>
                <a:cxn ang="0">
                  <a:pos x="19" y="328"/>
                </a:cxn>
                <a:cxn ang="0">
                  <a:pos x="19" y="345"/>
                </a:cxn>
                <a:cxn ang="0">
                  <a:pos x="15" y="364"/>
                </a:cxn>
                <a:cxn ang="0">
                  <a:pos x="14" y="375"/>
                </a:cxn>
                <a:cxn ang="0">
                  <a:pos x="14" y="386"/>
                </a:cxn>
                <a:cxn ang="0">
                  <a:pos x="15" y="396"/>
                </a:cxn>
              </a:cxnLst>
              <a:rect l="0" t="0" r="r" b="b"/>
              <a:pathLst>
                <a:path w="383" h="396">
                  <a:moveTo>
                    <a:pt x="383" y="26"/>
                  </a:moveTo>
                  <a:lnTo>
                    <a:pt x="368" y="20"/>
                  </a:lnTo>
                  <a:lnTo>
                    <a:pt x="345" y="12"/>
                  </a:lnTo>
                  <a:lnTo>
                    <a:pt x="321" y="6"/>
                  </a:lnTo>
                  <a:lnTo>
                    <a:pt x="306" y="2"/>
                  </a:lnTo>
                  <a:lnTo>
                    <a:pt x="296" y="0"/>
                  </a:lnTo>
                  <a:lnTo>
                    <a:pt x="284" y="3"/>
                  </a:lnTo>
                  <a:lnTo>
                    <a:pt x="270" y="12"/>
                  </a:lnTo>
                  <a:lnTo>
                    <a:pt x="260" y="23"/>
                  </a:lnTo>
                  <a:lnTo>
                    <a:pt x="253" y="32"/>
                  </a:lnTo>
                  <a:lnTo>
                    <a:pt x="251" y="35"/>
                  </a:lnTo>
                  <a:lnTo>
                    <a:pt x="251" y="38"/>
                  </a:lnTo>
                  <a:lnTo>
                    <a:pt x="253" y="50"/>
                  </a:lnTo>
                  <a:lnTo>
                    <a:pt x="246" y="55"/>
                  </a:lnTo>
                  <a:lnTo>
                    <a:pt x="230" y="61"/>
                  </a:lnTo>
                  <a:lnTo>
                    <a:pt x="210" y="76"/>
                  </a:lnTo>
                  <a:lnTo>
                    <a:pt x="194" y="98"/>
                  </a:lnTo>
                  <a:lnTo>
                    <a:pt x="180" y="117"/>
                  </a:lnTo>
                  <a:lnTo>
                    <a:pt x="160" y="138"/>
                  </a:lnTo>
                  <a:lnTo>
                    <a:pt x="146" y="151"/>
                  </a:lnTo>
                  <a:lnTo>
                    <a:pt x="136" y="159"/>
                  </a:lnTo>
                  <a:lnTo>
                    <a:pt x="130" y="159"/>
                  </a:lnTo>
                  <a:lnTo>
                    <a:pt x="122" y="159"/>
                  </a:lnTo>
                  <a:lnTo>
                    <a:pt x="110" y="164"/>
                  </a:lnTo>
                  <a:lnTo>
                    <a:pt x="105" y="170"/>
                  </a:lnTo>
                  <a:lnTo>
                    <a:pt x="102" y="177"/>
                  </a:lnTo>
                  <a:lnTo>
                    <a:pt x="99" y="183"/>
                  </a:lnTo>
                  <a:lnTo>
                    <a:pt x="94" y="189"/>
                  </a:lnTo>
                  <a:lnTo>
                    <a:pt x="83" y="194"/>
                  </a:lnTo>
                  <a:lnTo>
                    <a:pt x="74" y="189"/>
                  </a:lnTo>
                  <a:lnTo>
                    <a:pt x="59" y="189"/>
                  </a:lnTo>
                  <a:lnTo>
                    <a:pt x="44" y="189"/>
                  </a:lnTo>
                  <a:lnTo>
                    <a:pt x="39" y="192"/>
                  </a:lnTo>
                  <a:lnTo>
                    <a:pt x="33" y="189"/>
                  </a:lnTo>
                  <a:lnTo>
                    <a:pt x="30" y="192"/>
                  </a:lnTo>
                  <a:lnTo>
                    <a:pt x="25" y="195"/>
                  </a:lnTo>
                  <a:lnTo>
                    <a:pt x="24" y="200"/>
                  </a:lnTo>
                  <a:lnTo>
                    <a:pt x="20" y="207"/>
                  </a:lnTo>
                  <a:lnTo>
                    <a:pt x="12" y="236"/>
                  </a:lnTo>
                  <a:lnTo>
                    <a:pt x="4" y="271"/>
                  </a:lnTo>
                  <a:lnTo>
                    <a:pt x="0" y="290"/>
                  </a:lnTo>
                  <a:lnTo>
                    <a:pt x="7" y="305"/>
                  </a:lnTo>
                  <a:lnTo>
                    <a:pt x="14" y="319"/>
                  </a:lnTo>
                  <a:lnTo>
                    <a:pt x="19" y="328"/>
                  </a:lnTo>
                  <a:lnTo>
                    <a:pt x="19" y="345"/>
                  </a:lnTo>
                  <a:lnTo>
                    <a:pt x="15" y="364"/>
                  </a:lnTo>
                  <a:lnTo>
                    <a:pt x="14" y="375"/>
                  </a:lnTo>
                  <a:lnTo>
                    <a:pt x="14" y="386"/>
                  </a:lnTo>
                  <a:lnTo>
                    <a:pt x="15" y="396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14" name="Freeform 175"/>
            <p:cNvSpPr>
              <a:spLocks/>
            </p:cNvSpPr>
            <p:nvPr/>
          </p:nvSpPr>
          <p:spPr bwMode="auto">
            <a:xfrm>
              <a:off x="3035" y="1383"/>
              <a:ext cx="658" cy="768"/>
            </a:xfrm>
            <a:custGeom>
              <a:avLst/>
              <a:gdLst/>
              <a:ahLst/>
              <a:cxnLst>
                <a:cxn ang="0">
                  <a:pos x="653" y="38"/>
                </a:cxn>
                <a:cxn ang="0">
                  <a:pos x="658" y="69"/>
                </a:cxn>
                <a:cxn ang="0">
                  <a:pos x="648" y="104"/>
                </a:cxn>
                <a:cxn ang="0">
                  <a:pos x="643" y="139"/>
                </a:cxn>
                <a:cxn ang="0">
                  <a:pos x="618" y="167"/>
                </a:cxn>
                <a:cxn ang="0">
                  <a:pos x="596" y="192"/>
                </a:cxn>
                <a:cxn ang="0">
                  <a:pos x="592" y="214"/>
                </a:cxn>
                <a:cxn ang="0">
                  <a:pos x="584" y="261"/>
                </a:cxn>
                <a:cxn ang="0">
                  <a:pos x="561" y="301"/>
                </a:cxn>
                <a:cxn ang="0">
                  <a:pos x="548" y="314"/>
                </a:cxn>
                <a:cxn ang="0">
                  <a:pos x="508" y="331"/>
                </a:cxn>
                <a:cxn ang="0">
                  <a:pos x="462" y="353"/>
                </a:cxn>
                <a:cxn ang="0">
                  <a:pos x="436" y="377"/>
                </a:cxn>
                <a:cxn ang="0">
                  <a:pos x="423" y="387"/>
                </a:cxn>
                <a:cxn ang="0">
                  <a:pos x="348" y="373"/>
                </a:cxn>
                <a:cxn ang="0">
                  <a:pos x="316" y="362"/>
                </a:cxn>
                <a:cxn ang="0">
                  <a:pos x="305" y="347"/>
                </a:cxn>
                <a:cxn ang="0">
                  <a:pos x="297" y="334"/>
                </a:cxn>
                <a:cxn ang="0">
                  <a:pos x="297" y="323"/>
                </a:cxn>
                <a:cxn ang="0">
                  <a:pos x="287" y="317"/>
                </a:cxn>
                <a:cxn ang="0">
                  <a:pos x="274" y="320"/>
                </a:cxn>
                <a:cxn ang="0">
                  <a:pos x="265" y="329"/>
                </a:cxn>
                <a:cxn ang="0">
                  <a:pos x="223" y="324"/>
                </a:cxn>
                <a:cxn ang="0">
                  <a:pos x="193" y="314"/>
                </a:cxn>
                <a:cxn ang="0">
                  <a:pos x="159" y="314"/>
                </a:cxn>
                <a:cxn ang="0">
                  <a:pos x="119" y="302"/>
                </a:cxn>
                <a:cxn ang="0">
                  <a:pos x="90" y="305"/>
                </a:cxn>
                <a:cxn ang="0">
                  <a:pos x="82" y="320"/>
                </a:cxn>
                <a:cxn ang="0">
                  <a:pos x="75" y="334"/>
                </a:cxn>
                <a:cxn ang="0">
                  <a:pos x="54" y="337"/>
                </a:cxn>
                <a:cxn ang="0">
                  <a:pos x="34" y="343"/>
                </a:cxn>
                <a:cxn ang="0">
                  <a:pos x="27" y="355"/>
                </a:cxn>
                <a:cxn ang="0">
                  <a:pos x="8" y="413"/>
                </a:cxn>
                <a:cxn ang="0">
                  <a:pos x="8" y="460"/>
                </a:cxn>
                <a:cxn ang="0">
                  <a:pos x="19" y="486"/>
                </a:cxn>
                <a:cxn ang="0">
                  <a:pos x="5" y="544"/>
                </a:cxn>
                <a:cxn ang="0">
                  <a:pos x="3" y="575"/>
                </a:cxn>
                <a:cxn ang="0">
                  <a:pos x="21" y="598"/>
                </a:cxn>
                <a:cxn ang="0">
                  <a:pos x="44" y="640"/>
                </a:cxn>
                <a:cxn ang="0">
                  <a:pos x="47" y="683"/>
                </a:cxn>
                <a:cxn ang="0">
                  <a:pos x="41" y="716"/>
                </a:cxn>
                <a:cxn ang="0">
                  <a:pos x="32" y="738"/>
                </a:cxn>
                <a:cxn ang="0">
                  <a:pos x="26" y="752"/>
                </a:cxn>
                <a:cxn ang="0">
                  <a:pos x="11" y="758"/>
                </a:cxn>
              </a:cxnLst>
              <a:rect l="0" t="0" r="r" b="b"/>
              <a:pathLst>
                <a:path w="658" h="768">
                  <a:moveTo>
                    <a:pt x="645" y="0"/>
                  </a:moveTo>
                  <a:lnTo>
                    <a:pt x="648" y="21"/>
                  </a:lnTo>
                  <a:lnTo>
                    <a:pt x="653" y="38"/>
                  </a:lnTo>
                  <a:lnTo>
                    <a:pt x="656" y="51"/>
                  </a:lnTo>
                  <a:lnTo>
                    <a:pt x="658" y="63"/>
                  </a:lnTo>
                  <a:lnTo>
                    <a:pt x="658" y="69"/>
                  </a:lnTo>
                  <a:lnTo>
                    <a:pt x="656" y="78"/>
                  </a:lnTo>
                  <a:lnTo>
                    <a:pt x="653" y="92"/>
                  </a:lnTo>
                  <a:lnTo>
                    <a:pt x="648" y="104"/>
                  </a:lnTo>
                  <a:lnTo>
                    <a:pt x="648" y="117"/>
                  </a:lnTo>
                  <a:lnTo>
                    <a:pt x="647" y="127"/>
                  </a:lnTo>
                  <a:lnTo>
                    <a:pt x="643" y="139"/>
                  </a:lnTo>
                  <a:lnTo>
                    <a:pt x="633" y="151"/>
                  </a:lnTo>
                  <a:lnTo>
                    <a:pt x="625" y="159"/>
                  </a:lnTo>
                  <a:lnTo>
                    <a:pt x="618" y="167"/>
                  </a:lnTo>
                  <a:lnTo>
                    <a:pt x="610" y="175"/>
                  </a:lnTo>
                  <a:lnTo>
                    <a:pt x="599" y="184"/>
                  </a:lnTo>
                  <a:lnTo>
                    <a:pt x="596" y="192"/>
                  </a:lnTo>
                  <a:lnTo>
                    <a:pt x="596" y="195"/>
                  </a:lnTo>
                  <a:lnTo>
                    <a:pt x="594" y="198"/>
                  </a:lnTo>
                  <a:lnTo>
                    <a:pt x="592" y="214"/>
                  </a:lnTo>
                  <a:lnTo>
                    <a:pt x="592" y="231"/>
                  </a:lnTo>
                  <a:lnTo>
                    <a:pt x="591" y="242"/>
                  </a:lnTo>
                  <a:lnTo>
                    <a:pt x="584" y="261"/>
                  </a:lnTo>
                  <a:lnTo>
                    <a:pt x="572" y="282"/>
                  </a:lnTo>
                  <a:lnTo>
                    <a:pt x="564" y="293"/>
                  </a:lnTo>
                  <a:lnTo>
                    <a:pt x="561" y="301"/>
                  </a:lnTo>
                  <a:lnTo>
                    <a:pt x="556" y="309"/>
                  </a:lnTo>
                  <a:lnTo>
                    <a:pt x="554" y="311"/>
                  </a:lnTo>
                  <a:lnTo>
                    <a:pt x="548" y="314"/>
                  </a:lnTo>
                  <a:lnTo>
                    <a:pt x="541" y="315"/>
                  </a:lnTo>
                  <a:lnTo>
                    <a:pt x="526" y="321"/>
                  </a:lnTo>
                  <a:lnTo>
                    <a:pt x="508" y="331"/>
                  </a:lnTo>
                  <a:lnTo>
                    <a:pt x="489" y="340"/>
                  </a:lnTo>
                  <a:lnTo>
                    <a:pt x="479" y="344"/>
                  </a:lnTo>
                  <a:lnTo>
                    <a:pt x="462" y="353"/>
                  </a:lnTo>
                  <a:lnTo>
                    <a:pt x="450" y="365"/>
                  </a:lnTo>
                  <a:lnTo>
                    <a:pt x="443" y="373"/>
                  </a:lnTo>
                  <a:lnTo>
                    <a:pt x="436" y="377"/>
                  </a:lnTo>
                  <a:lnTo>
                    <a:pt x="431" y="382"/>
                  </a:lnTo>
                  <a:lnTo>
                    <a:pt x="426" y="385"/>
                  </a:lnTo>
                  <a:lnTo>
                    <a:pt x="423" y="387"/>
                  </a:lnTo>
                  <a:lnTo>
                    <a:pt x="395" y="383"/>
                  </a:lnTo>
                  <a:lnTo>
                    <a:pt x="369" y="377"/>
                  </a:lnTo>
                  <a:lnTo>
                    <a:pt x="348" y="373"/>
                  </a:lnTo>
                  <a:lnTo>
                    <a:pt x="333" y="370"/>
                  </a:lnTo>
                  <a:lnTo>
                    <a:pt x="321" y="365"/>
                  </a:lnTo>
                  <a:lnTo>
                    <a:pt x="316" y="362"/>
                  </a:lnTo>
                  <a:lnTo>
                    <a:pt x="311" y="358"/>
                  </a:lnTo>
                  <a:lnTo>
                    <a:pt x="307" y="350"/>
                  </a:lnTo>
                  <a:lnTo>
                    <a:pt x="305" y="347"/>
                  </a:lnTo>
                  <a:lnTo>
                    <a:pt x="304" y="343"/>
                  </a:lnTo>
                  <a:lnTo>
                    <a:pt x="297" y="337"/>
                  </a:lnTo>
                  <a:lnTo>
                    <a:pt x="297" y="334"/>
                  </a:lnTo>
                  <a:lnTo>
                    <a:pt x="297" y="331"/>
                  </a:lnTo>
                  <a:lnTo>
                    <a:pt x="299" y="328"/>
                  </a:lnTo>
                  <a:lnTo>
                    <a:pt x="297" y="323"/>
                  </a:lnTo>
                  <a:lnTo>
                    <a:pt x="295" y="321"/>
                  </a:lnTo>
                  <a:lnTo>
                    <a:pt x="292" y="318"/>
                  </a:lnTo>
                  <a:lnTo>
                    <a:pt x="287" y="317"/>
                  </a:lnTo>
                  <a:lnTo>
                    <a:pt x="282" y="317"/>
                  </a:lnTo>
                  <a:lnTo>
                    <a:pt x="277" y="318"/>
                  </a:lnTo>
                  <a:lnTo>
                    <a:pt x="274" y="320"/>
                  </a:lnTo>
                  <a:lnTo>
                    <a:pt x="272" y="323"/>
                  </a:lnTo>
                  <a:lnTo>
                    <a:pt x="267" y="328"/>
                  </a:lnTo>
                  <a:lnTo>
                    <a:pt x="265" y="329"/>
                  </a:lnTo>
                  <a:lnTo>
                    <a:pt x="256" y="329"/>
                  </a:lnTo>
                  <a:lnTo>
                    <a:pt x="243" y="329"/>
                  </a:lnTo>
                  <a:lnTo>
                    <a:pt x="223" y="324"/>
                  </a:lnTo>
                  <a:lnTo>
                    <a:pt x="207" y="323"/>
                  </a:lnTo>
                  <a:lnTo>
                    <a:pt x="200" y="320"/>
                  </a:lnTo>
                  <a:lnTo>
                    <a:pt x="193" y="314"/>
                  </a:lnTo>
                  <a:lnTo>
                    <a:pt x="183" y="311"/>
                  </a:lnTo>
                  <a:lnTo>
                    <a:pt x="170" y="312"/>
                  </a:lnTo>
                  <a:lnTo>
                    <a:pt x="159" y="314"/>
                  </a:lnTo>
                  <a:lnTo>
                    <a:pt x="144" y="314"/>
                  </a:lnTo>
                  <a:lnTo>
                    <a:pt x="134" y="309"/>
                  </a:lnTo>
                  <a:lnTo>
                    <a:pt x="119" y="302"/>
                  </a:lnTo>
                  <a:lnTo>
                    <a:pt x="110" y="302"/>
                  </a:lnTo>
                  <a:lnTo>
                    <a:pt x="98" y="302"/>
                  </a:lnTo>
                  <a:lnTo>
                    <a:pt x="90" y="305"/>
                  </a:lnTo>
                  <a:lnTo>
                    <a:pt x="87" y="311"/>
                  </a:lnTo>
                  <a:lnTo>
                    <a:pt x="85" y="314"/>
                  </a:lnTo>
                  <a:lnTo>
                    <a:pt x="82" y="320"/>
                  </a:lnTo>
                  <a:lnTo>
                    <a:pt x="78" y="326"/>
                  </a:lnTo>
                  <a:lnTo>
                    <a:pt x="75" y="332"/>
                  </a:lnTo>
                  <a:lnTo>
                    <a:pt x="75" y="334"/>
                  </a:lnTo>
                  <a:lnTo>
                    <a:pt x="70" y="337"/>
                  </a:lnTo>
                  <a:lnTo>
                    <a:pt x="65" y="337"/>
                  </a:lnTo>
                  <a:lnTo>
                    <a:pt x="54" y="337"/>
                  </a:lnTo>
                  <a:lnTo>
                    <a:pt x="44" y="337"/>
                  </a:lnTo>
                  <a:lnTo>
                    <a:pt x="39" y="340"/>
                  </a:lnTo>
                  <a:lnTo>
                    <a:pt x="34" y="343"/>
                  </a:lnTo>
                  <a:lnTo>
                    <a:pt x="31" y="346"/>
                  </a:lnTo>
                  <a:lnTo>
                    <a:pt x="29" y="352"/>
                  </a:lnTo>
                  <a:lnTo>
                    <a:pt x="27" y="355"/>
                  </a:lnTo>
                  <a:lnTo>
                    <a:pt x="21" y="371"/>
                  </a:lnTo>
                  <a:lnTo>
                    <a:pt x="13" y="393"/>
                  </a:lnTo>
                  <a:lnTo>
                    <a:pt x="8" y="413"/>
                  </a:lnTo>
                  <a:lnTo>
                    <a:pt x="17" y="430"/>
                  </a:lnTo>
                  <a:lnTo>
                    <a:pt x="11" y="446"/>
                  </a:lnTo>
                  <a:lnTo>
                    <a:pt x="8" y="460"/>
                  </a:lnTo>
                  <a:lnTo>
                    <a:pt x="11" y="468"/>
                  </a:lnTo>
                  <a:lnTo>
                    <a:pt x="16" y="476"/>
                  </a:lnTo>
                  <a:lnTo>
                    <a:pt x="19" y="486"/>
                  </a:lnTo>
                  <a:lnTo>
                    <a:pt x="17" y="501"/>
                  </a:lnTo>
                  <a:lnTo>
                    <a:pt x="11" y="525"/>
                  </a:lnTo>
                  <a:lnTo>
                    <a:pt x="5" y="544"/>
                  </a:lnTo>
                  <a:lnTo>
                    <a:pt x="1" y="563"/>
                  </a:lnTo>
                  <a:lnTo>
                    <a:pt x="1" y="569"/>
                  </a:lnTo>
                  <a:lnTo>
                    <a:pt x="3" y="575"/>
                  </a:lnTo>
                  <a:lnTo>
                    <a:pt x="6" y="581"/>
                  </a:lnTo>
                  <a:lnTo>
                    <a:pt x="13" y="589"/>
                  </a:lnTo>
                  <a:lnTo>
                    <a:pt x="21" y="598"/>
                  </a:lnTo>
                  <a:lnTo>
                    <a:pt x="29" y="613"/>
                  </a:lnTo>
                  <a:lnTo>
                    <a:pt x="41" y="631"/>
                  </a:lnTo>
                  <a:lnTo>
                    <a:pt x="44" y="640"/>
                  </a:lnTo>
                  <a:lnTo>
                    <a:pt x="46" y="657"/>
                  </a:lnTo>
                  <a:lnTo>
                    <a:pt x="47" y="669"/>
                  </a:lnTo>
                  <a:lnTo>
                    <a:pt x="47" y="683"/>
                  </a:lnTo>
                  <a:lnTo>
                    <a:pt x="46" y="695"/>
                  </a:lnTo>
                  <a:lnTo>
                    <a:pt x="42" y="708"/>
                  </a:lnTo>
                  <a:lnTo>
                    <a:pt x="41" y="716"/>
                  </a:lnTo>
                  <a:lnTo>
                    <a:pt x="37" y="728"/>
                  </a:lnTo>
                  <a:lnTo>
                    <a:pt x="36" y="734"/>
                  </a:lnTo>
                  <a:lnTo>
                    <a:pt x="32" y="738"/>
                  </a:lnTo>
                  <a:lnTo>
                    <a:pt x="31" y="746"/>
                  </a:lnTo>
                  <a:lnTo>
                    <a:pt x="27" y="750"/>
                  </a:lnTo>
                  <a:lnTo>
                    <a:pt x="26" y="752"/>
                  </a:lnTo>
                  <a:lnTo>
                    <a:pt x="21" y="753"/>
                  </a:lnTo>
                  <a:lnTo>
                    <a:pt x="16" y="756"/>
                  </a:lnTo>
                  <a:lnTo>
                    <a:pt x="11" y="758"/>
                  </a:lnTo>
                  <a:lnTo>
                    <a:pt x="10" y="759"/>
                  </a:lnTo>
                  <a:lnTo>
                    <a:pt x="0" y="768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15" name="Freeform 176"/>
            <p:cNvSpPr>
              <a:spLocks/>
            </p:cNvSpPr>
            <p:nvPr/>
          </p:nvSpPr>
          <p:spPr bwMode="auto">
            <a:xfrm>
              <a:off x="3919" y="1356"/>
              <a:ext cx="189" cy="365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5" y="3"/>
                </a:cxn>
                <a:cxn ang="0">
                  <a:pos x="9" y="7"/>
                </a:cxn>
                <a:cxn ang="0">
                  <a:pos x="5" y="13"/>
                </a:cxn>
                <a:cxn ang="0">
                  <a:pos x="4" y="22"/>
                </a:cxn>
                <a:cxn ang="0">
                  <a:pos x="2" y="29"/>
                </a:cxn>
                <a:cxn ang="0">
                  <a:pos x="0" y="38"/>
                </a:cxn>
                <a:cxn ang="0">
                  <a:pos x="2" y="51"/>
                </a:cxn>
                <a:cxn ang="0">
                  <a:pos x="5" y="65"/>
                </a:cxn>
                <a:cxn ang="0">
                  <a:pos x="5" y="69"/>
                </a:cxn>
                <a:cxn ang="0">
                  <a:pos x="7" y="69"/>
                </a:cxn>
                <a:cxn ang="0">
                  <a:pos x="13" y="72"/>
                </a:cxn>
                <a:cxn ang="0">
                  <a:pos x="20" y="81"/>
                </a:cxn>
                <a:cxn ang="0">
                  <a:pos x="23" y="95"/>
                </a:cxn>
                <a:cxn ang="0">
                  <a:pos x="25" y="110"/>
                </a:cxn>
                <a:cxn ang="0">
                  <a:pos x="31" y="114"/>
                </a:cxn>
                <a:cxn ang="0">
                  <a:pos x="35" y="118"/>
                </a:cxn>
                <a:cxn ang="0">
                  <a:pos x="48" y="122"/>
                </a:cxn>
                <a:cxn ang="0">
                  <a:pos x="61" y="127"/>
                </a:cxn>
                <a:cxn ang="0">
                  <a:pos x="67" y="128"/>
                </a:cxn>
                <a:cxn ang="0">
                  <a:pos x="74" y="131"/>
                </a:cxn>
                <a:cxn ang="0">
                  <a:pos x="81" y="133"/>
                </a:cxn>
                <a:cxn ang="0">
                  <a:pos x="84" y="133"/>
                </a:cxn>
                <a:cxn ang="0">
                  <a:pos x="92" y="137"/>
                </a:cxn>
                <a:cxn ang="0">
                  <a:pos x="96" y="140"/>
                </a:cxn>
                <a:cxn ang="0">
                  <a:pos x="96" y="141"/>
                </a:cxn>
                <a:cxn ang="0">
                  <a:pos x="97" y="151"/>
                </a:cxn>
                <a:cxn ang="0">
                  <a:pos x="107" y="160"/>
                </a:cxn>
                <a:cxn ang="0">
                  <a:pos x="118" y="169"/>
                </a:cxn>
                <a:cxn ang="0">
                  <a:pos x="133" y="180"/>
                </a:cxn>
                <a:cxn ang="0">
                  <a:pos x="142" y="191"/>
                </a:cxn>
                <a:cxn ang="0">
                  <a:pos x="150" y="203"/>
                </a:cxn>
                <a:cxn ang="0">
                  <a:pos x="157" y="217"/>
                </a:cxn>
                <a:cxn ang="0">
                  <a:pos x="164" y="240"/>
                </a:cxn>
                <a:cxn ang="0">
                  <a:pos x="172" y="253"/>
                </a:cxn>
                <a:cxn ang="0">
                  <a:pos x="181" y="264"/>
                </a:cxn>
                <a:cxn ang="0">
                  <a:pos x="186" y="276"/>
                </a:cxn>
                <a:cxn ang="0">
                  <a:pos x="189" y="288"/>
                </a:cxn>
                <a:cxn ang="0">
                  <a:pos x="189" y="291"/>
                </a:cxn>
                <a:cxn ang="0">
                  <a:pos x="189" y="297"/>
                </a:cxn>
                <a:cxn ang="0">
                  <a:pos x="184" y="308"/>
                </a:cxn>
                <a:cxn ang="0">
                  <a:pos x="181" y="317"/>
                </a:cxn>
                <a:cxn ang="0">
                  <a:pos x="174" y="328"/>
                </a:cxn>
                <a:cxn ang="0">
                  <a:pos x="166" y="339"/>
                </a:cxn>
                <a:cxn ang="0">
                  <a:pos x="159" y="348"/>
                </a:cxn>
                <a:cxn ang="0">
                  <a:pos x="159" y="351"/>
                </a:cxn>
                <a:cxn ang="0">
                  <a:pos x="161" y="356"/>
                </a:cxn>
                <a:cxn ang="0">
                  <a:pos x="157" y="358"/>
                </a:cxn>
                <a:cxn ang="0">
                  <a:pos x="161" y="359"/>
                </a:cxn>
                <a:cxn ang="0">
                  <a:pos x="163" y="365"/>
                </a:cxn>
              </a:cxnLst>
              <a:rect l="0" t="0" r="r" b="b"/>
              <a:pathLst>
                <a:path w="189" h="365">
                  <a:moveTo>
                    <a:pt x="18" y="0"/>
                  </a:moveTo>
                  <a:lnTo>
                    <a:pt x="15" y="3"/>
                  </a:lnTo>
                  <a:lnTo>
                    <a:pt x="9" y="7"/>
                  </a:lnTo>
                  <a:lnTo>
                    <a:pt x="5" y="13"/>
                  </a:lnTo>
                  <a:lnTo>
                    <a:pt x="4" y="22"/>
                  </a:lnTo>
                  <a:lnTo>
                    <a:pt x="2" y="29"/>
                  </a:lnTo>
                  <a:lnTo>
                    <a:pt x="0" y="38"/>
                  </a:lnTo>
                  <a:lnTo>
                    <a:pt x="2" y="51"/>
                  </a:lnTo>
                  <a:lnTo>
                    <a:pt x="5" y="65"/>
                  </a:lnTo>
                  <a:lnTo>
                    <a:pt x="5" y="69"/>
                  </a:lnTo>
                  <a:lnTo>
                    <a:pt x="7" y="69"/>
                  </a:lnTo>
                  <a:lnTo>
                    <a:pt x="13" y="72"/>
                  </a:lnTo>
                  <a:lnTo>
                    <a:pt x="20" y="81"/>
                  </a:lnTo>
                  <a:lnTo>
                    <a:pt x="23" y="95"/>
                  </a:lnTo>
                  <a:lnTo>
                    <a:pt x="25" y="110"/>
                  </a:lnTo>
                  <a:lnTo>
                    <a:pt x="31" y="114"/>
                  </a:lnTo>
                  <a:lnTo>
                    <a:pt x="35" y="118"/>
                  </a:lnTo>
                  <a:lnTo>
                    <a:pt x="48" y="122"/>
                  </a:lnTo>
                  <a:lnTo>
                    <a:pt x="61" y="127"/>
                  </a:lnTo>
                  <a:lnTo>
                    <a:pt x="67" y="128"/>
                  </a:lnTo>
                  <a:lnTo>
                    <a:pt x="74" y="131"/>
                  </a:lnTo>
                  <a:lnTo>
                    <a:pt x="81" y="133"/>
                  </a:lnTo>
                  <a:lnTo>
                    <a:pt x="84" y="133"/>
                  </a:lnTo>
                  <a:lnTo>
                    <a:pt x="92" y="137"/>
                  </a:lnTo>
                  <a:lnTo>
                    <a:pt x="96" y="140"/>
                  </a:lnTo>
                  <a:lnTo>
                    <a:pt x="96" y="141"/>
                  </a:lnTo>
                  <a:lnTo>
                    <a:pt x="97" y="151"/>
                  </a:lnTo>
                  <a:lnTo>
                    <a:pt x="107" y="160"/>
                  </a:lnTo>
                  <a:lnTo>
                    <a:pt x="118" y="169"/>
                  </a:lnTo>
                  <a:lnTo>
                    <a:pt x="133" y="180"/>
                  </a:lnTo>
                  <a:lnTo>
                    <a:pt x="142" y="191"/>
                  </a:lnTo>
                  <a:lnTo>
                    <a:pt x="150" y="203"/>
                  </a:lnTo>
                  <a:lnTo>
                    <a:pt x="157" y="217"/>
                  </a:lnTo>
                  <a:lnTo>
                    <a:pt x="164" y="240"/>
                  </a:lnTo>
                  <a:lnTo>
                    <a:pt x="172" y="253"/>
                  </a:lnTo>
                  <a:lnTo>
                    <a:pt x="181" y="264"/>
                  </a:lnTo>
                  <a:lnTo>
                    <a:pt x="186" y="276"/>
                  </a:lnTo>
                  <a:lnTo>
                    <a:pt x="189" y="288"/>
                  </a:lnTo>
                  <a:lnTo>
                    <a:pt x="189" y="291"/>
                  </a:lnTo>
                  <a:lnTo>
                    <a:pt x="189" y="297"/>
                  </a:lnTo>
                  <a:lnTo>
                    <a:pt x="184" y="308"/>
                  </a:lnTo>
                  <a:lnTo>
                    <a:pt x="181" y="317"/>
                  </a:lnTo>
                  <a:lnTo>
                    <a:pt x="174" y="328"/>
                  </a:lnTo>
                  <a:lnTo>
                    <a:pt x="166" y="339"/>
                  </a:lnTo>
                  <a:lnTo>
                    <a:pt x="159" y="348"/>
                  </a:lnTo>
                  <a:lnTo>
                    <a:pt x="159" y="351"/>
                  </a:lnTo>
                  <a:lnTo>
                    <a:pt x="161" y="356"/>
                  </a:lnTo>
                  <a:lnTo>
                    <a:pt x="157" y="358"/>
                  </a:lnTo>
                  <a:lnTo>
                    <a:pt x="161" y="359"/>
                  </a:lnTo>
                  <a:lnTo>
                    <a:pt x="163" y="365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16" name="Freeform 177"/>
            <p:cNvSpPr>
              <a:spLocks/>
            </p:cNvSpPr>
            <p:nvPr/>
          </p:nvSpPr>
          <p:spPr bwMode="auto">
            <a:xfrm>
              <a:off x="3937" y="1356"/>
              <a:ext cx="219" cy="6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9"/>
                </a:cxn>
                <a:cxn ang="0">
                  <a:pos x="7" y="19"/>
                </a:cxn>
                <a:cxn ang="0">
                  <a:pos x="8" y="30"/>
                </a:cxn>
                <a:cxn ang="0">
                  <a:pos x="13" y="52"/>
                </a:cxn>
                <a:cxn ang="0">
                  <a:pos x="17" y="62"/>
                </a:cxn>
                <a:cxn ang="0">
                  <a:pos x="22" y="68"/>
                </a:cxn>
                <a:cxn ang="0">
                  <a:pos x="30" y="72"/>
                </a:cxn>
                <a:cxn ang="0">
                  <a:pos x="35" y="75"/>
                </a:cxn>
                <a:cxn ang="0">
                  <a:pos x="49" y="86"/>
                </a:cxn>
                <a:cxn ang="0">
                  <a:pos x="59" y="104"/>
                </a:cxn>
                <a:cxn ang="0">
                  <a:pos x="69" y="114"/>
                </a:cxn>
                <a:cxn ang="0">
                  <a:pos x="89" y="136"/>
                </a:cxn>
                <a:cxn ang="0">
                  <a:pos x="112" y="155"/>
                </a:cxn>
                <a:cxn ang="0">
                  <a:pos x="129" y="170"/>
                </a:cxn>
                <a:cxn ang="0">
                  <a:pos x="141" y="183"/>
                </a:cxn>
                <a:cxn ang="0">
                  <a:pos x="156" y="207"/>
                </a:cxn>
                <a:cxn ang="0">
                  <a:pos x="166" y="222"/>
                </a:cxn>
                <a:cxn ang="0">
                  <a:pos x="173" y="238"/>
                </a:cxn>
                <a:cxn ang="0">
                  <a:pos x="178" y="258"/>
                </a:cxn>
                <a:cxn ang="0">
                  <a:pos x="186" y="272"/>
                </a:cxn>
                <a:cxn ang="0">
                  <a:pos x="194" y="281"/>
                </a:cxn>
                <a:cxn ang="0">
                  <a:pos x="195" y="286"/>
                </a:cxn>
                <a:cxn ang="0">
                  <a:pos x="192" y="297"/>
                </a:cxn>
                <a:cxn ang="0">
                  <a:pos x="190" y="303"/>
                </a:cxn>
                <a:cxn ang="0">
                  <a:pos x="184" y="314"/>
                </a:cxn>
                <a:cxn ang="0">
                  <a:pos x="178" y="328"/>
                </a:cxn>
                <a:cxn ang="0">
                  <a:pos x="174" y="336"/>
                </a:cxn>
                <a:cxn ang="0">
                  <a:pos x="169" y="342"/>
                </a:cxn>
                <a:cxn ang="0">
                  <a:pos x="158" y="355"/>
                </a:cxn>
                <a:cxn ang="0">
                  <a:pos x="153" y="362"/>
                </a:cxn>
                <a:cxn ang="0">
                  <a:pos x="156" y="368"/>
                </a:cxn>
                <a:cxn ang="0">
                  <a:pos x="153" y="377"/>
                </a:cxn>
                <a:cxn ang="0">
                  <a:pos x="153" y="386"/>
                </a:cxn>
                <a:cxn ang="0">
                  <a:pos x="156" y="395"/>
                </a:cxn>
                <a:cxn ang="0">
                  <a:pos x="159" y="401"/>
                </a:cxn>
                <a:cxn ang="0">
                  <a:pos x="166" y="407"/>
                </a:cxn>
                <a:cxn ang="0">
                  <a:pos x="173" y="415"/>
                </a:cxn>
                <a:cxn ang="0">
                  <a:pos x="181" y="433"/>
                </a:cxn>
                <a:cxn ang="0">
                  <a:pos x="197" y="448"/>
                </a:cxn>
                <a:cxn ang="0">
                  <a:pos x="205" y="456"/>
                </a:cxn>
                <a:cxn ang="0">
                  <a:pos x="212" y="460"/>
                </a:cxn>
                <a:cxn ang="0">
                  <a:pos x="215" y="466"/>
                </a:cxn>
                <a:cxn ang="0">
                  <a:pos x="217" y="474"/>
                </a:cxn>
                <a:cxn ang="0">
                  <a:pos x="219" y="493"/>
                </a:cxn>
                <a:cxn ang="0">
                  <a:pos x="215" y="512"/>
                </a:cxn>
                <a:cxn ang="0">
                  <a:pos x="207" y="533"/>
                </a:cxn>
                <a:cxn ang="0">
                  <a:pos x="207" y="540"/>
                </a:cxn>
                <a:cxn ang="0">
                  <a:pos x="205" y="546"/>
                </a:cxn>
                <a:cxn ang="0">
                  <a:pos x="200" y="554"/>
                </a:cxn>
                <a:cxn ang="0">
                  <a:pos x="184" y="571"/>
                </a:cxn>
                <a:cxn ang="0">
                  <a:pos x="173" y="585"/>
                </a:cxn>
                <a:cxn ang="0">
                  <a:pos x="168" y="596"/>
                </a:cxn>
                <a:cxn ang="0">
                  <a:pos x="166" y="601"/>
                </a:cxn>
                <a:cxn ang="0">
                  <a:pos x="166" y="605"/>
                </a:cxn>
                <a:cxn ang="0">
                  <a:pos x="161" y="619"/>
                </a:cxn>
                <a:cxn ang="0">
                  <a:pos x="151" y="634"/>
                </a:cxn>
                <a:cxn ang="0">
                  <a:pos x="139" y="647"/>
                </a:cxn>
                <a:cxn ang="0">
                  <a:pos x="127" y="657"/>
                </a:cxn>
                <a:cxn ang="0">
                  <a:pos x="125" y="658"/>
                </a:cxn>
              </a:cxnLst>
              <a:rect l="0" t="0" r="r" b="b"/>
              <a:pathLst>
                <a:path w="219" h="658">
                  <a:moveTo>
                    <a:pt x="0" y="0"/>
                  </a:moveTo>
                  <a:lnTo>
                    <a:pt x="3" y="9"/>
                  </a:lnTo>
                  <a:lnTo>
                    <a:pt x="7" y="19"/>
                  </a:lnTo>
                  <a:lnTo>
                    <a:pt x="8" y="30"/>
                  </a:lnTo>
                  <a:lnTo>
                    <a:pt x="13" y="52"/>
                  </a:lnTo>
                  <a:lnTo>
                    <a:pt x="17" y="62"/>
                  </a:lnTo>
                  <a:lnTo>
                    <a:pt x="22" y="68"/>
                  </a:lnTo>
                  <a:lnTo>
                    <a:pt x="30" y="72"/>
                  </a:lnTo>
                  <a:lnTo>
                    <a:pt x="35" y="75"/>
                  </a:lnTo>
                  <a:lnTo>
                    <a:pt x="49" y="86"/>
                  </a:lnTo>
                  <a:lnTo>
                    <a:pt x="59" y="104"/>
                  </a:lnTo>
                  <a:lnTo>
                    <a:pt x="69" y="114"/>
                  </a:lnTo>
                  <a:lnTo>
                    <a:pt x="89" y="136"/>
                  </a:lnTo>
                  <a:lnTo>
                    <a:pt x="112" y="155"/>
                  </a:lnTo>
                  <a:lnTo>
                    <a:pt x="129" y="170"/>
                  </a:lnTo>
                  <a:lnTo>
                    <a:pt x="141" y="183"/>
                  </a:lnTo>
                  <a:lnTo>
                    <a:pt x="156" y="207"/>
                  </a:lnTo>
                  <a:lnTo>
                    <a:pt x="166" y="222"/>
                  </a:lnTo>
                  <a:lnTo>
                    <a:pt x="173" y="238"/>
                  </a:lnTo>
                  <a:lnTo>
                    <a:pt x="178" y="258"/>
                  </a:lnTo>
                  <a:lnTo>
                    <a:pt x="186" y="272"/>
                  </a:lnTo>
                  <a:lnTo>
                    <a:pt x="194" y="281"/>
                  </a:lnTo>
                  <a:lnTo>
                    <a:pt x="195" y="286"/>
                  </a:lnTo>
                  <a:lnTo>
                    <a:pt x="192" y="297"/>
                  </a:lnTo>
                  <a:lnTo>
                    <a:pt x="190" y="303"/>
                  </a:lnTo>
                  <a:lnTo>
                    <a:pt x="184" y="314"/>
                  </a:lnTo>
                  <a:lnTo>
                    <a:pt x="178" y="328"/>
                  </a:lnTo>
                  <a:lnTo>
                    <a:pt x="174" y="336"/>
                  </a:lnTo>
                  <a:lnTo>
                    <a:pt x="169" y="342"/>
                  </a:lnTo>
                  <a:lnTo>
                    <a:pt x="158" y="355"/>
                  </a:lnTo>
                  <a:lnTo>
                    <a:pt x="153" y="362"/>
                  </a:lnTo>
                  <a:lnTo>
                    <a:pt x="156" y="368"/>
                  </a:lnTo>
                  <a:lnTo>
                    <a:pt x="153" y="377"/>
                  </a:lnTo>
                  <a:lnTo>
                    <a:pt x="153" y="386"/>
                  </a:lnTo>
                  <a:lnTo>
                    <a:pt x="156" y="395"/>
                  </a:lnTo>
                  <a:lnTo>
                    <a:pt x="159" y="401"/>
                  </a:lnTo>
                  <a:lnTo>
                    <a:pt x="166" y="407"/>
                  </a:lnTo>
                  <a:lnTo>
                    <a:pt x="173" y="415"/>
                  </a:lnTo>
                  <a:lnTo>
                    <a:pt x="181" y="433"/>
                  </a:lnTo>
                  <a:lnTo>
                    <a:pt x="197" y="448"/>
                  </a:lnTo>
                  <a:lnTo>
                    <a:pt x="205" y="456"/>
                  </a:lnTo>
                  <a:lnTo>
                    <a:pt x="212" y="460"/>
                  </a:lnTo>
                  <a:lnTo>
                    <a:pt x="215" y="466"/>
                  </a:lnTo>
                  <a:lnTo>
                    <a:pt x="217" y="474"/>
                  </a:lnTo>
                  <a:lnTo>
                    <a:pt x="219" y="493"/>
                  </a:lnTo>
                  <a:lnTo>
                    <a:pt x="215" y="512"/>
                  </a:lnTo>
                  <a:lnTo>
                    <a:pt x="207" y="533"/>
                  </a:lnTo>
                  <a:lnTo>
                    <a:pt x="207" y="540"/>
                  </a:lnTo>
                  <a:lnTo>
                    <a:pt x="205" y="546"/>
                  </a:lnTo>
                  <a:lnTo>
                    <a:pt x="200" y="554"/>
                  </a:lnTo>
                  <a:lnTo>
                    <a:pt x="184" y="571"/>
                  </a:lnTo>
                  <a:lnTo>
                    <a:pt x="173" y="585"/>
                  </a:lnTo>
                  <a:lnTo>
                    <a:pt x="168" y="596"/>
                  </a:lnTo>
                  <a:lnTo>
                    <a:pt x="166" y="601"/>
                  </a:lnTo>
                  <a:lnTo>
                    <a:pt x="166" y="605"/>
                  </a:lnTo>
                  <a:lnTo>
                    <a:pt x="161" y="619"/>
                  </a:lnTo>
                  <a:lnTo>
                    <a:pt x="151" y="634"/>
                  </a:lnTo>
                  <a:lnTo>
                    <a:pt x="139" y="647"/>
                  </a:lnTo>
                  <a:lnTo>
                    <a:pt x="127" y="657"/>
                  </a:lnTo>
                  <a:lnTo>
                    <a:pt x="125" y="658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17" name="Freeform 178"/>
            <p:cNvSpPr>
              <a:spLocks/>
            </p:cNvSpPr>
            <p:nvPr/>
          </p:nvSpPr>
          <p:spPr bwMode="auto">
            <a:xfrm>
              <a:off x="3680" y="1356"/>
              <a:ext cx="257" cy="54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18" y="30"/>
                </a:cxn>
                <a:cxn ang="0">
                  <a:pos x="31" y="33"/>
                </a:cxn>
                <a:cxn ang="0">
                  <a:pos x="41" y="38"/>
                </a:cxn>
                <a:cxn ang="0">
                  <a:pos x="58" y="46"/>
                </a:cxn>
                <a:cxn ang="0">
                  <a:pos x="75" y="52"/>
                </a:cxn>
                <a:cxn ang="0">
                  <a:pos x="82" y="54"/>
                </a:cxn>
                <a:cxn ang="0">
                  <a:pos x="92" y="54"/>
                </a:cxn>
                <a:cxn ang="0">
                  <a:pos x="100" y="49"/>
                </a:cxn>
                <a:cxn ang="0">
                  <a:pos x="108" y="45"/>
                </a:cxn>
                <a:cxn ang="0">
                  <a:pos x="111" y="42"/>
                </a:cxn>
                <a:cxn ang="0">
                  <a:pos x="114" y="36"/>
                </a:cxn>
                <a:cxn ang="0">
                  <a:pos x="118" y="32"/>
                </a:cxn>
                <a:cxn ang="0">
                  <a:pos x="123" y="27"/>
                </a:cxn>
                <a:cxn ang="0">
                  <a:pos x="133" y="30"/>
                </a:cxn>
                <a:cxn ang="0">
                  <a:pos x="138" y="29"/>
                </a:cxn>
                <a:cxn ang="0">
                  <a:pos x="144" y="29"/>
                </a:cxn>
                <a:cxn ang="0">
                  <a:pos x="148" y="25"/>
                </a:cxn>
                <a:cxn ang="0">
                  <a:pos x="149" y="24"/>
                </a:cxn>
                <a:cxn ang="0">
                  <a:pos x="155" y="18"/>
                </a:cxn>
                <a:cxn ang="0">
                  <a:pos x="159" y="12"/>
                </a:cxn>
                <a:cxn ang="0">
                  <a:pos x="164" y="9"/>
                </a:cxn>
                <a:cxn ang="0">
                  <a:pos x="172" y="7"/>
                </a:cxn>
                <a:cxn ang="0">
                  <a:pos x="175" y="9"/>
                </a:cxn>
                <a:cxn ang="0">
                  <a:pos x="184" y="12"/>
                </a:cxn>
                <a:cxn ang="0">
                  <a:pos x="220" y="12"/>
                </a:cxn>
                <a:cxn ang="0">
                  <a:pos x="236" y="0"/>
                </a:cxn>
                <a:cxn ang="0">
                  <a:pos x="244" y="0"/>
                </a:cxn>
                <a:cxn ang="0">
                  <a:pos x="257" y="0"/>
                </a:cxn>
              </a:cxnLst>
              <a:rect l="0" t="0" r="r" b="b"/>
              <a:pathLst>
                <a:path w="257" h="54">
                  <a:moveTo>
                    <a:pt x="0" y="27"/>
                  </a:moveTo>
                  <a:lnTo>
                    <a:pt x="18" y="30"/>
                  </a:lnTo>
                  <a:lnTo>
                    <a:pt x="31" y="33"/>
                  </a:lnTo>
                  <a:lnTo>
                    <a:pt x="41" y="38"/>
                  </a:lnTo>
                  <a:lnTo>
                    <a:pt x="58" y="46"/>
                  </a:lnTo>
                  <a:lnTo>
                    <a:pt x="75" y="52"/>
                  </a:lnTo>
                  <a:lnTo>
                    <a:pt x="82" y="54"/>
                  </a:lnTo>
                  <a:lnTo>
                    <a:pt x="92" y="54"/>
                  </a:lnTo>
                  <a:lnTo>
                    <a:pt x="100" y="49"/>
                  </a:lnTo>
                  <a:lnTo>
                    <a:pt x="108" y="45"/>
                  </a:lnTo>
                  <a:lnTo>
                    <a:pt x="111" y="42"/>
                  </a:lnTo>
                  <a:lnTo>
                    <a:pt x="114" y="36"/>
                  </a:lnTo>
                  <a:lnTo>
                    <a:pt x="118" y="32"/>
                  </a:lnTo>
                  <a:lnTo>
                    <a:pt x="123" y="27"/>
                  </a:lnTo>
                  <a:lnTo>
                    <a:pt x="133" y="30"/>
                  </a:lnTo>
                  <a:lnTo>
                    <a:pt x="138" y="29"/>
                  </a:lnTo>
                  <a:lnTo>
                    <a:pt x="144" y="29"/>
                  </a:lnTo>
                  <a:lnTo>
                    <a:pt x="148" y="25"/>
                  </a:lnTo>
                  <a:lnTo>
                    <a:pt x="149" y="24"/>
                  </a:lnTo>
                  <a:lnTo>
                    <a:pt x="155" y="18"/>
                  </a:lnTo>
                  <a:lnTo>
                    <a:pt x="159" y="12"/>
                  </a:lnTo>
                  <a:lnTo>
                    <a:pt x="164" y="9"/>
                  </a:lnTo>
                  <a:lnTo>
                    <a:pt x="172" y="7"/>
                  </a:lnTo>
                  <a:lnTo>
                    <a:pt x="175" y="9"/>
                  </a:lnTo>
                  <a:lnTo>
                    <a:pt x="184" y="12"/>
                  </a:lnTo>
                  <a:lnTo>
                    <a:pt x="220" y="12"/>
                  </a:lnTo>
                  <a:lnTo>
                    <a:pt x="236" y="0"/>
                  </a:lnTo>
                  <a:lnTo>
                    <a:pt x="244" y="0"/>
                  </a:lnTo>
                  <a:lnTo>
                    <a:pt x="257" y="0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18" name="Freeform 179"/>
            <p:cNvSpPr>
              <a:spLocks/>
            </p:cNvSpPr>
            <p:nvPr/>
          </p:nvSpPr>
          <p:spPr bwMode="auto">
            <a:xfrm>
              <a:off x="3519" y="1309"/>
              <a:ext cx="161" cy="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3" y="15"/>
                </a:cxn>
                <a:cxn ang="0">
                  <a:pos x="59" y="24"/>
                </a:cxn>
                <a:cxn ang="0">
                  <a:pos x="85" y="39"/>
                </a:cxn>
                <a:cxn ang="0">
                  <a:pos x="108" y="51"/>
                </a:cxn>
                <a:cxn ang="0">
                  <a:pos x="129" y="65"/>
                </a:cxn>
                <a:cxn ang="0">
                  <a:pos x="139" y="74"/>
                </a:cxn>
                <a:cxn ang="0">
                  <a:pos x="146" y="79"/>
                </a:cxn>
                <a:cxn ang="0">
                  <a:pos x="153" y="79"/>
                </a:cxn>
                <a:cxn ang="0">
                  <a:pos x="161" y="74"/>
                </a:cxn>
              </a:cxnLst>
              <a:rect l="0" t="0" r="r" b="b"/>
              <a:pathLst>
                <a:path w="161" h="79">
                  <a:moveTo>
                    <a:pt x="0" y="0"/>
                  </a:moveTo>
                  <a:lnTo>
                    <a:pt x="33" y="15"/>
                  </a:lnTo>
                  <a:lnTo>
                    <a:pt x="59" y="24"/>
                  </a:lnTo>
                  <a:lnTo>
                    <a:pt x="85" y="39"/>
                  </a:lnTo>
                  <a:lnTo>
                    <a:pt x="108" y="51"/>
                  </a:lnTo>
                  <a:lnTo>
                    <a:pt x="129" y="65"/>
                  </a:lnTo>
                  <a:lnTo>
                    <a:pt x="139" y="74"/>
                  </a:lnTo>
                  <a:lnTo>
                    <a:pt x="146" y="79"/>
                  </a:lnTo>
                  <a:lnTo>
                    <a:pt x="153" y="79"/>
                  </a:lnTo>
                  <a:lnTo>
                    <a:pt x="161" y="74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19" name="Freeform 180"/>
            <p:cNvSpPr>
              <a:spLocks/>
            </p:cNvSpPr>
            <p:nvPr/>
          </p:nvSpPr>
          <p:spPr bwMode="auto">
            <a:xfrm>
              <a:off x="3553" y="1049"/>
              <a:ext cx="39" cy="21"/>
            </a:xfrm>
            <a:custGeom>
              <a:avLst/>
              <a:gdLst/>
              <a:ahLst/>
              <a:cxnLst>
                <a:cxn ang="0">
                  <a:pos x="39" y="21"/>
                </a:cxn>
                <a:cxn ang="0">
                  <a:pos x="36" y="20"/>
                </a:cxn>
                <a:cxn ang="0">
                  <a:pos x="28" y="17"/>
                </a:cxn>
                <a:cxn ang="0">
                  <a:pos x="20" y="12"/>
                </a:cxn>
                <a:cxn ang="0">
                  <a:pos x="5" y="3"/>
                </a:cxn>
                <a:cxn ang="0">
                  <a:pos x="0" y="0"/>
                </a:cxn>
              </a:cxnLst>
              <a:rect l="0" t="0" r="r" b="b"/>
              <a:pathLst>
                <a:path w="39" h="21">
                  <a:moveTo>
                    <a:pt x="39" y="21"/>
                  </a:moveTo>
                  <a:lnTo>
                    <a:pt x="36" y="20"/>
                  </a:lnTo>
                  <a:lnTo>
                    <a:pt x="28" y="17"/>
                  </a:lnTo>
                  <a:lnTo>
                    <a:pt x="20" y="12"/>
                  </a:lnTo>
                  <a:lnTo>
                    <a:pt x="5" y="3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20" name="Line 181"/>
            <p:cNvSpPr>
              <a:spLocks noChangeShapeType="1"/>
            </p:cNvSpPr>
            <p:nvPr/>
          </p:nvSpPr>
          <p:spPr bwMode="auto">
            <a:xfrm flipH="1">
              <a:off x="3704" y="1025"/>
              <a:ext cx="7" cy="8"/>
            </a:xfrm>
            <a:prstGeom prst="line">
              <a:avLst/>
            </a:prstGeom>
            <a:noFill/>
            <a:ln w="19050">
              <a:solidFill>
                <a:srgbClr val="007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21" name="Line 182"/>
            <p:cNvSpPr>
              <a:spLocks noChangeShapeType="1"/>
            </p:cNvSpPr>
            <p:nvPr/>
          </p:nvSpPr>
          <p:spPr bwMode="auto">
            <a:xfrm flipH="1">
              <a:off x="3713" y="1022"/>
              <a:ext cx="1" cy="1"/>
            </a:xfrm>
            <a:prstGeom prst="line">
              <a:avLst/>
            </a:prstGeom>
            <a:noFill/>
            <a:ln w="19050">
              <a:solidFill>
                <a:srgbClr val="007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22" name="Freeform 183"/>
            <p:cNvSpPr>
              <a:spLocks/>
            </p:cNvSpPr>
            <p:nvPr/>
          </p:nvSpPr>
          <p:spPr bwMode="auto">
            <a:xfrm>
              <a:off x="3937" y="984"/>
              <a:ext cx="18" cy="372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3" y="21"/>
                </a:cxn>
                <a:cxn ang="0">
                  <a:pos x="13" y="41"/>
                </a:cxn>
                <a:cxn ang="0">
                  <a:pos x="17" y="62"/>
                </a:cxn>
                <a:cxn ang="0">
                  <a:pos x="18" y="83"/>
                </a:cxn>
                <a:cxn ang="0">
                  <a:pos x="15" y="97"/>
                </a:cxn>
                <a:cxn ang="0">
                  <a:pos x="13" y="117"/>
                </a:cxn>
                <a:cxn ang="0">
                  <a:pos x="15" y="144"/>
                </a:cxn>
                <a:cxn ang="0">
                  <a:pos x="15" y="180"/>
                </a:cxn>
                <a:cxn ang="0">
                  <a:pos x="10" y="213"/>
                </a:cxn>
                <a:cxn ang="0">
                  <a:pos x="8" y="243"/>
                </a:cxn>
                <a:cxn ang="0">
                  <a:pos x="7" y="273"/>
                </a:cxn>
                <a:cxn ang="0">
                  <a:pos x="8" y="296"/>
                </a:cxn>
                <a:cxn ang="0">
                  <a:pos x="8" y="313"/>
                </a:cxn>
                <a:cxn ang="0">
                  <a:pos x="7" y="331"/>
                </a:cxn>
                <a:cxn ang="0">
                  <a:pos x="5" y="345"/>
                </a:cxn>
                <a:cxn ang="0">
                  <a:pos x="3" y="360"/>
                </a:cxn>
                <a:cxn ang="0">
                  <a:pos x="2" y="370"/>
                </a:cxn>
                <a:cxn ang="0">
                  <a:pos x="0" y="372"/>
                </a:cxn>
              </a:cxnLst>
              <a:rect l="0" t="0" r="r" b="b"/>
              <a:pathLst>
                <a:path w="18" h="372">
                  <a:moveTo>
                    <a:pt x="10" y="0"/>
                  </a:moveTo>
                  <a:lnTo>
                    <a:pt x="13" y="21"/>
                  </a:lnTo>
                  <a:lnTo>
                    <a:pt x="13" y="41"/>
                  </a:lnTo>
                  <a:lnTo>
                    <a:pt x="17" y="62"/>
                  </a:lnTo>
                  <a:lnTo>
                    <a:pt x="18" y="83"/>
                  </a:lnTo>
                  <a:lnTo>
                    <a:pt x="15" y="97"/>
                  </a:lnTo>
                  <a:lnTo>
                    <a:pt x="13" y="117"/>
                  </a:lnTo>
                  <a:lnTo>
                    <a:pt x="15" y="144"/>
                  </a:lnTo>
                  <a:lnTo>
                    <a:pt x="15" y="180"/>
                  </a:lnTo>
                  <a:lnTo>
                    <a:pt x="10" y="213"/>
                  </a:lnTo>
                  <a:lnTo>
                    <a:pt x="8" y="243"/>
                  </a:lnTo>
                  <a:lnTo>
                    <a:pt x="7" y="273"/>
                  </a:lnTo>
                  <a:lnTo>
                    <a:pt x="8" y="296"/>
                  </a:lnTo>
                  <a:lnTo>
                    <a:pt x="8" y="313"/>
                  </a:lnTo>
                  <a:lnTo>
                    <a:pt x="7" y="331"/>
                  </a:lnTo>
                  <a:lnTo>
                    <a:pt x="5" y="345"/>
                  </a:lnTo>
                  <a:lnTo>
                    <a:pt x="3" y="360"/>
                  </a:lnTo>
                  <a:lnTo>
                    <a:pt x="2" y="370"/>
                  </a:lnTo>
                  <a:lnTo>
                    <a:pt x="0" y="372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23" name="Freeform 184"/>
            <p:cNvSpPr>
              <a:spLocks/>
            </p:cNvSpPr>
            <p:nvPr/>
          </p:nvSpPr>
          <p:spPr bwMode="auto">
            <a:xfrm>
              <a:off x="3945" y="836"/>
              <a:ext cx="41" cy="148"/>
            </a:xfrm>
            <a:custGeom>
              <a:avLst/>
              <a:gdLst/>
              <a:ahLst/>
              <a:cxnLst>
                <a:cxn ang="0">
                  <a:pos x="2" y="148"/>
                </a:cxn>
                <a:cxn ang="0">
                  <a:pos x="0" y="144"/>
                </a:cxn>
                <a:cxn ang="0">
                  <a:pos x="0" y="134"/>
                </a:cxn>
                <a:cxn ang="0">
                  <a:pos x="0" y="125"/>
                </a:cxn>
                <a:cxn ang="0">
                  <a:pos x="2" y="118"/>
                </a:cxn>
                <a:cxn ang="0">
                  <a:pos x="5" y="115"/>
                </a:cxn>
                <a:cxn ang="0">
                  <a:pos x="9" y="112"/>
                </a:cxn>
                <a:cxn ang="0">
                  <a:pos x="12" y="111"/>
                </a:cxn>
                <a:cxn ang="0">
                  <a:pos x="19" y="108"/>
                </a:cxn>
                <a:cxn ang="0">
                  <a:pos x="24" y="106"/>
                </a:cxn>
                <a:cxn ang="0">
                  <a:pos x="29" y="104"/>
                </a:cxn>
                <a:cxn ang="0">
                  <a:pos x="32" y="103"/>
                </a:cxn>
                <a:cxn ang="0">
                  <a:pos x="38" y="95"/>
                </a:cxn>
                <a:cxn ang="0">
                  <a:pos x="41" y="86"/>
                </a:cxn>
                <a:cxn ang="0">
                  <a:pos x="38" y="75"/>
                </a:cxn>
                <a:cxn ang="0">
                  <a:pos x="35" y="64"/>
                </a:cxn>
                <a:cxn ang="0">
                  <a:pos x="32" y="53"/>
                </a:cxn>
                <a:cxn ang="0">
                  <a:pos x="32" y="42"/>
                </a:cxn>
                <a:cxn ang="0">
                  <a:pos x="30" y="35"/>
                </a:cxn>
                <a:cxn ang="0">
                  <a:pos x="29" y="27"/>
                </a:cxn>
                <a:cxn ang="0">
                  <a:pos x="25" y="17"/>
                </a:cxn>
                <a:cxn ang="0">
                  <a:pos x="20" y="8"/>
                </a:cxn>
                <a:cxn ang="0">
                  <a:pos x="17" y="6"/>
                </a:cxn>
                <a:cxn ang="0">
                  <a:pos x="12" y="0"/>
                </a:cxn>
              </a:cxnLst>
              <a:rect l="0" t="0" r="r" b="b"/>
              <a:pathLst>
                <a:path w="41" h="148">
                  <a:moveTo>
                    <a:pt x="2" y="148"/>
                  </a:moveTo>
                  <a:lnTo>
                    <a:pt x="0" y="144"/>
                  </a:lnTo>
                  <a:lnTo>
                    <a:pt x="0" y="134"/>
                  </a:lnTo>
                  <a:lnTo>
                    <a:pt x="0" y="125"/>
                  </a:lnTo>
                  <a:lnTo>
                    <a:pt x="2" y="118"/>
                  </a:lnTo>
                  <a:lnTo>
                    <a:pt x="5" y="115"/>
                  </a:lnTo>
                  <a:lnTo>
                    <a:pt x="9" y="112"/>
                  </a:lnTo>
                  <a:lnTo>
                    <a:pt x="12" y="111"/>
                  </a:lnTo>
                  <a:lnTo>
                    <a:pt x="19" y="108"/>
                  </a:lnTo>
                  <a:lnTo>
                    <a:pt x="24" y="106"/>
                  </a:lnTo>
                  <a:lnTo>
                    <a:pt x="29" y="104"/>
                  </a:lnTo>
                  <a:lnTo>
                    <a:pt x="32" y="103"/>
                  </a:lnTo>
                  <a:lnTo>
                    <a:pt x="38" y="95"/>
                  </a:lnTo>
                  <a:lnTo>
                    <a:pt x="41" y="86"/>
                  </a:lnTo>
                  <a:lnTo>
                    <a:pt x="38" y="75"/>
                  </a:lnTo>
                  <a:lnTo>
                    <a:pt x="35" y="64"/>
                  </a:lnTo>
                  <a:lnTo>
                    <a:pt x="32" y="53"/>
                  </a:lnTo>
                  <a:lnTo>
                    <a:pt x="32" y="42"/>
                  </a:lnTo>
                  <a:lnTo>
                    <a:pt x="30" y="35"/>
                  </a:lnTo>
                  <a:lnTo>
                    <a:pt x="29" y="27"/>
                  </a:lnTo>
                  <a:lnTo>
                    <a:pt x="25" y="17"/>
                  </a:lnTo>
                  <a:lnTo>
                    <a:pt x="20" y="8"/>
                  </a:lnTo>
                  <a:lnTo>
                    <a:pt x="17" y="6"/>
                  </a:lnTo>
                  <a:lnTo>
                    <a:pt x="12" y="0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24" name="Freeform 185"/>
            <p:cNvSpPr>
              <a:spLocks/>
            </p:cNvSpPr>
            <p:nvPr/>
          </p:nvSpPr>
          <p:spPr bwMode="auto">
            <a:xfrm>
              <a:off x="3947" y="799"/>
              <a:ext cx="69" cy="185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34" y="1"/>
                </a:cxn>
                <a:cxn ang="0">
                  <a:pos x="53" y="10"/>
                </a:cxn>
                <a:cxn ang="0">
                  <a:pos x="58" y="17"/>
                </a:cxn>
                <a:cxn ang="0">
                  <a:pos x="68" y="27"/>
                </a:cxn>
                <a:cxn ang="0">
                  <a:pos x="69" y="36"/>
                </a:cxn>
                <a:cxn ang="0">
                  <a:pos x="69" y="42"/>
                </a:cxn>
                <a:cxn ang="0">
                  <a:pos x="68" y="51"/>
                </a:cxn>
                <a:cxn ang="0">
                  <a:pos x="68" y="66"/>
                </a:cxn>
                <a:cxn ang="0">
                  <a:pos x="66" y="78"/>
                </a:cxn>
                <a:cxn ang="0">
                  <a:pos x="64" y="92"/>
                </a:cxn>
                <a:cxn ang="0">
                  <a:pos x="66" y="104"/>
                </a:cxn>
                <a:cxn ang="0">
                  <a:pos x="66" y="108"/>
                </a:cxn>
                <a:cxn ang="0">
                  <a:pos x="66" y="119"/>
                </a:cxn>
                <a:cxn ang="0">
                  <a:pos x="63" y="132"/>
                </a:cxn>
                <a:cxn ang="0">
                  <a:pos x="59" y="143"/>
                </a:cxn>
                <a:cxn ang="0">
                  <a:pos x="54" y="154"/>
                </a:cxn>
                <a:cxn ang="0">
                  <a:pos x="49" y="162"/>
                </a:cxn>
                <a:cxn ang="0">
                  <a:pos x="41" y="168"/>
                </a:cxn>
                <a:cxn ang="0">
                  <a:pos x="33" y="175"/>
                </a:cxn>
                <a:cxn ang="0">
                  <a:pos x="22" y="178"/>
                </a:cxn>
                <a:cxn ang="0">
                  <a:pos x="12" y="182"/>
                </a:cxn>
                <a:cxn ang="0">
                  <a:pos x="8" y="184"/>
                </a:cxn>
                <a:cxn ang="0">
                  <a:pos x="0" y="185"/>
                </a:cxn>
              </a:cxnLst>
              <a:rect l="0" t="0" r="r" b="b"/>
              <a:pathLst>
                <a:path w="69" h="185">
                  <a:moveTo>
                    <a:pt x="30" y="0"/>
                  </a:moveTo>
                  <a:lnTo>
                    <a:pt x="34" y="1"/>
                  </a:lnTo>
                  <a:lnTo>
                    <a:pt x="53" y="10"/>
                  </a:lnTo>
                  <a:lnTo>
                    <a:pt x="58" y="17"/>
                  </a:lnTo>
                  <a:lnTo>
                    <a:pt x="68" y="27"/>
                  </a:lnTo>
                  <a:lnTo>
                    <a:pt x="69" y="36"/>
                  </a:lnTo>
                  <a:lnTo>
                    <a:pt x="69" y="42"/>
                  </a:lnTo>
                  <a:lnTo>
                    <a:pt x="68" y="51"/>
                  </a:lnTo>
                  <a:lnTo>
                    <a:pt x="68" y="66"/>
                  </a:lnTo>
                  <a:lnTo>
                    <a:pt x="66" y="78"/>
                  </a:lnTo>
                  <a:lnTo>
                    <a:pt x="64" y="92"/>
                  </a:lnTo>
                  <a:lnTo>
                    <a:pt x="66" y="104"/>
                  </a:lnTo>
                  <a:lnTo>
                    <a:pt x="66" y="108"/>
                  </a:lnTo>
                  <a:lnTo>
                    <a:pt x="66" y="119"/>
                  </a:lnTo>
                  <a:lnTo>
                    <a:pt x="63" y="132"/>
                  </a:lnTo>
                  <a:lnTo>
                    <a:pt x="59" y="143"/>
                  </a:lnTo>
                  <a:lnTo>
                    <a:pt x="54" y="154"/>
                  </a:lnTo>
                  <a:lnTo>
                    <a:pt x="49" y="162"/>
                  </a:lnTo>
                  <a:lnTo>
                    <a:pt x="41" y="168"/>
                  </a:lnTo>
                  <a:lnTo>
                    <a:pt x="33" y="175"/>
                  </a:lnTo>
                  <a:lnTo>
                    <a:pt x="22" y="178"/>
                  </a:lnTo>
                  <a:lnTo>
                    <a:pt x="12" y="182"/>
                  </a:lnTo>
                  <a:lnTo>
                    <a:pt x="8" y="184"/>
                  </a:lnTo>
                  <a:lnTo>
                    <a:pt x="0" y="185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25" name="Freeform 186"/>
            <p:cNvSpPr>
              <a:spLocks/>
            </p:cNvSpPr>
            <p:nvPr/>
          </p:nvSpPr>
          <p:spPr bwMode="auto">
            <a:xfrm>
              <a:off x="2371" y="3342"/>
              <a:ext cx="4" cy="1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4" y="0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26" name="Freeform 187"/>
            <p:cNvSpPr>
              <a:spLocks/>
            </p:cNvSpPr>
            <p:nvPr/>
          </p:nvSpPr>
          <p:spPr bwMode="auto">
            <a:xfrm>
              <a:off x="2371" y="3342"/>
              <a:ext cx="4" cy="1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4" y="0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lnTo>
                    <a:pt x="4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27" name="Freeform 188"/>
            <p:cNvSpPr>
              <a:spLocks/>
            </p:cNvSpPr>
            <p:nvPr/>
          </p:nvSpPr>
          <p:spPr bwMode="auto">
            <a:xfrm>
              <a:off x="2385" y="3281"/>
              <a:ext cx="72" cy="59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13" y="51"/>
                </a:cxn>
                <a:cxn ang="0">
                  <a:pos x="21" y="36"/>
                </a:cxn>
                <a:cxn ang="0">
                  <a:pos x="26" y="29"/>
                </a:cxn>
                <a:cxn ang="0">
                  <a:pos x="34" y="20"/>
                </a:cxn>
                <a:cxn ang="0">
                  <a:pos x="47" y="11"/>
                </a:cxn>
                <a:cxn ang="0">
                  <a:pos x="49" y="9"/>
                </a:cxn>
                <a:cxn ang="0">
                  <a:pos x="56" y="5"/>
                </a:cxn>
                <a:cxn ang="0">
                  <a:pos x="61" y="5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62" y="9"/>
                </a:cxn>
                <a:cxn ang="0">
                  <a:pos x="54" y="17"/>
                </a:cxn>
                <a:cxn ang="0">
                  <a:pos x="47" y="30"/>
                </a:cxn>
                <a:cxn ang="0">
                  <a:pos x="41" y="36"/>
                </a:cxn>
                <a:cxn ang="0">
                  <a:pos x="31" y="41"/>
                </a:cxn>
                <a:cxn ang="0">
                  <a:pos x="21" y="45"/>
                </a:cxn>
                <a:cxn ang="0">
                  <a:pos x="15" y="51"/>
                </a:cxn>
                <a:cxn ang="0">
                  <a:pos x="6" y="59"/>
                </a:cxn>
                <a:cxn ang="0">
                  <a:pos x="0" y="59"/>
                </a:cxn>
              </a:cxnLst>
              <a:rect l="0" t="0" r="r" b="b"/>
              <a:pathLst>
                <a:path w="72" h="59">
                  <a:moveTo>
                    <a:pt x="0" y="59"/>
                  </a:moveTo>
                  <a:lnTo>
                    <a:pt x="13" y="51"/>
                  </a:lnTo>
                  <a:lnTo>
                    <a:pt x="21" y="36"/>
                  </a:lnTo>
                  <a:lnTo>
                    <a:pt x="26" y="29"/>
                  </a:lnTo>
                  <a:lnTo>
                    <a:pt x="34" y="20"/>
                  </a:lnTo>
                  <a:lnTo>
                    <a:pt x="47" y="11"/>
                  </a:lnTo>
                  <a:lnTo>
                    <a:pt x="49" y="9"/>
                  </a:lnTo>
                  <a:lnTo>
                    <a:pt x="56" y="5"/>
                  </a:lnTo>
                  <a:lnTo>
                    <a:pt x="61" y="5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62" y="9"/>
                  </a:lnTo>
                  <a:lnTo>
                    <a:pt x="54" y="17"/>
                  </a:lnTo>
                  <a:lnTo>
                    <a:pt x="47" y="30"/>
                  </a:lnTo>
                  <a:lnTo>
                    <a:pt x="41" y="36"/>
                  </a:lnTo>
                  <a:lnTo>
                    <a:pt x="31" y="41"/>
                  </a:lnTo>
                  <a:lnTo>
                    <a:pt x="21" y="45"/>
                  </a:lnTo>
                  <a:lnTo>
                    <a:pt x="15" y="51"/>
                  </a:lnTo>
                  <a:lnTo>
                    <a:pt x="6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28" name="Freeform 189"/>
            <p:cNvSpPr>
              <a:spLocks/>
            </p:cNvSpPr>
            <p:nvPr/>
          </p:nvSpPr>
          <p:spPr bwMode="auto">
            <a:xfrm>
              <a:off x="2385" y="3281"/>
              <a:ext cx="72" cy="59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13" y="51"/>
                </a:cxn>
                <a:cxn ang="0">
                  <a:pos x="21" y="36"/>
                </a:cxn>
                <a:cxn ang="0">
                  <a:pos x="26" y="29"/>
                </a:cxn>
                <a:cxn ang="0">
                  <a:pos x="34" y="20"/>
                </a:cxn>
                <a:cxn ang="0">
                  <a:pos x="47" y="11"/>
                </a:cxn>
                <a:cxn ang="0">
                  <a:pos x="49" y="9"/>
                </a:cxn>
                <a:cxn ang="0">
                  <a:pos x="56" y="5"/>
                </a:cxn>
                <a:cxn ang="0">
                  <a:pos x="61" y="5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62" y="9"/>
                </a:cxn>
                <a:cxn ang="0">
                  <a:pos x="54" y="17"/>
                </a:cxn>
                <a:cxn ang="0">
                  <a:pos x="47" y="30"/>
                </a:cxn>
                <a:cxn ang="0">
                  <a:pos x="41" y="36"/>
                </a:cxn>
                <a:cxn ang="0">
                  <a:pos x="31" y="41"/>
                </a:cxn>
                <a:cxn ang="0">
                  <a:pos x="21" y="45"/>
                </a:cxn>
                <a:cxn ang="0">
                  <a:pos x="15" y="51"/>
                </a:cxn>
                <a:cxn ang="0">
                  <a:pos x="6" y="59"/>
                </a:cxn>
                <a:cxn ang="0">
                  <a:pos x="0" y="59"/>
                </a:cxn>
              </a:cxnLst>
              <a:rect l="0" t="0" r="r" b="b"/>
              <a:pathLst>
                <a:path w="72" h="59">
                  <a:moveTo>
                    <a:pt x="0" y="59"/>
                  </a:moveTo>
                  <a:lnTo>
                    <a:pt x="13" y="51"/>
                  </a:lnTo>
                  <a:lnTo>
                    <a:pt x="21" y="36"/>
                  </a:lnTo>
                  <a:lnTo>
                    <a:pt x="26" y="29"/>
                  </a:lnTo>
                  <a:lnTo>
                    <a:pt x="34" y="20"/>
                  </a:lnTo>
                  <a:lnTo>
                    <a:pt x="47" y="11"/>
                  </a:lnTo>
                  <a:lnTo>
                    <a:pt x="49" y="9"/>
                  </a:lnTo>
                  <a:lnTo>
                    <a:pt x="56" y="5"/>
                  </a:lnTo>
                  <a:lnTo>
                    <a:pt x="61" y="5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62" y="9"/>
                  </a:lnTo>
                  <a:lnTo>
                    <a:pt x="54" y="17"/>
                  </a:lnTo>
                  <a:lnTo>
                    <a:pt x="47" y="30"/>
                  </a:lnTo>
                  <a:lnTo>
                    <a:pt x="41" y="36"/>
                  </a:lnTo>
                  <a:lnTo>
                    <a:pt x="31" y="41"/>
                  </a:lnTo>
                  <a:lnTo>
                    <a:pt x="21" y="45"/>
                  </a:lnTo>
                  <a:lnTo>
                    <a:pt x="15" y="51"/>
                  </a:lnTo>
                  <a:lnTo>
                    <a:pt x="6" y="59"/>
                  </a:lnTo>
                  <a:lnTo>
                    <a:pt x="0" y="59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29" name="Freeform 190"/>
            <p:cNvSpPr>
              <a:spLocks/>
            </p:cNvSpPr>
            <p:nvPr/>
          </p:nvSpPr>
          <p:spPr bwMode="auto">
            <a:xfrm>
              <a:off x="1617" y="2937"/>
              <a:ext cx="311" cy="386"/>
            </a:xfrm>
            <a:custGeom>
              <a:avLst/>
              <a:gdLst/>
              <a:ahLst/>
              <a:cxnLst>
                <a:cxn ang="0">
                  <a:pos x="311" y="15"/>
                </a:cxn>
                <a:cxn ang="0">
                  <a:pos x="297" y="31"/>
                </a:cxn>
                <a:cxn ang="0">
                  <a:pos x="285" y="53"/>
                </a:cxn>
                <a:cxn ang="0">
                  <a:pos x="270" y="78"/>
                </a:cxn>
                <a:cxn ang="0">
                  <a:pos x="285" y="92"/>
                </a:cxn>
                <a:cxn ang="0">
                  <a:pos x="275" y="122"/>
                </a:cxn>
                <a:cxn ang="0">
                  <a:pos x="264" y="139"/>
                </a:cxn>
                <a:cxn ang="0">
                  <a:pos x="244" y="149"/>
                </a:cxn>
                <a:cxn ang="0">
                  <a:pos x="226" y="155"/>
                </a:cxn>
                <a:cxn ang="0">
                  <a:pos x="210" y="169"/>
                </a:cxn>
                <a:cxn ang="0">
                  <a:pos x="193" y="185"/>
                </a:cxn>
                <a:cxn ang="0">
                  <a:pos x="185" y="207"/>
                </a:cxn>
                <a:cxn ang="0">
                  <a:pos x="174" y="229"/>
                </a:cxn>
                <a:cxn ang="0">
                  <a:pos x="148" y="240"/>
                </a:cxn>
                <a:cxn ang="0">
                  <a:pos x="123" y="247"/>
                </a:cxn>
                <a:cxn ang="0">
                  <a:pos x="121" y="269"/>
                </a:cxn>
                <a:cxn ang="0">
                  <a:pos x="128" y="263"/>
                </a:cxn>
                <a:cxn ang="0">
                  <a:pos x="139" y="267"/>
                </a:cxn>
                <a:cxn ang="0">
                  <a:pos x="141" y="290"/>
                </a:cxn>
                <a:cxn ang="0">
                  <a:pos x="139" y="314"/>
                </a:cxn>
                <a:cxn ang="0">
                  <a:pos x="131" y="347"/>
                </a:cxn>
                <a:cxn ang="0">
                  <a:pos x="124" y="364"/>
                </a:cxn>
                <a:cxn ang="0">
                  <a:pos x="105" y="386"/>
                </a:cxn>
                <a:cxn ang="0">
                  <a:pos x="97" y="376"/>
                </a:cxn>
                <a:cxn ang="0">
                  <a:pos x="112" y="361"/>
                </a:cxn>
                <a:cxn ang="0">
                  <a:pos x="112" y="333"/>
                </a:cxn>
                <a:cxn ang="0">
                  <a:pos x="116" y="308"/>
                </a:cxn>
                <a:cxn ang="0">
                  <a:pos x="128" y="284"/>
                </a:cxn>
                <a:cxn ang="0">
                  <a:pos x="114" y="267"/>
                </a:cxn>
                <a:cxn ang="0">
                  <a:pos x="105" y="279"/>
                </a:cxn>
                <a:cxn ang="0">
                  <a:pos x="98" y="303"/>
                </a:cxn>
                <a:cxn ang="0">
                  <a:pos x="88" y="323"/>
                </a:cxn>
                <a:cxn ang="0">
                  <a:pos x="73" y="340"/>
                </a:cxn>
                <a:cxn ang="0">
                  <a:pos x="59" y="358"/>
                </a:cxn>
                <a:cxn ang="0">
                  <a:pos x="27" y="349"/>
                </a:cxn>
                <a:cxn ang="0">
                  <a:pos x="0" y="336"/>
                </a:cxn>
                <a:cxn ang="0">
                  <a:pos x="11" y="324"/>
                </a:cxn>
                <a:cxn ang="0">
                  <a:pos x="26" y="300"/>
                </a:cxn>
                <a:cxn ang="0">
                  <a:pos x="65" y="294"/>
                </a:cxn>
                <a:cxn ang="0">
                  <a:pos x="67" y="270"/>
                </a:cxn>
                <a:cxn ang="0">
                  <a:pos x="67" y="251"/>
                </a:cxn>
                <a:cxn ang="0">
                  <a:pos x="75" y="237"/>
                </a:cxn>
                <a:cxn ang="0">
                  <a:pos x="95" y="237"/>
                </a:cxn>
                <a:cxn ang="0">
                  <a:pos x="103" y="217"/>
                </a:cxn>
                <a:cxn ang="0">
                  <a:pos x="112" y="201"/>
                </a:cxn>
                <a:cxn ang="0">
                  <a:pos x="126" y="185"/>
                </a:cxn>
                <a:cxn ang="0">
                  <a:pos x="148" y="169"/>
                </a:cxn>
                <a:cxn ang="0">
                  <a:pos x="169" y="166"/>
                </a:cxn>
                <a:cxn ang="0">
                  <a:pos x="214" y="139"/>
                </a:cxn>
                <a:cxn ang="0">
                  <a:pos x="269" y="89"/>
                </a:cxn>
                <a:cxn ang="0">
                  <a:pos x="236" y="89"/>
                </a:cxn>
                <a:cxn ang="0">
                  <a:pos x="256" y="66"/>
                </a:cxn>
                <a:cxn ang="0">
                  <a:pos x="269" y="54"/>
                </a:cxn>
                <a:cxn ang="0">
                  <a:pos x="282" y="30"/>
                </a:cxn>
                <a:cxn ang="0">
                  <a:pos x="290" y="17"/>
                </a:cxn>
                <a:cxn ang="0">
                  <a:pos x="311" y="0"/>
                </a:cxn>
              </a:cxnLst>
              <a:rect l="0" t="0" r="r" b="b"/>
              <a:pathLst>
                <a:path w="311" h="386">
                  <a:moveTo>
                    <a:pt x="310" y="12"/>
                  </a:moveTo>
                  <a:lnTo>
                    <a:pt x="311" y="15"/>
                  </a:lnTo>
                  <a:lnTo>
                    <a:pt x="300" y="31"/>
                  </a:lnTo>
                  <a:lnTo>
                    <a:pt x="297" y="31"/>
                  </a:lnTo>
                  <a:lnTo>
                    <a:pt x="292" y="37"/>
                  </a:lnTo>
                  <a:lnTo>
                    <a:pt x="285" y="53"/>
                  </a:lnTo>
                  <a:lnTo>
                    <a:pt x="279" y="62"/>
                  </a:lnTo>
                  <a:lnTo>
                    <a:pt x="270" y="78"/>
                  </a:lnTo>
                  <a:lnTo>
                    <a:pt x="275" y="86"/>
                  </a:lnTo>
                  <a:lnTo>
                    <a:pt x="285" y="92"/>
                  </a:lnTo>
                  <a:lnTo>
                    <a:pt x="279" y="116"/>
                  </a:lnTo>
                  <a:lnTo>
                    <a:pt x="275" y="122"/>
                  </a:lnTo>
                  <a:lnTo>
                    <a:pt x="274" y="124"/>
                  </a:lnTo>
                  <a:lnTo>
                    <a:pt x="264" y="139"/>
                  </a:lnTo>
                  <a:lnTo>
                    <a:pt x="254" y="146"/>
                  </a:lnTo>
                  <a:lnTo>
                    <a:pt x="244" y="149"/>
                  </a:lnTo>
                  <a:lnTo>
                    <a:pt x="236" y="154"/>
                  </a:lnTo>
                  <a:lnTo>
                    <a:pt x="226" y="155"/>
                  </a:lnTo>
                  <a:lnTo>
                    <a:pt x="218" y="161"/>
                  </a:lnTo>
                  <a:lnTo>
                    <a:pt x="210" y="169"/>
                  </a:lnTo>
                  <a:lnTo>
                    <a:pt x="203" y="179"/>
                  </a:lnTo>
                  <a:lnTo>
                    <a:pt x="193" y="185"/>
                  </a:lnTo>
                  <a:lnTo>
                    <a:pt x="190" y="196"/>
                  </a:lnTo>
                  <a:lnTo>
                    <a:pt x="185" y="207"/>
                  </a:lnTo>
                  <a:lnTo>
                    <a:pt x="185" y="219"/>
                  </a:lnTo>
                  <a:lnTo>
                    <a:pt x="174" y="229"/>
                  </a:lnTo>
                  <a:lnTo>
                    <a:pt x="158" y="241"/>
                  </a:lnTo>
                  <a:lnTo>
                    <a:pt x="148" y="240"/>
                  </a:lnTo>
                  <a:lnTo>
                    <a:pt x="128" y="235"/>
                  </a:lnTo>
                  <a:lnTo>
                    <a:pt x="123" y="247"/>
                  </a:lnTo>
                  <a:lnTo>
                    <a:pt x="119" y="261"/>
                  </a:lnTo>
                  <a:lnTo>
                    <a:pt x="121" y="269"/>
                  </a:lnTo>
                  <a:lnTo>
                    <a:pt x="126" y="270"/>
                  </a:lnTo>
                  <a:lnTo>
                    <a:pt x="128" y="263"/>
                  </a:lnTo>
                  <a:lnTo>
                    <a:pt x="136" y="258"/>
                  </a:lnTo>
                  <a:lnTo>
                    <a:pt x="139" y="267"/>
                  </a:lnTo>
                  <a:lnTo>
                    <a:pt x="141" y="282"/>
                  </a:lnTo>
                  <a:lnTo>
                    <a:pt x="141" y="290"/>
                  </a:lnTo>
                  <a:lnTo>
                    <a:pt x="141" y="305"/>
                  </a:lnTo>
                  <a:lnTo>
                    <a:pt x="139" y="314"/>
                  </a:lnTo>
                  <a:lnTo>
                    <a:pt x="139" y="329"/>
                  </a:lnTo>
                  <a:lnTo>
                    <a:pt x="131" y="347"/>
                  </a:lnTo>
                  <a:lnTo>
                    <a:pt x="128" y="355"/>
                  </a:lnTo>
                  <a:lnTo>
                    <a:pt x="124" y="364"/>
                  </a:lnTo>
                  <a:lnTo>
                    <a:pt x="114" y="379"/>
                  </a:lnTo>
                  <a:lnTo>
                    <a:pt x="105" y="386"/>
                  </a:lnTo>
                  <a:lnTo>
                    <a:pt x="93" y="385"/>
                  </a:lnTo>
                  <a:lnTo>
                    <a:pt x="97" y="376"/>
                  </a:lnTo>
                  <a:lnTo>
                    <a:pt x="108" y="370"/>
                  </a:lnTo>
                  <a:lnTo>
                    <a:pt x="112" y="361"/>
                  </a:lnTo>
                  <a:lnTo>
                    <a:pt x="107" y="341"/>
                  </a:lnTo>
                  <a:lnTo>
                    <a:pt x="112" y="333"/>
                  </a:lnTo>
                  <a:lnTo>
                    <a:pt x="112" y="323"/>
                  </a:lnTo>
                  <a:lnTo>
                    <a:pt x="116" y="308"/>
                  </a:lnTo>
                  <a:lnTo>
                    <a:pt x="118" y="297"/>
                  </a:lnTo>
                  <a:lnTo>
                    <a:pt x="128" y="284"/>
                  </a:lnTo>
                  <a:lnTo>
                    <a:pt x="124" y="277"/>
                  </a:lnTo>
                  <a:lnTo>
                    <a:pt x="114" y="267"/>
                  </a:lnTo>
                  <a:lnTo>
                    <a:pt x="108" y="270"/>
                  </a:lnTo>
                  <a:lnTo>
                    <a:pt x="105" y="279"/>
                  </a:lnTo>
                  <a:lnTo>
                    <a:pt x="102" y="293"/>
                  </a:lnTo>
                  <a:lnTo>
                    <a:pt x="98" y="303"/>
                  </a:lnTo>
                  <a:lnTo>
                    <a:pt x="93" y="314"/>
                  </a:lnTo>
                  <a:lnTo>
                    <a:pt x="88" y="323"/>
                  </a:lnTo>
                  <a:lnTo>
                    <a:pt x="82" y="333"/>
                  </a:lnTo>
                  <a:lnTo>
                    <a:pt x="73" y="340"/>
                  </a:lnTo>
                  <a:lnTo>
                    <a:pt x="65" y="344"/>
                  </a:lnTo>
                  <a:lnTo>
                    <a:pt x="59" y="358"/>
                  </a:lnTo>
                  <a:lnTo>
                    <a:pt x="42" y="350"/>
                  </a:lnTo>
                  <a:lnTo>
                    <a:pt x="27" y="349"/>
                  </a:lnTo>
                  <a:lnTo>
                    <a:pt x="5" y="350"/>
                  </a:lnTo>
                  <a:lnTo>
                    <a:pt x="0" y="336"/>
                  </a:lnTo>
                  <a:lnTo>
                    <a:pt x="5" y="332"/>
                  </a:lnTo>
                  <a:lnTo>
                    <a:pt x="11" y="324"/>
                  </a:lnTo>
                  <a:lnTo>
                    <a:pt x="21" y="313"/>
                  </a:lnTo>
                  <a:lnTo>
                    <a:pt x="26" y="300"/>
                  </a:lnTo>
                  <a:lnTo>
                    <a:pt x="59" y="302"/>
                  </a:lnTo>
                  <a:lnTo>
                    <a:pt x="65" y="294"/>
                  </a:lnTo>
                  <a:lnTo>
                    <a:pt x="61" y="281"/>
                  </a:lnTo>
                  <a:lnTo>
                    <a:pt x="67" y="270"/>
                  </a:lnTo>
                  <a:lnTo>
                    <a:pt x="65" y="261"/>
                  </a:lnTo>
                  <a:lnTo>
                    <a:pt x="67" y="251"/>
                  </a:lnTo>
                  <a:lnTo>
                    <a:pt x="67" y="243"/>
                  </a:lnTo>
                  <a:lnTo>
                    <a:pt x="75" y="237"/>
                  </a:lnTo>
                  <a:lnTo>
                    <a:pt x="83" y="238"/>
                  </a:lnTo>
                  <a:lnTo>
                    <a:pt x="95" y="237"/>
                  </a:lnTo>
                  <a:lnTo>
                    <a:pt x="102" y="229"/>
                  </a:lnTo>
                  <a:lnTo>
                    <a:pt x="103" y="217"/>
                  </a:lnTo>
                  <a:lnTo>
                    <a:pt x="107" y="208"/>
                  </a:lnTo>
                  <a:lnTo>
                    <a:pt x="112" y="201"/>
                  </a:lnTo>
                  <a:lnTo>
                    <a:pt x="118" y="193"/>
                  </a:lnTo>
                  <a:lnTo>
                    <a:pt x="126" y="185"/>
                  </a:lnTo>
                  <a:lnTo>
                    <a:pt x="134" y="179"/>
                  </a:lnTo>
                  <a:lnTo>
                    <a:pt x="148" y="169"/>
                  </a:lnTo>
                  <a:lnTo>
                    <a:pt x="156" y="161"/>
                  </a:lnTo>
                  <a:lnTo>
                    <a:pt x="169" y="166"/>
                  </a:lnTo>
                  <a:lnTo>
                    <a:pt x="195" y="152"/>
                  </a:lnTo>
                  <a:lnTo>
                    <a:pt x="214" y="139"/>
                  </a:lnTo>
                  <a:lnTo>
                    <a:pt x="231" y="121"/>
                  </a:lnTo>
                  <a:lnTo>
                    <a:pt x="269" y="89"/>
                  </a:lnTo>
                  <a:lnTo>
                    <a:pt x="262" y="80"/>
                  </a:lnTo>
                  <a:lnTo>
                    <a:pt x="236" y="89"/>
                  </a:lnTo>
                  <a:lnTo>
                    <a:pt x="243" y="78"/>
                  </a:lnTo>
                  <a:lnTo>
                    <a:pt x="256" y="66"/>
                  </a:lnTo>
                  <a:lnTo>
                    <a:pt x="264" y="56"/>
                  </a:lnTo>
                  <a:lnTo>
                    <a:pt x="269" y="54"/>
                  </a:lnTo>
                  <a:lnTo>
                    <a:pt x="282" y="33"/>
                  </a:lnTo>
                  <a:lnTo>
                    <a:pt x="282" y="30"/>
                  </a:lnTo>
                  <a:lnTo>
                    <a:pt x="282" y="23"/>
                  </a:lnTo>
                  <a:lnTo>
                    <a:pt x="290" y="17"/>
                  </a:lnTo>
                  <a:lnTo>
                    <a:pt x="299" y="3"/>
                  </a:lnTo>
                  <a:lnTo>
                    <a:pt x="311" y="0"/>
                  </a:lnTo>
                  <a:lnTo>
                    <a:pt x="310" y="12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30" name="Freeform 191"/>
            <p:cNvSpPr>
              <a:spLocks/>
            </p:cNvSpPr>
            <p:nvPr/>
          </p:nvSpPr>
          <p:spPr bwMode="auto">
            <a:xfrm>
              <a:off x="1617" y="2937"/>
              <a:ext cx="311" cy="386"/>
            </a:xfrm>
            <a:custGeom>
              <a:avLst/>
              <a:gdLst/>
              <a:ahLst/>
              <a:cxnLst>
                <a:cxn ang="0">
                  <a:pos x="311" y="15"/>
                </a:cxn>
                <a:cxn ang="0">
                  <a:pos x="297" y="31"/>
                </a:cxn>
                <a:cxn ang="0">
                  <a:pos x="285" y="53"/>
                </a:cxn>
                <a:cxn ang="0">
                  <a:pos x="270" y="78"/>
                </a:cxn>
                <a:cxn ang="0">
                  <a:pos x="285" y="92"/>
                </a:cxn>
                <a:cxn ang="0">
                  <a:pos x="275" y="122"/>
                </a:cxn>
                <a:cxn ang="0">
                  <a:pos x="264" y="139"/>
                </a:cxn>
                <a:cxn ang="0">
                  <a:pos x="244" y="149"/>
                </a:cxn>
                <a:cxn ang="0">
                  <a:pos x="226" y="155"/>
                </a:cxn>
                <a:cxn ang="0">
                  <a:pos x="210" y="169"/>
                </a:cxn>
                <a:cxn ang="0">
                  <a:pos x="193" y="185"/>
                </a:cxn>
                <a:cxn ang="0">
                  <a:pos x="185" y="207"/>
                </a:cxn>
                <a:cxn ang="0">
                  <a:pos x="174" y="229"/>
                </a:cxn>
                <a:cxn ang="0">
                  <a:pos x="148" y="240"/>
                </a:cxn>
                <a:cxn ang="0">
                  <a:pos x="123" y="247"/>
                </a:cxn>
                <a:cxn ang="0">
                  <a:pos x="121" y="269"/>
                </a:cxn>
                <a:cxn ang="0">
                  <a:pos x="128" y="263"/>
                </a:cxn>
                <a:cxn ang="0">
                  <a:pos x="139" y="267"/>
                </a:cxn>
                <a:cxn ang="0">
                  <a:pos x="141" y="290"/>
                </a:cxn>
                <a:cxn ang="0">
                  <a:pos x="139" y="314"/>
                </a:cxn>
                <a:cxn ang="0">
                  <a:pos x="131" y="347"/>
                </a:cxn>
                <a:cxn ang="0">
                  <a:pos x="124" y="364"/>
                </a:cxn>
                <a:cxn ang="0">
                  <a:pos x="105" y="386"/>
                </a:cxn>
                <a:cxn ang="0">
                  <a:pos x="97" y="376"/>
                </a:cxn>
                <a:cxn ang="0">
                  <a:pos x="112" y="361"/>
                </a:cxn>
                <a:cxn ang="0">
                  <a:pos x="112" y="333"/>
                </a:cxn>
                <a:cxn ang="0">
                  <a:pos x="116" y="308"/>
                </a:cxn>
                <a:cxn ang="0">
                  <a:pos x="128" y="284"/>
                </a:cxn>
                <a:cxn ang="0">
                  <a:pos x="114" y="267"/>
                </a:cxn>
                <a:cxn ang="0">
                  <a:pos x="105" y="279"/>
                </a:cxn>
                <a:cxn ang="0">
                  <a:pos x="98" y="303"/>
                </a:cxn>
                <a:cxn ang="0">
                  <a:pos x="88" y="323"/>
                </a:cxn>
                <a:cxn ang="0">
                  <a:pos x="73" y="340"/>
                </a:cxn>
                <a:cxn ang="0">
                  <a:pos x="59" y="358"/>
                </a:cxn>
                <a:cxn ang="0">
                  <a:pos x="27" y="349"/>
                </a:cxn>
                <a:cxn ang="0">
                  <a:pos x="0" y="336"/>
                </a:cxn>
                <a:cxn ang="0">
                  <a:pos x="11" y="324"/>
                </a:cxn>
                <a:cxn ang="0">
                  <a:pos x="26" y="300"/>
                </a:cxn>
                <a:cxn ang="0">
                  <a:pos x="65" y="294"/>
                </a:cxn>
                <a:cxn ang="0">
                  <a:pos x="67" y="270"/>
                </a:cxn>
                <a:cxn ang="0">
                  <a:pos x="67" y="251"/>
                </a:cxn>
                <a:cxn ang="0">
                  <a:pos x="75" y="237"/>
                </a:cxn>
                <a:cxn ang="0">
                  <a:pos x="95" y="237"/>
                </a:cxn>
                <a:cxn ang="0">
                  <a:pos x="103" y="217"/>
                </a:cxn>
                <a:cxn ang="0">
                  <a:pos x="112" y="201"/>
                </a:cxn>
                <a:cxn ang="0">
                  <a:pos x="126" y="185"/>
                </a:cxn>
                <a:cxn ang="0">
                  <a:pos x="148" y="169"/>
                </a:cxn>
                <a:cxn ang="0">
                  <a:pos x="169" y="166"/>
                </a:cxn>
                <a:cxn ang="0">
                  <a:pos x="214" y="139"/>
                </a:cxn>
                <a:cxn ang="0">
                  <a:pos x="269" y="89"/>
                </a:cxn>
                <a:cxn ang="0">
                  <a:pos x="236" y="89"/>
                </a:cxn>
                <a:cxn ang="0">
                  <a:pos x="256" y="66"/>
                </a:cxn>
                <a:cxn ang="0">
                  <a:pos x="269" y="54"/>
                </a:cxn>
                <a:cxn ang="0">
                  <a:pos x="282" y="30"/>
                </a:cxn>
                <a:cxn ang="0">
                  <a:pos x="290" y="17"/>
                </a:cxn>
                <a:cxn ang="0">
                  <a:pos x="311" y="0"/>
                </a:cxn>
              </a:cxnLst>
              <a:rect l="0" t="0" r="r" b="b"/>
              <a:pathLst>
                <a:path w="311" h="386">
                  <a:moveTo>
                    <a:pt x="310" y="12"/>
                  </a:moveTo>
                  <a:lnTo>
                    <a:pt x="311" y="15"/>
                  </a:lnTo>
                  <a:lnTo>
                    <a:pt x="300" y="31"/>
                  </a:lnTo>
                  <a:lnTo>
                    <a:pt x="297" y="31"/>
                  </a:lnTo>
                  <a:lnTo>
                    <a:pt x="292" y="37"/>
                  </a:lnTo>
                  <a:lnTo>
                    <a:pt x="285" y="53"/>
                  </a:lnTo>
                  <a:lnTo>
                    <a:pt x="279" y="62"/>
                  </a:lnTo>
                  <a:lnTo>
                    <a:pt x="270" y="78"/>
                  </a:lnTo>
                  <a:lnTo>
                    <a:pt x="275" y="86"/>
                  </a:lnTo>
                  <a:lnTo>
                    <a:pt x="285" y="92"/>
                  </a:lnTo>
                  <a:lnTo>
                    <a:pt x="279" y="116"/>
                  </a:lnTo>
                  <a:lnTo>
                    <a:pt x="275" y="122"/>
                  </a:lnTo>
                  <a:lnTo>
                    <a:pt x="274" y="124"/>
                  </a:lnTo>
                  <a:lnTo>
                    <a:pt x="264" y="139"/>
                  </a:lnTo>
                  <a:lnTo>
                    <a:pt x="254" y="146"/>
                  </a:lnTo>
                  <a:lnTo>
                    <a:pt x="244" y="149"/>
                  </a:lnTo>
                  <a:lnTo>
                    <a:pt x="236" y="154"/>
                  </a:lnTo>
                  <a:lnTo>
                    <a:pt x="226" y="155"/>
                  </a:lnTo>
                  <a:lnTo>
                    <a:pt x="218" y="161"/>
                  </a:lnTo>
                  <a:lnTo>
                    <a:pt x="210" y="169"/>
                  </a:lnTo>
                  <a:lnTo>
                    <a:pt x="203" y="179"/>
                  </a:lnTo>
                  <a:lnTo>
                    <a:pt x="193" y="185"/>
                  </a:lnTo>
                  <a:lnTo>
                    <a:pt x="190" y="196"/>
                  </a:lnTo>
                  <a:lnTo>
                    <a:pt x="185" y="207"/>
                  </a:lnTo>
                  <a:lnTo>
                    <a:pt x="185" y="219"/>
                  </a:lnTo>
                  <a:lnTo>
                    <a:pt x="174" y="229"/>
                  </a:lnTo>
                  <a:lnTo>
                    <a:pt x="158" y="241"/>
                  </a:lnTo>
                  <a:lnTo>
                    <a:pt x="148" y="240"/>
                  </a:lnTo>
                  <a:lnTo>
                    <a:pt x="128" y="235"/>
                  </a:lnTo>
                  <a:lnTo>
                    <a:pt x="123" y="247"/>
                  </a:lnTo>
                  <a:lnTo>
                    <a:pt x="119" y="261"/>
                  </a:lnTo>
                  <a:lnTo>
                    <a:pt x="121" y="269"/>
                  </a:lnTo>
                  <a:lnTo>
                    <a:pt x="126" y="270"/>
                  </a:lnTo>
                  <a:lnTo>
                    <a:pt x="128" y="263"/>
                  </a:lnTo>
                  <a:lnTo>
                    <a:pt x="136" y="258"/>
                  </a:lnTo>
                  <a:lnTo>
                    <a:pt x="139" y="267"/>
                  </a:lnTo>
                  <a:lnTo>
                    <a:pt x="141" y="282"/>
                  </a:lnTo>
                  <a:lnTo>
                    <a:pt x="141" y="290"/>
                  </a:lnTo>
                  <a:lnTo>
                    <a:pt x="141" y="305"/>
                  </a:lnTo>
                  <a:lnTo>
                    <a:pt x="139" y="314"/>
                  </a:lnTo>
                  <a:lnTo>
                    <a:pt x="139" y="329"/>
                  </a:lnTo>
                  <a:lnTo>
                    <a:pt x="131" y="347"/>
                  </a:lnTo>
                  <a:lnTo>
                    <a:pt x="128" y="355"/>
                  </a:lnTo>
                  <a:lnTo>
                    <a:pt x="124" y="364"/>
                  </a:lnTo>
                  <a:lnTo>
                    <a:pt x="114" y="379"/>
                  </a:lnTo>
                  <a:lnTo>
                    <a:pt x="105" y="386"/>
                  </a:lnTo>
                  <a:lnTo>
                    <a:pt x="93" y="385"/>
                  </a:lnTo>
                  <a:lnTo>
                    <a:pt x="97" y="376"/>
                  </a:lnTo>
                  <a:lnTo>
                    <a:pt x="108" y="370"/>
                  </a:lnTo>
                  <a:lnTo>
                    <a:pt x="112" y="361"/>
                  </a:lnTo>
                  <a:lnTo>
                    <a:pt x="107" y="341"/>
                  </a:lnTo>
                  <a:lnTo>
                    <a:pt x="112" y="333"/>
                  </a:lnTo>
                  <a:lnTo>
                    <a:pt x="112" y="323"/>
                  </a:lnTo>
                  <a:lnTo>
                    <a:pt x="116" y="308"/>
                  </a:lnTo>
                  <a:lnTo>
                    <a:pt x="118" y="297"/>
                  </a:lnTo>
                  <a:lnTo>
                    <a:pt x="128" y="284"/>
                  </a:lnTo>
                  <a:lnTo>
                    <a:pt x="124" y="277"/>
                  </a:lnTo>
                  <a:lnTo>
                    <a:pt x="114" y="267"/>
                  </a:lnTo>
                  <a:lnTo>
                    <a:pt x="108" y="270"/>
                  </a:lnTo>
                  <a:lnTo>
                    <a:pt x="105" y="279"/>
                  </a:lnTo>
                  <a:lnTo>
                    <a:pt x="102" y="293"/>
                  </a:lnTo>
                  <a:lnTo>
                    <a:pt x="98" y="303"/>
                  </a:lnTo>
                  <a:lnTo>
                    <a:pt x="93" y="314"/>
                  </a:lnTo>
                  <a:lnTo>
                    <a:pt x="88" y="323"/>
                  </a:lnTo>
                  <a:lnTo>
                    <a:pt x="82" y="333"/>
                  </a:lnTo>
                  <a:lnTo>
                    <a:pt x="73" y="340"/>
                  </a:lnTo>
                  <a:lnTo>
                    <a:pt x="65" y="344"/>
                  </a:lnTo>
                  <a:lnTo>
                    <a:pt x="59" y="358"/>
                  </a:lnTo>
                  <a:lnTo>
                    <a:pt x="42" y="350"/>
                  </a:lnTo>
                  <a:lnTo>
                    <a:pt x="27" y="349"/>
                  </a:lnTo>
                  <a:lnTo>
                    <a:pt x="5" y="350"/>
                  </a:lnTo>
                  <a:lnTo>
                    <a:pt x="0" y="336"/>
                  </a:lnTo>
                  <a:lnTo>
                    <a:pt x="5" y="332"/>
                  </a:lnTo>
                  <a:lnTo>
                    <a:pt x="11" y="324"/>
                  </a:lnTo>
                  <a:lnTo>
                    <a:pt x="21" y="313"/>
                  </a:lnTo>
                  <a:lnTo>
                    <a:pt x="26" y="300"/>
                  </a:lnTo>
                  <a:lnTo>
                    <a:pt x="59" y="302"/>
                  </a:lnTo>
                  <a:lnTo>
                    <a:pt x="65" y="294"/>
                  </a:lnTo>
                  <a:lnTo>
                    <a:pt x="61" y="281"/>
                  </a:lnTo>
                  <a:lnTo>
                    <a:pt x="67" y="270"/>
                  </a:lnTo>
                  <a:lnTo>
                    <a:pt x="65" y="261"/>
                  </a:lnTo>
                  <a:lnTo>
                    <a:pt x="67" y="251"/>
                  </a:lnTo>
                  <a:lnTo>
                    <a:pt x="67" y="243"/>
                  </a:lnTo>
                  <a:lnTo>
                    <a:pt x="75" y="237"/>
                  </a:lnTo>
                  <a:lnTo>
                    <a:pt x="83" y="238"/>
                  </a:lnTo>
                  <a:lnTo>
                    <a:pt x="95" y="237"/>
                  </a:lnTo>
                  <a:lnTo>
                    <a:pt x="102" y="229"/>
                  </a:lnTo>
                  <a:lnTo>
                    <a:pt x="103" y="217"/>
                  </a:lnTo>
                  <a:lnTo>
                    <a:pt x="107" y="208"/>
                  </a:lnTo>
                  <a:lnTo>
                    <a:pt x="112" y="201"/>
                  </a:lnTo>
                  <a:lnTo>
                    <a:pt x="118" y="193"/>
                  </a:lnTo>
                  <a:lnTo>
                    <a:pt x="126" y="185"/>
                  </a:lnTo>
                  <a:lnTo>
                    <a:pt x="134" y="179"/>
                  </a:lnTo>
                  <a:lnTo>
                    <a:pt x="148" y="169"/>
                  </a:lnTo>
                  <a:lnTo>
                    <a:pt x="156" y="161"/>
                  </a:lnTo>
                  <a:lnTo>
                    <a:pt x="169" y="166"/>
                  </a:lnTo>
                  <a:lnTo>
                    <a:pt x="195" y="152"/>
                  </a:lnTo>
                  <a:lnTo>
                    <a:pt x="214" y="139"/>
                  </a:lnTo>
                  <a:lnTo>
                    <a:pt x="231" y="121"/>
                  </a:lnTo>
                  <a:lnTo>
                    <a:pt x="269" y="89"/>
                  </a:lnTo>
                  <a:lnTo>
                    <a:pt x="262" y="80"/>
                  </a:lnTo>
                  <a:lnTo>
                    <a:pt x="236" y="89"/>
                  </a:lnTo>
                  <a:lnTo>
                    <a:pt x="243" y="78"/>
                  </a:lnTo>
                  <a:lnTo>
                    <a:pt x="256" y="66"/>
                  </a:lnTo>
                  <a:lnTo>
                    <a:pt x="264" y="56"/>
                  </a:lnTo>
                  <a:lnTo>
                    <a:pt x="269" y="54"/>
                  </a:lnTo>
                  <a:lnTo>
                    <a:pt x="282" y="33"/>
                  </a:lnTo>
                  <a:lnTo>
                    <a:pt x="282" y="30"/>
                  </a:lnTo>
                  <a:lnTo>
                    <a:pt x="282" y="23"/>
                  </a:lnTo>
                  <a:lnTo>
                    <a:pt x="290" y="17"/>
                  </a:lnTo>
                  <a:lnTo>
                    <a:pt x="299" y="3"/>
                  </a:lnTo>
                  <a:lnTo>
                    <a:pt x="311" y="0"/>
                  </a:lnTo>
                  <a:lnTo>
                    <a:pt x="310" y="12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31" name="Freeform 192"/>
            <p:cNvSpPr>
              <a:spLocks/>
            </p:cNvSpPr>
            <p:nvPr/>
          </p:nvSpPr>
          <p:spPr bwMode="auto">
            <a:xfrm>
              <a:off x="2245" y="2520"/>
              <a:ext cx="806" cy="720"/>
            </a:xfrm>
            <a:custGeom>
              <a:avLst/>
              <a:gdLst/>
              <a:ahLst/>
              <a:cxnLst>
                <a:cxn ang="0">
                  <a:pos x="698" y="16"/>
                </a:cxn>
                <a:cxn ang="0">
                  <a:pos x="719" y="13"/>
                </a:cxn>
                <a:cxn ang="0">
                  <a:pos x="742" y="50"/>
                </a:cxn>
                <a:cxn ang="0">
                  <a:pos x="770" y="16"/>
                </a:cxn>
                <a:cxn ang="0">
                  <a:pos x="800" y="16"/>
                </a:cxn>
                <a:cxn ang="0">
                  <a:pos x="762" y="45"/>
                </a:cxn>
                <a:cxn ang="0">
                  <a:pos x="781" y="83"/>
                </a:cxn>
                <a:cxn ang="0">
                  <a:pos x="758" y="104"/>
                </a:cxn>
                <a:cxn ang="0">
                  <a:pos x="722" y="101"/>
                </a:cxn>
                <a:cxn ang="0">
                  <a:pos x="683" y="130"/>
                </a:cxn>
                <a:cxn ang="0">
                  <a:pos x="642" y="152"/>
                </a:cxn>
                <a:cxn ang="0">
                  <a:pos x="595" y="171"/>
                </a:cxn>
                <a:cxn ang="0">
                  <a:pos x="524" y="233"/>
                </a:cxn>
                <a:cxn ang="0">
                  <a:pos x="501" y="295"/>
                </a:cxn>
                <a:cxn ang="0">
                  <a:pos x="478" y="323"/>
                </a:cxn>
                <a:cxn ang="0">
                  <a:pos x="450" y="408"/>
                </a:cxn>
                <a:cxn ang="0">
                  <a:pos x="437" y="470"/>
                </a:cxn>
                <a:cxn ang="0">
                  <a:pos x="453" y="498"/>
                </a:cxn>
                <a:cxn ang="0">
                  <a:pos x="503" y="504"/>
                </a:cxn>
                <a:cxn ang="0">
                  <a:pos x="488" y="599"/>
                </a:cxn>
                <a:cxn ang="0">
                  <a:pos x="427" y="595"/>
                </a:cxn>
                <a:cxn ang="0">
                  <a:pos x="408" y="604"/>
                </a:cxn>
                <a:cxn ang="0">
                  <a:pos x="378" y="619"/>
                </a:cxn>
                <a:cxn ang="0">
                  <a:pos x="350" y="574"/>
                </a:cxn>
                <a:cxn ang="0">
                  <a:pos x="302" y="593"/>
                </a:cxn>
                <a:cxn ang="0">
                  <a:pos x="271" y="633"/>
                </a:cxn>
                <a:cxn ang="0">
                  <a:pos x="261" y="599"/>
                </a:cxn>
                <a:cxn ang="0">
                  <a:pos x="207" y="621"/>
                </a:cxn>
                <a:cxn ang="0">
                  <a:pos x="189" y="658"/>
                </a:cxn>
                <a:cxn ang="0">
                  <a:pos x="160" y="699"/>
                </a:cxn>
                <a:cxn ang="0">
                  <a:pos x="145" y="717"/>
                </a:cxn>
                <a:cxn ang="0">
                  <a:pos x="136" y="671"/>
                </a:cxn>
                <a:cxn ang="0">
                  <a:pos x="79" y="680"/>
                </a:cxn>
                <a:cxn ang="0">
                  <a:pos x="10" y="696"/>
                </a:cxn>
                <a:cxn ang="0">
                  <a:pos x="9" y="672"/>
                </a:cxn>
                <a:cxn ang="0">
                  <a:pos x="82" y="655"/>
                </a:cxn>
                <a:cxn ang="0">
                  <a:pos x="155" y="621"/>
                </a:cxn>
                <a:cxn ang="0">
                  <a:pos x="174" y="615"/>
                </a:cxn>
                <a:cxn ang="0">
                  <a:pos x="204" y="607"/>
                </a:cxn>
                <a:cxn ang="0">
                  <a:pos x="230" y="604"/>
                </a:cxn>
                <a:cxn ang="0">
                  <a:pos x="287" y="563"/>
                </a:cxn>
                <a:cxn ang="0">
                  <a:pos x="337" y="529"/>
                </a:cxn>
                <a:cxn ang="0">
                  <a:pos x="362" y="491"/>
                </a:cxn>
                <a:cxn ang="0">
                  <a:pos x="391" y="457"/>
                </a:cxn>
                <a:cxn ang="0">
                  <a:pos x="420" y="415"/>
                </a:cxn>
                <a:cxn ang="0">
                  <a:pos x="437" y="364"/>
                </a:cxn>
                <a:cxn ang="0">
                  <a:pos x="466" y="322"/>
                </a:cxn>
                <a:cxn ang="0">
                  <a:pos x="413" y="328"/>
                </a:cxn>
                <a:cxn ang="0">
                  <a:pos x="453" y="308"/>
                </a:cxn>
                <a:cxn ang="0">
                  <a:pos x="491" y="248"/>
                </a:cxn>
                <a:cxn ang="0">
                  <a:pos x="515" y="201"/>
                </a:cxn>
                <a:cxn ang="0">
                  <a:pos x="532" y="158"/>
                </a:cxn>
                <a:cxn ang="0">
                  <a:pos x="549" y="133"/>
                </a:cxn>
                <a:cxn ang="0">
                  <a:pos x="576" y="161"/>
                </a:cxn>
                <a:cxn ang="0">
                  <a:pos x="612" y="154"/>
                </a:cxn>
                <a:cxn ang="0">
                  <a:pos x="625" y="134"/>
                </a:cxn>
                <a:cxn ang="0">
                  <a:pos x="637" y="116"/>
                </a:cxn>
                <a:cxn ang="0">
                  <a:pos x="647" y="83"/>
                </a:cxn>
                <a:cxn ang="0">
                  <a:pos x="652" y="50"/>
                </a:cxn>
                <a:cxn ang="0">
                  <a:pos x="688" y="30"/>
                </a:cxn>
              </a:cxnLst>
              <a:rect l="0" t="0" r="r" b="b"/>
              <a:pathLst>
                <a:path w="806" h="720">
                  <a:moveTo>
                    <a:pt x="688" y="30"/>
                  </a:moveTo>
                  <a:lnTo>
                    <a:pt x="690" y="26"/>
                  </a:lnTo>
                  <a:lnTo>
                    <a:pt x="695" y="18"/>
                  </a:lnTo>
                  <a:lnTo>
                    <a:pt x="698" y="16"/>
                  </a:lnTo>
                  <a:lnTo>
                    <a:pt x="706" y="7"/>
                  </a:lnTo>
                  <a:lnTo>
                    <a:pt x="714" y="0"/>
                  </a:lnTo>
                  <a:lnTo>
                    <a:pt x="719" y="2"/>
                  </a:lnTo>
                  <a:lnTo>
                    <a:pt x="719" y="13"/>
                  </a:lnTo>
                  <a:lnTo>
                    <a:pt x="717" y="32"/>
                  </a:lnTo>
                  <a:lnTo>
                    <a:pt x="721" y="41"/>
                  </a:lnTo>
                  <a:lnTo>
                    <a:pt x="727" y="47"/>
                  </a:lnTo>
                  <a:lnTo>
                    <a:pt x="742" y="50"/>
                  </a:lnTo>
                  <a:lnTo>
                    <a:pt x="752" y="42"/>
                  </a:lnTo>
                  <a:lnTo>
                    <a:pt x="760" y="36"/>
                  </a:lnTo>
                  <a:lnTo>
                    <a:pt x="765" y="27"/>
                  </a:lnTo>
                  <a:lnTo>
                    <a:pt x="770" y="16"/>
                  </a:lnTo>
                  <a:lnTo>
                    <a:pt x="785" y="6"/>
                  </a:lnTo>
                  <a:lnTo>
                    <a:pt x="806" y="3"/>
                  </a:lnTo>
                  <a:lnTo>
                    <a:pt x="803" y="13"/>
                  </a:lnTo>
                  <a:lnTo>
                    <a:pt x="800" y="16"/>
                  </a:lnTo>
                  <a:lnTo>
                    <a:pt x="783" y="24"/>
                  </a:lnTo>
                  <a:lnTo>
                    <a:pt x="772" y="35"/>
                  </a:lnTo>
                  <a:lnTo>
                    <a:pt x="770" y="44"/>
                  </a:lnTo>
                  <a:lnTo>
                    <a:pt x="762" y="45"/>
                  </a:lnTo>
                  <a:lnTo>
                    <a:pt x="758" y="57"/>
                  </a:lnTo>
                  <a:lnTo>
                    <a:pt x="760" y="85"/>
                  </a:lnTo>
                  <a:lnTo>
                    <a:pt x="770" y="82"/>
                  </a:lnTo>
                  <a:lnTo>
                    <a:pt x="781" y="83"/>
                  </a:lnTo>
                  <a:lnTo>
                    <a:pt x="788" y="95"/>
                  </a:lnTo>
                  <a:lnTo>
                    <a:pt x="777" y="98"/>
                  </a:lnTo>
                  <a:lnTo>
                    <a:pt x="768" y="101"/>
                  </a:lnTo>
                  <a:lnTo>
                    <a:pt x="758" y="104"/>
                  </a:lnTo>
                  <a:lnTo>
                    <a:pt x="749" y="105"/>
                  </a:lnTo>
                  <a:lnTo>
                    <a:pt x="736" y="110"/>
                  </a:lnTo>
                  <a:lnTo>
                    <a:pt x="724" y="109"/>
                  </a:lnTo>
                  <a:lnTo>
                    <a:pt x="722" y="101"/>
                  </a:lnTo>
                  <a:lnTo>
                    <a:pt x="712" y="101"/>
                  </a:lnTo>
                  <a:lnTo>
                    <a:pt x="705" y="109"/>
                  </a:lnTo>
                  <a:lnTo>
                    <a:pt x="698" y="116"/>
                  </a:lnTo>
                  <a:lnTo>
                    <a:pt x="683" y="130"/>
                  </a:lnTo>
                  <a:lnTo>
                    <a:pt x="675" y="138"/>
                  </a:lnTo>
                  <a:lnTo>
                    <a:pt x="666" y="144"/>
                  </a:lnTo>
                  <a:lnTo>
                    <a:pt x="652" y="150"/>
                  </a:lnTo>
                  <a:lnTo>
                    <a:pt x="642" y="152"/>
                  </a:lnTo>
                  <a:lnTo>
                    <a:pt x="632" y="155"/>
                  </a:lnTo>
                  <a:lnTo>
                    <a:pt x="620" y="157"/>
                  </a:lnTo>
                  <a:lnTo>
                    <a:pt x="603" y="163"/>
                  </a:lnTo>
                  <a:lnTo>
                    <a:pt x="595" y="171"/>
                  </a:lnTo>
                  <a:lnTo>
                    <a:pt x="581" y="183"/>
                  </a:lnTo>
                  <a:lnTo>
                    <a:pt x="571" y="192"/>
                  </a:lnTo>
                  <a:lnTo>
                    <a:pt x="550" y="207"/>
                  </a:lnTo>
                  <a:lnTo>
                    <a:pt x="524" y="233"/>
                  </a:lnTo>
                  <a:lnTo>
                    <a:pt x="515" y="248"/>
                  </a:lnTo>
                  <a:lnTo>
                    <a:pt x="503" y="263"/>
                  </a:lnTo>
                  <a:lnTo>
                    <a:pt x="504" y="281"/>
                  </a:lnTo>
                  <a:lnTo>
                    <a:pt x="501" y="295"/>
                  </a:lnTo>
                  <a:lnTo>
                    <a:pt x="496" y="300"/>
                  </a:lnTo>
                  <a:lnTo>
                    <a:pt x="486" y="299"/>
                  </a:lnTo>
                  <a:lnTo>
                    <a:pt x="479" y="308"/>
                  </a:lnTo>
                  <a:lnTo>
                    <a:pt x="478" y="323"/>
                  </a:lnTo>
                  <a:lnTo>
                    <a:pt x="471" y="343"/>
                  </a:lnTo>
                  <a:lnTo>
                    <a:pt x="460" y="364"/>
                  </a:lnTo>
                  <a:lnTo>
                    <a:pt x="452" y="388"/>
                  </a:lnTo>
                  <a:lnTo>
                    <a:pt x="450" y="408"/>
                  </a:lnTo>
                  <a:lnTo>
                    <a:pt x="447" y="420"/>
                  </a:lnTo>
                  <a:lnTo>
                    <a:pt x="447" y="430"/>
                  </a:lnTo>
                  <a:lnTo>
                    <a:pt x="442" y="448"/>
                  </a:lnTo>
                  <a:lnTo>
                    <a:pt x="437" y="470"/>
                  </a:lnTo>
                  <a:lnTo>
                    <a:pt x="440" y="493"/>
                  </a:lnTo>
                  <a:lnTo>
                    <a:pt x="440" y="495"/>
                  </a:lnTo>
                  <a:lnTo>
                    <a:pt x="443" y="500"/>
                  </a:lnTo>
                  <a:lnTo>
                    <a:pt x="453" y="498"/>
                  </a:lnTo>
                  <a:lnTo>
                    <a:pt x="460" y="482"/>
                  </a:lnTo>
                  <a:lnTo>
                    <a:pt x="484" y="474"/>
                  </a:lnTo>
                  <a:lnTo>
                    <a:pt x="494" y="485"/>
                  </a:lnTo>
                  <a:lnTo>
                    <a:pt x="503" y="504"/>
                  </a:lnTo>
                  <a:lnTo>
                    <a:pt x="511" y="542"/>
                  </a:lnTo>
                  <a:lnTo>
                    <a:pt x="493" y="572"/>
                  </a:lnTo>
                  <a:lnTo>
                    <a:pt x="496" y="593"/>
                  </a:lnTo>
                  <a:lnTo>
                    <a:pt x="488" y="599"/>
                  </a:lnTo>
                  <a:lnTo>
                    <a:pt x="479" y="607"/>
                  </a:lnTo>
                  <a:lnTo>
                    <a:pt x="466" y="604"/>
                  </a:lnTo>
                  <a:lnTo>
                    <a:pt x="453" y="591"/>
                  </a:lnTo>
                  <a:lnTo>
                    <a:pt x="427" y="595"/>
                  </a:lnTo>
                  <a:lnTo>
                    <a:pt x="425" y="607"/>
                  </a:lnTo>
                  <a:lnTo>
                    <a:pt x="420" y="604"/>
                  </a:lnTo>
                  <a:lnTo>
                    <a:pt x="409" y="608"/>
                  </a:lnTo>
                  <a:lnTo>
                    <a:pt x="408" y="604"/>
                  </a:lnTo>
                  <a:lnTo>
                    <a:pt x="398" y="596"/>
                  </a:lnTo>
                  <a:lnTo>
                    <a:pt x="386" y="599"/>
                  </a:lnTo>
                  <a:lnTo>
                    <a:pt x="384" y="615"/>
                  </a:lnTo>
                  <a:lnTo>
                    <a:pt x="378" y="619"/>
                  </a:lnTo>
                  <a:lnTo>
                    <a:pt x="373" y="610"/>
                  </a:lnTo>
                  <a:lnTo>
                    <a:pt x="371" y="598"/>
                  </a:lnTo>
                  <a:lnTo>
                    <a:pt x="358" y="580"/>
                  </a:lnTo>
                  <a:lnTo>
                    <a:pt x="350" y="574"/>
                  </a:lnTo>
                  <a:lnTo>
                    <a:pt x="340" y="574"/>
                  </a:lnTo>
                  <a:lnTo>
                    <a:pt x="330" y="574"/>
                  </a:lnTo>
                  <a:lnTo>
                    <a:pt x="317" y="578"/>
                  </a:lnTo>
                  <a:lnTo>
                    <a:pt x="302" y="593"/>
                  </a:lnTo>
                  <a:lnTo>
                    <a:pt x="284" y="615"/>
                  </a:lnTo>
                  <a:lnTo>
                    <a:pt x="282" y="634"/>
                  </a:lnTo>
                  <a:lnTo>
                    <a:pt x="276" y="642"/>
                  </a:lnTo>
                  <a:lnTo>
                    <a:pt x="271" y="633"/>
                  </a:lnTo>
                  <a:lnTo>
                    <a:pt x="277" y="613"/>
                  </a:lnTo>
                  <a:lnTo>
                    <a:pt x="269" y="608"/>
                  </a:lnTo>
                  <a:lnTo>
                    <a:pt x="265" y="598"/>
                  </a:lnTo>
                  <a:lnTo>
                    <a:pt x="261" y="599"/>
                  </a:lnTo>
                  <a:lnTo>
                    <a:pt x="255" y="608"/>
                  </a:lnTo>
                  <a:lnTo>
                    <a:pt x="245" y="613"/>
                  </a:lnTo>
                  <a:lnTo>
                    <a:pt x="232" y="610"/>
                  </a:lnTo>
                  <a:lnTo>
                    <a:pt x="207" y="621"/>
                  </a:lnTo>
                  <a:lnTo>
                    <a:pt x="199" y="625"/>
                  </a:lnTo>
                  <a:lnTo>
                    <a:pt x="207" y="642"/>
                  </a:lnTo>
                  <a:lnTo>
                    <a:pt x="199" y="649"/>
                  </a:lnTo>
                  <a:lnTo>
                    <a:pt x="189" y="658"/>
                  </a:lnTo>
                  <a:lnTo>
                    <a:pt x="186" y="672"/>
                  </a:lnTo>
                  <a:lnTo>
                    <a:pt x="179" y="683"/>
                  </a:lnTo>
                  <a:lnTo>
                    <a:pt x="165" y="687"/>
                  </a:lnTo>
                  <a:lnTo>
                    <a:pt x="160" y="699"/>
                  </a:lnTo>
                  <a:lnTo>
                    <a:pt x="155" y="713"/>
                  </a:lnTo>
                  <a:lnTo>
                    <a:pt x="151" y="720"/>
                  </a:lnTo>
                  <a:lnTo>
                    <a:pt x="148" y="719"/>
                  </a:lnTo>
                  <a:lnTo>
                    <a:pt x="145" y="717"/>
                  </a:lnTo>
                  <a:lnTo>
                    <a:pt x="145" y="705"/>
                  </a:lnTo>
                  <a:lnTo>
                    <a:pt x="143" y="689"/>
                  </a:lnTo>
                  <a:lnTo>
                    <a:pt x="143" y="678"/>
                  </a:lnTo>
                  <a:lnTo>
                    <a:pt x="136" y="671"/>
                  </a:lnTo>
                  <a:lnTo>
                    <a:pt x="126" y="671"/>
                  </a:lnTo>
                  <a:lnTo>
                    <a:pt x="104" y="674"/>
                  </a:lnTo>
                  <a:lnTo>
                    <a:pt x="94" y="675"/>
                  </a:lnTo>
                  <a:lnTo>
                    <a:pt x="79" y="680"/>
                  </a:lnTo>
                  <a:lnTo>
                    <a:pt x="61" y="691"/>
                  </a:lnTo>
                  <a:lnTo>
                    <a:pt x="36" y="702"/>
                  </a:lnTo>
                  <a:lnTo>
                    <a:pt x="20" y="701"/>
                  </a:lnTo>
                  <a:lnTo>
                    <a:pt x="10" y="696"/>
                  </a:lnTo>
                  <a:lnTo>
                    <a:pt x="0" y="693"/>
                  </a:lnTo>
                  <a:lnTo>
                    <a:pt x="0" y="691"/>
                  </a:lnTo>
                  <a:lnTo>
                    <a:pt x="0" y="678"/>
                  </a:lnTo>
                  <a:lnTo>
                    <a:pt x="9" y="672"/>
                  </a:lnTo>
                  <a:lnTo>
                    <a:pt x="19" y="668"/>
                  </a:lnTo>
                  <a:lnTo>
                    <a:pt x="40" y="663"/>
                  </a:lnTo>
                  <a:lnTo>
                    <a:pt x="60" y="664"/>
                  </a:lnTo>
                  <a:lnTo>
                    <a:pt x="82" y="655"/>
                  </a:lnTo>
                  <a:lnTo>
                    <a:pt x="117" y="652"/>
                  </a:lnTo>
                  <a:lnTo>
                    <a:pt x="130" y="648"/>
                  </a:lnTo>
                  <a:lnTo>
                    <a:pt x="143" y="643"/>
                  </a:lnTo>
                  <a:lnTo>
                    <a:pt x="155" y="621"/>
                  </a:lnTo>
                  <a:lnTo>
                    <a:pt x="158" y="619"/>
                  </a:lnTo>
                  <a:lnTo>
                    <a:pt x="163" y="618"/>
                  </a:lnTo>
                  <a:lnTo>
                    <a:pt x="166" y="613"/>
                  </a:lnTo>
                  <a:lnTo>
                    <a:pt x="174" y="615"/>
                  </a:lnTo>
                  <a:lnTo>
                    <a:pt x="181" y="613"/>
                  </a:lnTo>
                  <a:lnTo>
                    <a:pt x="186" y="610"/>
                  </a:lnTo>
                  <a:lnTo>
                    <a:pt x="192" y="610"/>
                  </a:lnTo>
                  <a:lnTo>
                    <a:pt x="204" y="607"/>
                  </a:lnTo>
                  <a:lnTo>
                    <a:pt x="207" y="605"/>
                  </a:lnTo>
                  <a:lnTo>
                    <a:pt x="220" y="601"/>
                  </a:lnTo>
                  <a:lnTo>
                    <a:pt x="227" y="604"/>
                  </a:lnTo>
                  <a:lnTo>
                    <a:pt x="230" y="604"/>
                  </a:lnTo>
                  <a:lnTo>
                    <a:pt x="242" y="596"/>
                  </a:lnTo>
                  <a:lnTo>
                    <a:pt x="256" y="593"/>
                  </a:lnTo>
                  <a:lnTo>
                    <a:pt x="274" y="572"/>
                  </a:lnTo>
                  <a:lnTo>
                    <a:pt x="287" y="563"/>
                  </a:lnTo>
                  <a:lnTo>
                    <a:pt x="306" y="551"/>
                  </a:lnTo>
                  <a:lnTo>
                    <a:pt x="318" y="542"/>
                  </a:lnTo>
                  <a:lnTo>
                    <a:pt x="332" y="536"/>
                  </a:lnTo>
                  <a:lnTo>
                    <a:pt x="337" y="529"/>
                  </a:lnTo>
                  <a:lnTo>
                    <a:pt x="345" y="521"/>
                  </a:lnTo>
                  <a:lnTo>
                    <a:pt x="353" y="512"/>
                  </a:lnTo>
                  <a:lnTo>
                    <a:pt x="360" y="503"/>
                  </a:lnTo>
                  <a:lnTo>
                    <a:pt x="362" y="491"/>
                  </a:lnTo>
                  <a:lnTo>
                    <a:pt x="371" y="485"/>
                  </a:lnTo>
                  <a:lnTo>
                    <a:pt x="383" y="474"/>
                  </a:lnTo>
                  <a:lnTo>
                    <a:pt x="384" y="462"/>
                  </a:lnTo>
                  <a:lnTo>
                    <a:pt x="391" y="457"/>
                  </a:lnTo>
                  <a:lnTo>
                    <a:pt x="396" y="453"/>
                  </a:lnTo>
                  <a:lnTo>
                    <a:pt x="401" y="447"/>
                  </a:lnTo>
                  <a:lnTo>
                    <a:pt x="411" y="437"/>
                  </a:lnTo>
                  <a:lnTo>
                    <a:pt x="420" y="415"/>
                  </a:lnTo>
                  <a:lnTo>
                    <a:pt x="424" y="400"/>
                  </a:lnTo>
                  <a:lnTo>
                    <a:pt x="430" y="384"/>
                  </a:lnTo>
                  <a:lnTo>
                    <a:pt x="433" y="375"/>
                  </a:lnTo>
                  <a:lnTo>
                    <a:pt x="437" y="364"/>
                  </a:lnTo>
                  <a:lnTo>
                    <a:pt x="443" y="353"/>
                  </a:lnTo>
                  <a:lnTo>
                    <a:pt x="452" y="345"/>
                  </a:lnTo>
                  <a:lnTo>
                    <a:pt x="460" y="338"/>
                  </a:lnTo>
                  <a:lnTo>
                    <a:pt x="466" y="322"/>
                  </a:lnTo>
                  <a:lnTo>
                    <a:pt x="457" y="316"/>
                  </a:lnTo>
                  <a:lnTo>
                    <a:pt x="442" y="322"/>
                  </a:lnTo>
                  <a:lnTo>
                    <a:pt x="432" y="326"/>
                  </a:lnTo>
                  <a:lnTo>
                    <a:pt x="413" y="328"/>
                  </a:lnTo>
                  <a:lnTo>
                    <a:pt x="413" y="322"/>
                  </a:lnTo>
                  <a:lnTo>
                    <a:pt x="433" y="314"/>
                  </a:lnTo>
                  <a:lnTo>
                    <a:pt x="445" y="316"/>
                  </a:lnTo>
                  <a:lnTo>
                    <a:pt x="453" y="308"/>
                  </a:lnTo>
                  <a:lnTo>
                    <a:pt x="473" y="279"/>
                  </a:lnTo>
                  <a:lnTo>
                    <a:pt x="479" y="269"/>
                  </a:lnTo>
                  <a:lnTo>
                    <a:pt x="489" y="255"/>
                  </a:lnTo>
                  <a:lnTo>
                    <a:pt x="491" y="248"/>
                  </a:lnTo>
                  <a:lnTo>
                    <a:pt x="499" y="236"/>
                  </a:lnTo>
                  <a:lnTo>
                    <a:pt x="506" y="217"/>
                  </a:lnTo>
                  <a:lnTo>
                    <a:pt x="506" y="217"/>
                  </a:lnTo>
                  <a:lnTo>
                    <a:pt x="515" y="201"/>
                  </a:lnTo>
                  <a:lnTo>
                    <a:pt x="519" y="190"/>
                  </a:lnTo>
                  <a:lnTo>
                    <a:pt x="522" y="180"/>
                  </a:lnTo>
                  <a:lnTo>
                    <a:pt x="529" y="166"/>
                  </a:lnTo>
                  <a:lnTo>
                    <a:pt x="532" y="158"/>
                  </a:lnTo>
                  <a:lnTo>
                    <a:pt x="535" y="152"/>
                  </a:lnTo>
                  <a:lnTo>
                    <a:pt x="539" y="147"/>
                  </a:lnTo>
                  <a:lnTo>
                    <a:pt x="540" y="139"/>
                  </a:lnTo>
                  <a:lnTo>
                    <a:pt x="549" y="133"/>
                  </a:lnTo>
                  <a:lnTo>
                    <a:pt x="560" y="133"/>
                  </a:lnTo>
                  <a:lnTo>
                    <a:pt x="565" y="145"/>
                  </a:lnTo>
                  <a:lnTo>
                    <a:pt x="573" y="160"/>
                  </a:lnTo>
                  <a:lnTo>
                    <a:pt x="576" y="161"/>
                  </a:lnTo>
                  <a:lnTo>
                    <a:pt x="585" y="158"/>
                  </a:lnTo>
                  <a:lnTo>
                    <a:pt x="591" y="158"/>
                  </a:lnTo>
                  <a:lnTo>
                    <a:pt x="600" y="157"/>
                  </a:lnTo>
                  <a:lnTo>
                    <a:pt x="612" y="154"/>
                  </a:lnTo>
                  <a:lnTo>
                    <a:pt x="619" y="152"/>
                  </a:lnTo>
                  <a:lnTo>
                    <a:pt x="619" y="145"/>
                  </a:lnTo>
                  <a:lnTo>
                    <a:pt x="622" y="141"/>
                  </a:lnTo>
                  <a:lnTo>
                    <a:pt x="625" y="134"/>
                  </a:lnTo>
                  <a:lnTo>
                    <a:pt x="627" y="128"/>
                  </a:lnTo>
                  <a:lnTo>
                    <a:pt x="630" y="125"/>
                  </a:lnTo>
                  <a:lnTo>
                    <a:pt x="634" y="122"/>
                  </a:lnTo>
                  <a:lnTo>
                    <a:pt x="637" y="116"/>
                  </a:lnTo>
                  <a:lnTo>
                    <a:pt x="640" y="109"/>
                  </a:lnTo>
                  <a:lnTo>
                    <a:pt x="645" y="104"/>
                  </a:lnTo>
                  <a:lnTo>
                    <a:pt x="647" y="95"/>
                  </a:lnTo>
                  <a:lnTo>
                    <a:pt x="647" y="83"/>
                  </a:lnTo>
                  <a:lnTo>
                    <a:pt x="649" y="72"/>
                  </a:lnTo>
                  <a:lnTo>
                    <a:pt x="649" y="60"/>
                  </a:lnTo>
                  <a:lnTo>
                    <a:pt x="650" y="57"/>
                  </a:lnTo>
                  <a:lnTo>
                    <a:pt x="652" y="50"/>
                  </a:lnTo>
                  <a:lnTo>
                    <a:pt x="663" y="47"/>
                  </a:lnTo>
                  <a:lnTo>
                    <a:pt x="673" y="47"/>
                  </a:lnTo>
                  <a:lnTo>
                    <a:pt x="681" y="42"/>
                  </a:lnTo>
                  <a:lnTo>
                    <a:pt x="688" y="3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32" name="Freeform 193"/>
            <p:cNvSpPr>
              <a:spLocks/>
            </p:cNvSpPr>
            <p:nvPr/>
          </p:nvSpPr>
          <p:spPr bwMode="auto">
            <a:xfrm>
              <a:off x="2245" y="2520"/>
              <a:ext cx="806" cy="720"/>
            </a:xfrm>
            <a:custGeom>
              <a:avLst/>
              <a:gdLst/>
              <a:ahLst/>
              <a:cxnLst>
                <a:cxn ang="0">
                  <a:pos x="698" y="16"/>
                </a:cxn>
                <a:cxn ang="0">
                  <a:pos x="719" y="13"/>
                </a:cxn>
                <a:cxn ang="0">
                  <a:pos x="742" y="50"/>
                </a:cxn>
                <a:cxn ang="0">
                  <a:pos x="770" y="16"/>
                </a:cxn>
                <a:cxn ang="0">
                  <a:pos x="800" y="16"/>
                </a:cxn>
                <a:cxn ang="0">
                  <a:pos x="762" y="45"/>
                </a:cxn>
                <a:cxn ang="0">
                  <a:pos x="781" y="83"/>
                </a:cxn>
                <a:cxn ang="0">
                  <a:pos x="758" y="104"/>
                </a:cxn>
                <a:cxn ang="0">
                  <a:pos x="722" y="101"/>
                </a:cxn>
                <a:cxn ang="0">
                  <a:pos x="683" y="130"/>
                </a:cxn>
                <a:cxn ang="0">
                  <a:pos x="642" y="152"/>
                </a:cxn>
                <a:cxn ang="0">
                  <a:pos x="595" y="171"/>
                </a:cxn>
                <a:cxn ang="0">
                  <a:pos x="524" y="233"/>
                </a:cxn>
                <a:cxn ang="0">
                  <a:pos x="501" y="295"/>
                </a:cxn>
                <a:cxn ang="0">
                  <a:pos x="478" y="323"/>
                </a:cxn>
                <a:cxn ang="0">
                  <a:pos x="450" y="408"/>
                </a:cxn>
                <a:cxn ang="0">
                  <a:pos x="437" y="470"/>
                </a:cxn>
                <a:cxn ang="0">
                  <a:pos x="453" y="498"/>
                </a:cxn>
                <a:cxn ang="0">
                  <a:pos x="503" y="504"/>
                </a:cxn>
                <a:cxn ang="0">
                  <a:pos x="488" y="599"/>
                </a:cxn>
                <a:cxn ang="0">
                  <a:pos x="427" y="595"/>
                </a:cxn>
                <a:cxn ang="0">
                  <a:pos x="408" y="604"/>
                </a:cxn>
                <a:cxn ang="0">
                  <a:pos x="378" y="619"/>
                </a:cxn>
                <a:cxn ang="0">
                  <a:pos x="350" y="574"/>
                </a:cxn>
                <a:cxn ang="0">
                  <a:pos x="302" y="593"/>
                </a:cxn>
                <a:cxn ang="0">
                  <a:pos x="271" y="633"/>
                </a:cxn>
                <a:cxn ang="0">
                  <a:pos x="261" y="599"/>
                </a:cxn>
                <a:cxn ang="0">
                  <a:pos x="207" y="621"/>
                </a:cxn>
                <a:cxn ang="0">
                  <a:pos x="189" y="658"/>
                </a:cxn>
                <a:cxn ang="0">
                  <a:pos x="160" y="699"/>
                </a:cxn>
                <a:cxn ang="0">
                  <a:pos x="145" y="717"/>
                </a:cxn>
                <a:cxn ang="0">
                  <a:pos x="136" y="671"/>
                </a:cxn>
                <a:cxn ang="0">
                  <a:pos x="79" y="680"/>
                </a:cxn>
                <a:cxn ang="0">
                  <a:pos x="10" y="696"/>
                </a:cxn>
                <a:cxn ang="0">
                  <a:pos x="9" y="672"/>
                </a:cxn>
                <a:cxn ang="0">
                  <a:pos x="82" y="655"/>
                </a:cxn>
                <a:cxn ang="0">
                  <a:pos x="155" y="621"/>
                </a:cxn>
                <a:cxn ang="0">
                  <a:pos x="174" y="615"/>
                </a:cxn>
                <a:cxn ang="0">
                  <a:pos x="204" y="607"/>
                </a:cxn>
                <a:cxn ang="0">
                  <a:pos x="230" y="604"/>
                </a:cxn>
                <a:cxn ang="0">
                  <a:pos x="287" y="563"/>
                </a:cxn>
                <a:cxn ang="0">
                  <a:pos x="337" y="529"/>
                </a:cxn>
                <a:cxn ang="0">
                  <a:pos x="362" y="491"/>
                </a:cxn>
                <a:cxn ang="0">
                  <a:pos x="391" y="457"/>
                </a:cxn>
                <a:cxn ang="0">
                  <a:pos x="420" y="415"/>
                </a:cxn>
                <a:cxn ang="0">
                  <a:pos x="437" y="364"/>
                </a:cxn>
                <a:cxn ang="0">
                  <a:pos x="466" y="322"/>
                </a:cxn>
                <a:cxn ang="0">
                  <a:pos x="413" y="328"/>
                </a:cxn>
                <a:cxn ang="0">
                  <a:pos x="453" y="308"/>
                </a:cxn>
                <a:cxn ang="0">
                  <a:pos x="491" y="248"/>
                </a:cxn>
                <a:cxn ang="0">
                  <a:pos x="515" y="201"/>
                </a:cxn>
                <a:cxn ang="0">
                  <a:pos x="532" y="158"/>
                </a:cxn>
                <a:cxn ang="0">
                  <a:pos x="549" y="133"/>
                </a:cxn>
                <a:cxn ang="0">
                  <a:pos x="576" y="161"/>
                </a:cxn>
                <a:cxn ang="0">
                  <a:pos x="612" y="154"/>
                </a:cxn>
                <a:cxn ang="0">
                  <a:pos x="625" y="134"/>
                </a:cxn>
                <a:cxn ang="0">
                  <a:pos x="637" y="116"/>
                </a:cxn>
                <a:cxn ang="0">
                  <a:pos x="647" y="83"/>
                </a:cxn>
                <a:cxn ang="0">
                  <a:pos x="652" y="50"/>
                </a:cxn>
                <a:cxn ang="0">
                  <a:pos x="688" y="30"/>
                </a:cxn>
              </a:cxnLst>
              <a:rect l="0" t="0" r="r" b="b"/>
              <a:pathLst>
                <a:path w="806" h="720">
                  <a:moveTo>
                    <a:pt x="688" y="30"/>
                  </a:moveTo>
                  <a:lnTo>
                    <a:pt x="690" y="26"/>
                  </a:lnTo>
                  <a:lnTo>
                    <a:pt x="695" y="18"/>
                  </a:lnTo>
                  <a:lnTo>
                    <a:pt x="698" y="16"/>
                  </a:lnTo>
                  <a:lnTo>
                    <a:pt x="706" y="7"/>
                  </a:lnTo>
                  <a:lnTo>
                    <a:pt x="714" y="0"/>
                  </a:lnTo>
                  <a:lnTo>
                    <a:pt x="719" y="2"/>
                  </a:lnTo>
                  <a:lnTo>
                    <a:pt x="719" y="13"/>
                  </a:lnTo>
                  <a:lnTo>
                    <a:pt x="717" y="32"/>
                  </a:lnTo>
                  <a:lnTo>
                    <a:pt x="721" y="41"/>
                  </a:lnTo>
                  <a:lnTo>
                    <a:pt x="727" y="47"/>
                  </a:lnTo>
                  <a:lnTo>
                    <a:pt x="742" y="50"/>
                  </a:lnTo>
                  <a:lnTo>
                    <a:pt x="752" y="42"/>
                  </a:lnTo>
                  <a:lnTo>
                    <a:pt x="760" y="36"/>
                  </a:lnTo>
                  <a:lnTo>
                    <a:pt x="765" y="27"/>
                  </a:lnTo>
                  <a:lnTo>
                    <a:pt x="770" y="16"/>
                  </a:lnTo>
                  <a:lnTo>
                    <a:pt x="785" y="6"/>
                  </a:lnTo>
                  <a:lnTo>
                    <a:pt x="806" y="3"/>
                  </a:lnTo>
                  <a:lnTo>
                    <a:pt x="803" y="13"/>
                  </a:lnTo>
                  <a:lnTo>
                    <a:pt x="800" y="16"/>
                  </a:lnTo>
                  <a:lnTo>
                    <a:pt x="783" y="24"/>
                  </a:lnTo>
                  <a:lnTo>
                    <a:pt x="772" y="35"/>
                  </a:lnTo>
                  <a:lnTo>
                    <a:pt x="770" y="44"/>
                  </a:lnTo>
                  <a:lnTo>
                    <a:pt x="762" y="45"/>
                  </a:lnTo>
                  <a:lnTo>
                    <a:pt x="758" y="57"/>
                  </a:lnTo>
                  <a:lnTo>
                    <a:pt x="760" y="85"/>
                  </a:lnTo>
                  <a:lnTo>
                    <a:pt x="770" y="82"/>
                  </a:lnTo>
                  <a:lnTo>
                    <a:pt x="781" y="83"/>
                  </a:lnTo>
                  <a:lnTo>
                    <a:pt x="788" y="95"/>
                  </a:lnTo>
                  <a:lnTo>
                    <a:pt x="777" y="98"/>
                  </a:lnTo>
                  <a:lnTo>
                    <a:pt x="768" y="101"/>
                  </a:lnTo>
                  <a:lnTo>
                    <a:pt x="758" y="104"/>
                  </a:lnTo>
                  <a:lnTo>
                    <a:pt x="749" y="105"/>
                  </a:lnTo>
                  <a:lnTo>
                    <a:pt x="736" y="110"/>
                  </a:lnTo>
                  <a:lnTo>
                    <a:pt x="724" y="109"/>
                  </a:lnTo>
                  <a:lnTo>
                    <a:pt x="722" y="101"/>
                  </a:lnTo>
                  <a:lnTo>
                    <a:pt x="712" y="101"/>
                  </a:lnTo>
                  <a:lnTo>
                    <a:pt x="705" y="109"/>
                  </a:lnTo>
                  <a:lnTo>
                    <a:pt x="698" y="116"/>
                  </a:lnTo>
                  <a:lnTo>
                    <a:pt x="683" y="130"/>
                  </a:lnTo>
                  <a:lnTo>
                    <a:pt x="675" y="138"/>
                  </a:lnTo>
                  <a:lnTo>
                    <a:pt x="666" y="144"/>
                  </a:lnTo>
                  <a:lnTo>
                    <a:pt x="652" y="150"/>
                  </a:lnTo>
                  <a:lnTo>
                    <a:pt x="642" y="152"/>
                  </a:lnTo>
                  <a:lnTo>
                    <a:pt x="632" y="155"/>
                  </a:lnTo>
                  <a:lnTo>
                    <a:pt x="620" y="157"/>
                  </a:lnTo>
                  <a:lnTo>
                    <a:pt x="603" y="163"/>
                  </a:lnTo>
                  <a:lnTo>
                    <a:pt x="595" y="171"/>
                  </a:lnTo>
                  <a:lnTo>
                    <a:pt x="581" y="183"/>
                  </a:lnTo>
                  <a:lnTo>
                    <a:pt x="571" y="192"/>
                  </a:lnTo>
                  <a:lnTo>
                    <a:pt x="550" y="207"/>
                  </a:lnTo>
                  <a:lnTo>
                    <a:pt x="524" y="233"/>
                  </a:lnTo>
                  <a:lnTo>
                    <a:pt x="515" y="248"/>
                  </a:lnTo>
                  <a:lnTo>
                    <a:pt x="503" y="263"/>
                  </a:lnTo>
                  <a:lnTo>
                    <a:pt x="504" y="281"/>
                  </a:lnTo>
                  <a:lnTo>
                    <a:pt x="501" y="295"/>
                  </a:lnTo>
                  <a:lnTo>
                    <a:pt x="496" y="300"/>
                  </a:lnTo>
                  <a:lnTo>
                    <a:pt x="486" y="299"/>
                  </a:lnTo>
                  <a:lnTo>
                    <a:pt x="479" y="308"/>
                  </a:lnTo>
                  <a:lnTo>
                    <a:pt x="478" y="323"/>
                  </a:lnTo>
                  <a:lnTo>
                    <a:pt x="471" y="343"/>
                  </a:lnTo>
                  <a:lnTo>
                    <a:pt x="460" y="364"/>
                  </a:lnTo>
                  <a:lnTo>
                    <a:pt x="452" y="388"/>
                  </a:lnTo>
                  <a:lnTo>
                    <a:pt x="450" y="408"/>
                  </a:lnTo>
                  <a:lnTo>
                    <a:pt x="447" y="420"/>
                  </a:lnTo>
                  <a:lnTo>
                    <a:pt x="447" y="430"/>
                  </a:lnTo>
                  <a:lnTo>
                    <a:pt x="442" y="448"/>
                  </a:lnTo>
                  <a:lnTo>
                    <a:pt x="437" y="470"/>
                  </a:lnTo>
                  <a:lnTo>
                    <a:pt x="440" y="493"/>
                  </a:lnTo>
                  <a:lnTo>
                    <a:pt x="440" y="495"/>
                  </a:lnTo>
                  <a:lnTo>
                    <a:pt x="443" y="500"/>
                  </a:lnTo>
                  <a:lnTo>
                    <a:pt x="453" y="498"/>
                  </a:lnTo>
                  <a:lnTo>
                    <a:pt x="460" y="482"/>
                  </a:lnTo>
                  <a:lnTo>
                    <a:pt x="484" y="474"/>
                  </a:lnTo>
                  <a:lnTo>
                    <a:pt x="494" y="485"/>
                  </a:lnTo>
                  <a:lnTo>
                    <a:pt x="503" y="504"/>
                  </a:lnTo>
                  <a:lnTo>
                    <a:pt x="511" y="542"/>
                  </a:lnTo>
                  <a:lnTo>
                    <a:pt x="493" y="572"/>
                  </a:lnTo>
                  <a:lnTo>
                    <a:pt x="496" y="593"/>
                  </a:lnTo>
                  <a:lnTo>
                    <a:pt x="488" y="599"/>
                  </a:lnTo>
                  <a:lnTo>
                    <a:pt x="479" y="607"/>
                  </a:lnTo>
                  <a:lnTo>
                    <a:pt x="466" y="604"/>
                  </a:lnTo>
                  <a:lnTo>
                    <a:pt x="453" y="591"/>
                  </a:lnTo>
                  <a:lnTo>
                    <a:pt x="427" y="595"/>
                  </a:lnTo>
                  <a:lnTo>
                    <a:pt x="425" y="607"/>
                  </a:lnTo>
                  <a:lnTo>
                    <a:pt x="420" y="604"/>
                  </a:lnTo>
                  <a:lnTo>
                    <a:pt x="409" y="608"/>
                  </a:lnTo>
                  <a:lnTo>
                    <a:pt x="408" y="604"/>
                  </a:lnTo>
                  <a:lnTo>
                    <a:pt x="398" y="596"/>
                  </a:lnTo>
                  <a:lnTo>
                    <a:pt x="386" y="599"/>
                  </a:lnTo>
                  <a:lnTo>
                    <a:pt x="384" y="615"/>
                  </a:lnTo>
                  <a:lnTo>
                    <a:pt x="378" y="619"/>
                  </a:lnTo>
                  <a:lnTo>
                    <a:pt x="373" y="610"/>
                  </a:lnTo>
                  <a:lnTo>
                    <a:pt x="371" y="598"/>
                  </a:lnTo>
                  <a:lnTo>
                    <a:pt x="358" y="580"/>
                  </a:lnTo>
                  <a:lnTo>
                    <a:pt x="350" y="574"/>
                  </a:lnTo>
                  <a:lnTo>
                    <a:pt x="340" y="574"/>
                  </a:lnTo>
                  <a:lnTo>
                    <a:pt x="330" y="574"/>
                  </a:lnTo>
                  <a:lnTo>
                    <a:pt x="317" y="578"/>
                  </a:lnTo>
                  <a:lnTo>
                    <a:pt x="302" y="593"/>
                  </a:lnTo>
                  <a:lnTo>
                    <a:pt x="284" y="615"/>
                  </a:lnTo>
                  <a:lnTo>
                    <a:pt x="282" y="634"/>
                  </a:lnTo>
                  <a:lnTo>
                    <a:pt x="276" y="642"/>
                  </a:lnTo>
                  <a:lnTo>
                    <a:pt x="271" y="633"/>
                  </a:lnTo>
                  <a:lnTo>
                    <a:pt x="277" y="613"/>
                  </a:lnTo>
                  <a:lnTo>
                    <a:pt x="269" y="608"/>
                  </a:lnTo>
                  <a:lnTo>
                    <a:pt x="265" y="598"/>
                  </a:lnTo>
                  <a:lnTo>
                    <a:pt x="261" y="599"/>
                  </a:lnTo>
                  <a:lnTo>
                    <a:pt x="255" y="608"/>
                  </a:lnTo>
                  <a:lnTo>
                    <a:pt x="245" y="613"/>
                  </a:lnTo>
                  <a:lnTo>
                    <a:pt x="232" y="610"/>
                  </a:lnTo>
                  <a:lnTo>
                    <a:pt x="207" y="621"/>
                  </a:lnTo>
                  <a:lnTo>
                    <a:pt x="199" y="625"/>
                  </a:lnTo>
                  <a:lnTo>
                    <a:pt x="207" y="642"/>
                  </a:lnTo>
                  <a:lnTo>
                    <a:pt x="199" y="649"/>
                  </a:lnTo>
                  <a:lnTo>
                    <a:pt x="189" y="658"/>
                  </a:lnTo>
                  <a:lnTo>
                    <a:pt x="186" y="672"/>
                  </a:lnTo>
                  <a:lnTo>
                    <a:pt x="179" y="683"/>
                  </a:lnTo>
                  <a:lnTo>
                    <a:pt x="165" y="687"/>
                  </a:lnTo>
                  <a:lnTo>
                    <a:pt x="160" y="699"/>
                  </a:lnTo>
                  <a:lnTo>
                    <a:pt x="155" y="713"/>
                  </a:lnTo>
                  <a:lnTo>
                    <a:pt x="151" y="720"/>
                  </a:lnTo>
                  <a:lnTo>
                    <a:pt x="148" y="719"/>
                  </a:lnTo>
                  <a:lnTo>
                    <a:pt x="145" y="717"/>
                  </a:lnTo>
                  <a:lnTo>
                    <a:pt x="145" y="705"/>
                  </a:lnTo>
                  <a:lnTo>
                    <a:pt x="143" y="689"/>
                  </a:lnTo>
                  <a:lnTo>
                    <a:pt x="143" y="678"/>
                  </a:lnTo>
                  <a:lnTo>
                    <a:pt x="136" y="671"/>
                  </a:lnTo>
                  <a:lnTo>
                    <a:pt x="126" y="671"/>
                  </a:lnTo>
                  <a:lnTo>
                    <a:pt x="104" y="674"/>
                  </a:lnTo>
                  <a:lnTo>
                    <a:pt x="94" y="675"/>
                  </a:lnTo>
                  <a:lnTo>
                    <a:pt x="79" y="680"/>
                  </a:lnTo>
                  <a:lnTo>
                    <a:pt x="61" y="691"/>
                  </a:lnTo>
                  <a:lnTo>
                    <a:pt x="36" y="702"/>
                  </a:lnTo>
                  <a:lnTo>
                    <a:pt x="20" y="701"/>
                  </a:lnTo>
                  <a:lnTo>
                    <a:pt x="10" y="696"/>
                  </a:lnTo>
                  <a:lnTo>
                    <a:pt x="0" y="693"/>
                  </a:lnTo>
                  <a:lnTo>
                    <a:pt x="0" y="691"/>
                  </a:lnTo>
                  <a:lnTo>
                    <a:pt x="0" y="678"/>
                  </a:lnTo>
                  <a:lnTo>
                    <a:pt x="9" y="672"/>
                  </a:lnTo>
                  <a:lnTo>
                    <a:pt x="19" y="668"/>
                  </a:lnTo>
                  <a:lnTo>
                    <a:pt x="40" y="663"/>
                  </a:lnTo>
                  <a:lnTo>
                    <a:pt x="60" y="664"/>
                  </a:lnTo>
                  <a:lnTo>
                    <a:pt x="82" y="655"/>
                  </a:lnTo>
                  <a:lnTo>
                    <a:pt x="117" y="652"/>
                  </a:lnTo>
                  <a:lnTo>
                    <a:pt x="130" y="648"/>
                  </a:lnTo>
                  <a:lnTo>
                    <a:pt x="143" y="643"/>
                  </a:lnTo>
                  <a:lnTo>
                    <a:pt x="155" y="621"/>
                  </a:lnTo>
                  <a:lnTo>
                    <a:pt x="158" y="619"/>
                  </a:lnTo>
                  <a:lnTo>
                    <a:pt x="163" y="618"/>
                  </a:lnTo>
                  <a:lnTo>
                    <a:pt x="166" y="613"/>
                  </a:lnTo>
                  <a:lnTo>
                    <a:pt x="174" y="615"/>
                  </a:lnTo>
                  <a:lnTo>
                    <a:pt x="181" y="613"/>
                  </a:lnTo>
                  <a:lnTo>
                    <a:pt x="186" y="610"/>
                  </a:lnTo>
                  <a:lnTo>
                    <a:pt x="192" y="610"/>
                  </a:lnTo>
                  <a:lnTo>
                    <a:pt x="204" y="607"/>
                  </a:lnTo>
                  <a:lnTo>
                    <a:pt x="207" y="605"/>
                  </a:lnTo>
                  <a:lnTo>
                    <a:pt x="220" y="601"/>
                  </a:lnTo>
                  <a:lnTo>
                    <a:pt x="227" y="604"/>
                  </a:lnTo>
                  <a:lnTo>
                    <a:pt x="230" y="604"/>
                  </a:lnTo>
                  <a:lnTo>
                    <a:pt x="242" y="596"/>
                  </a:lnTo>
                  <a:lnTo>
                    <a:pt x="256" y="593"/>
                  </a:lnTo>
                  <a:lnTo>
                    <a:pt x="274" y="572"/>
                  </a:lnTo>
                  <a:lnTo>
                    <a:pt x="287" y="563"/>
                  </a:lnTo>
                  <a:lnTo>
                    <a:pt x="306" y="551"/>
                  </a:lnTo>
                  <a:lnTo>
                    <a:pt x="318" y="542"/>
                  </a:lnTo>
                  <a:lnTo>
                    <a:pt x="332" y="536"/>
                  </a:lnTo>
                  <a:lnTo>
                    <a:pt x="337" y="529"/>
                  </a:lnTo>
                  <a:lnTo>
                    <a:pt x="345" y="521"/>
                  </a:lnTo>
                  <a:lnTo>
                    <a:pt x="353" y="512"/>
                  </a:lnTo>
                  <a:lnTo>
                    <a:pt x="360" y="503"/>
                  </a:lnTo>
                  <a:lnTo>
                    <a:pt x="362" y="491"/>
                  </a:lnTo>
                  <a:lnTo>
                    <a:pt x="371" y="485"/>
                  </a:lnTo>
                  <a:lnTo>
                    <a:pt x="383" y="474"/>
                  </a:lnTo>
                  <a:lnTo>
                    <a:pt x="384" y="462"/>
                  </a:lnTo>
                  <a:lnTo>
                    <a:pt x="391" y="457"/>
                  </a:lnTo>
                  <a:lnTo>
                    <a:pt x="396" y="453"/>
                  </a:lnTo>
                  <a:lnTo>
                    <a:pt x="401" y="447"/>
                  </a:lnTo>
                  <a:lnTo>
                    <a:pt x="411" y="437"/>
                  </a:lnTo>
                  <a:lnTo>
                    <a:pt x="420" y="415"/>
                  </a:lnTo>
                  <a:lnTo>
                    <a:pt x="424" y="400"/>
                  </a:lnTo>
                  <a:lnTo>
                    <a:pt x="430" y="384"/>
                  </a:lnTo>
                  <a:lnTo>
                    <a:pt x="433" y="375"/>
                  </a:lnTo>
                  <a:lnTo>
                    <a:pt x="437" y="364"/>
                  </a:lnTo>
                  <a:lnTo>
                    <a:pt x="443" y="353"/>
                  </a:lnTo>
                  <a:lnTo>
                    <a:pt x="452" y="345"/>
                  </a:lnTo>
                  <a:lnTo>
                    <a:pt x="460" y="338"/>
                  </a:lnTo>
                  <a:lnTo>
                    <a:pt x="466" y="322"/>
                  </a:lnTo>
                  <a:lnTo>
                    <a:pt x="457" y="316"/>
                  </a:lnTo>
                  <a:lnTo>
                    <a:pt x="442" y="322"/>
                  </a:lnTo>
                  <a:lnTo>
                    <a:pt x="432" y="326"/>
                  </a:lnTo>
                  <a:lnTo>
                    <a:pt x="413" y="328"/>
                  </a:lnTo>
                  <a:lnTo>
                    <a:pt x="413" y="322"/>
                  </a:lnTo>
                  <a:lnTo>
                    <a:pt x="433" y="314"/>
                  </a:lnTo>
                  <a:lnTo>
                    <a:pt x="445" y="316"/>
                  </a:lnTo>
                  <a:lnTo>
                    <a:pt x="453" y="308"/>
                  </a:lnTo>
                  <a:lnTo>
                    <a:pt x="473" y="279"/>
                  </a:lnTo>
                  <a:lnTo>
                    <a:pt x="479" y="269"/>
                  </a:lnTo>
                  <a:lnTo>
                    <a:pt x="489" y="255"/>
                  </a:lnTo>
                  <a:lnTo>
                    <a:pt x="491" y="248"/>
                  </a:lnTo>
                  <a:lnTo>
                    <a:pt x="499" y="236"/>
                  </a:lnTo>
                  <a:lnTo>
                    <a:pt x="506" y="217"/>
                  </a:lnTo>
                  <a:lnTo>
                    <a:pt x="506" y="217"/>
                  </a:lnTo>
                  <a:lnTo>
                    <a:pt x="515" y="201"/>
                  </a:lnTo>
                  <a:lnTo>
                    <a:pt x="519" y="190"/>
                  </a:lnTo>
                  <a:lnTo>
                    <a:pt x="522" y="180"/>
                  </a:lnTo>
                  <a:lnTo>
                    <a:pt x="529" y="166"/>
                  </a:lnTo>
                  <a:lnTo>
                    <a:pt x="532" y="158"/>
                  </a:lnTo>
                  <a:lnTo>
                    <a:pt x="535" y="152"/>
                  </a:lnTo>
                  <a:lnTo>
                    <a:pt x="539" y="147"/>
                  </a:lnTo>
                  <a:lnTo>
                    <a:pt x="540" y="139"/>
                  </a:lnTo>
                  <a:lnTo>
                    <a:pt x="549" y="133"/>
                  </a:lnTo>
                  <a:lnTo>
                    <a:pt x="560" y="133"/>
                  </a:lnTo>
                  <a:lnTo>
                    <a:pt x="565" y="145"/>
                  </a:lnTo>
                  <a:lnTo>
                    <a:pt x="573" y="160"/>
                  </a:lnTo>
                  <a:lnTo>
                    <a:pt x="576" y="161"/>
                  </a:lnTo>
                  <a:lnTo>
                    <a:pt x="585" y="158"/>
                  </a:lnTo>
                  <a:lnTo>
                    <a:pt x="591" y="158"/>
                  </a:lnTo>
                  <a:lnTo>
                    <a:pt x="600" y="157"/>
                  </a:lnTo>
                  <a:lnTo>
                    <a:pt x="612" y="154"/>
                  </a:lnTo>
                  <a:lnTo>
                    <a:pt x="619" y="152"/>
                  </a:lnTo>
                  <a:lnTo>
                    <a:pt x="619" y="145"/>
                  </a:lnTo>
                  <a:lnTo>
                    <a:pt x="622" y="141"/>
                  </a:lnTo>
                  <a:lnTo>
                    <a:pt x="625" y="134"/>
                  </a:lnTo>
                  <a:lnTo>
                    <a:pt x="627" y="128"/>
                  </a:lnTo>
                  <a:lnTo>
                    <a:pt x="630" y="125"/>
                  </a:lnTo>
                  <a:lnTo>
                    <a:pt x="634" y="122"/>
                  </a:lnTo>
                  <a:lnTo>
                    <a:pt x="637" y="116"/>
                  </a:lnTo>
                  <a:lnTo>
                    <a:pt x="640" y="109"/>
                  </a:lnTo>
                  <a:lnTo>
                    <a:pt x="645" y="104"/>
                  </a:lnTo>
                  <a:lnTo>
                    <a:pt x="647" y="95"/>
                  </a:lnTo>
                  <a:lnTo>
                    <a:pt x="647" y="83"/>
                  </a:lnTo>
                  <a:lnTo>
                    <a:pt x="649" y="72"/>
                  </a:lnTo>
                  <a:lnTo>
                    <a:pt x="649" y="60"/>
                  </a:lnTo>
                  <a:lnTo>
                    <a:pt x="650" y="57"/>
                  </a:lnTo>
                  <a:lnTo>
                    <a:pt x="652" y="50"/>
                  </a:lnTo>
                  <a:lnTo>
                    <a:pt x="663" y="47"/>
                  </a:lnTo>
                  <a:lnTo>
                    <a:pt x="673" y="47"/>
                  </a:lnTo>
                  <a:lnTo>
                    <a:pt x="681" y="42"/>
                  </a:lnTo>
                  <a:lnTo>
                    <a:pt x="688" y="3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33" name="Freeform 194"/>
            <p:cNvSpPr>
              <a:spLocks/>
            </p:cNvSpPr>
            <p:nvPr/>
          </p:nvSpPr>
          <p:spPr bwMode="auto">
            <a:xfrm>
              <a:off x="3652" y="1090"/>
              <a:ext cx="3" cy="6"/>
            </a:xfrm>
            <a:custGeom>
              <a:avLst/>
              <a:gdLst/>
              <a:ahLst/>
              <a:cxnLst>
                <a:cxn ang="0">
                  <a:pos x="3" y="6"/>
                </a:cxn>
                <a:cxn ang="0">
                  <a:pos x="1" y="6"/>
                </a:cxn>
                <a:cxn ang="0">
                  <a:pos x="0" y="3"/>
                </a:cxn>
                <a:cxn ang="0">
                  <a:pos x="1" y="0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3" y="6"/>
                </a:cxn>
                <a:cxn ang="0">
                  <a:pos x="3" y="6"/>
                </a:cxn>
                <a:cxn ang="0">
                  <a:pos x="3" y="6"/>
                </a:cxn>
              </a:cxnLst>
              <a:rect l="0" t="0" r="r" b="b"/>
              <a:pathLst>
                <a:path w="3" h="6">
                  <a:moveTo>
                    <a:pt x="3" y="6"/>
                  </a:moveTo>
                  <a:lnTo>
                    <a:pt x="1" y="6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34" name="Freeform 195"/>
            <p:cNvSpPr>
              <a:spLocks/>
            </p:cNvSpPr>
            <p:nvPr/>
          </p:nvSpPr>
          <p:spPr bwMode="auto">
            <a:xfrm>
              <a:off x="3652" y="1090"/>
              <a:ext cx="3" cy="6"/>
            </a:xfrm>
            <a:custGeom>
              <a:avLst/>
              <a:gdLst/>
              <a:ahLst/>
              <a:cxnLst>
                <a:cxn ang="0">
                  <a:pos x="3" y="6"/>
                </a:cxn>
                <a:cxn ang="0">
                  <a:pos x="1" y="6"/>
                </a:cxn>
                <a:cxn ang="0">
                  <a:pos x="0" y="3"/>
                </a:cxn>
                <a:cxn ang="0">
                  <a:pos x="1" y="0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3" y="6"/>
                </a:cxn>
                <a:cxn ang="0">
                  <a:pos x="3" y="6"/>
                </a:cxn>
                <a:cxn ang="0">
                  <a:pos x="3" y="6"/>
                </a:cxn>
              </a:cxnLst>
              <a:rect l="0" t="0" r="r" b="b"/>
              <a:pathLst>
                <a:path w="3" h="6">
                  <a:moveTo>
                    <a:pt x="3" y="6"/>
                  </a:moveTo>
                  <a:lnTo>
                    <a:pt x="1" y="6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35" name="Freeform 196"/>
            <p:cNvSpPr>
              <a:spLocks/>
            </p:cNvSpPr>
            <p:nvPr/>
          </p:nvSpPr>
          <p:spPr bwMode="auto">
            <a:xfrm>
              <a:off x="3653" y="1090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36" name="Freeform 197"/>
            <p:cNvSpPr>
              <a:spLocks/>
            </p:cNvSpPr>
            <p:nvPr/>
          </p:nvSpPr>
          <p:spPr bwMode="auto">
            <a:xfrm>
              <a:off x="3653" y="1090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37" name="Rectangle 198"/>
            <p:cNvSpPr>
              <a:spLocks noChangeArrowheads="1"/>
            </p:cNvSpPr>
            <p:nvPr/>
          </p:nvSpPr>
          <p:spPr bwMode="auto">
            <a:xfrm>
              <a:off x="3653" y="1090"/>
              <a:ext cx="1" cy="1"/>
            </a:xfrm>
            <a:prstGeom prst="rect">
              <a:avLst/>
            </a:prstGeom>
            <a:solidFill>
              <a:srgbClr val="007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38" name="Rectangle 199"/>
            <p:cNvSpPr>
              <a:spLocks noChangeArrowheads="1"/>
            </p:cNvSpPr>
            <p:nvPr/>
          </p:nvSpPr>
          <p:spPr bwMode="auto">
            <a:xfrm>
              <a:off x="3653" y="1090"/>
              <a:ext cx="1" cy="1"/>
            </a:xfrm>
            <a:prstGeom prst="rect">
              <a:avLst/>
            </a:prstGeom>
            <a:noFill/>
            <a:ln w="7938">
              <a:solidFill>
                <a:srgbClr val="004DA8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39" name="Freeform 200"/>
            <p:cNvSpPr>
              <a:spLocks/>
            </p:cNvSpPr>
            <p:nvPr/>
          </p:nvSpPr>
          <p:spPr bwMode="auto">
            <a:xfrm>
              <a:off x="3643" y="1088"/>
              <a:ext cx="5" cy="5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2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5"/>
                </a:cxn>
              </a:cxnLst>
              <a:rect l="0" t="0" r="r" b="b"/>
              <a:pathLst>
                <a:path w="5" h="5">
                  <a:moveTo>
                    <a:pt x="5" y="5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40" name="Freeform 201"/>
            <p:cNvSpPr>
              <a:spLocks/>
            </p:cNvSpPr>
            <p:nvPr/>
          </p:nvSpPr>
          <p:spPr bwMode="auto">
            <a:xfrm>
              <a:off x="3643" y="1088"/>
              <a:ext cx="5" cy="5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2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5"/>
                </a:cxn>
              </a:cxnLst>
              <a:rect l="0" t="0" r="r" b="b"/>
              <a:pathLst>
                <a:path w="5" h="5">
                  <a:moveTo>
                    <a:pt x="5" y="5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41" name="Freeform 202"/>
            <p:cNvSpPr>
              <a:spLocks/>
            </p:cNvSpPr>
            <p:nvPr/>
          </p:nvSpPr>
          <p:spPr bwMode="auto">
            <a:xfrm>
              <a:off x="3638" y="1088"/>
              <a:ext cx="2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0" y="2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42" name="Freeform 203"/>
            <p:cNvSpPr>
              <a:spLocks/>
            </p:cNvSpPr>
            <p:nvPr/>
          </p:nvSpPr>
          <p:spPr bwMode="auto">
            <a:xfrm>
              <a:off x="3638" y="1088"/>
              <a:ext cx="2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0" y="2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43" name="Freeform 204"/>
            <p:cNvSpPr>
              <a:spLocks/>
            </p:cNvSpPr>
            <p:nvPr/>
          </p:nvSpPr>
          <p:spPr bwMode="auto">
            <a:xfrm>
              <a:off x="3650" y="1088"/>
              <a:ext cx="2" cy="4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44" name="Freeform 205"/>
            <p:cNvSpPr>
              <a:spLocks/>
            </p:cNvSpPr>
            <p:nvPr/>
          </p:nvSpPr>
          <p:spPr bwMode="auto">
            <a:xfrm>
              <a:off x="3650" y="1088"/>
              <a:ext cx="2" cy="4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45" name="Freeform 206"/>
            <p:cNvSpPr>
              <a:spLocks/>
            </p:cNvSpPr>
            <p:nvPr/>
          </p:nvSpPr>
          <p:spPr bwMode="auto">
            <a:xfrm>
              <a:off x="3678" y="108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46" name="Freeform 207"/>
            <p:cNvSpPr>
              <a:spLocks/>
            </p:cNvSpPr>
            <p:nvPr/>
          </p:nvSpPr>
          <p:spPr bwMode="auto">
            <a:xfrm>
              <a:off x="3678" y="108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2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47" name="Freeform 208"/>
            <p:cNvSpPr>
              <a:spLocks/>
            </p:cNvSpPr>
            <p:nvPr/>
          </p:nvSpPr>
          <p:spPr bwMode="auto">
            <a:xfrm>
              <a:off x="3663" y="1084"/>
              <a:ext cx="15" cy="9"/>
            </a:xfrm>
            <a:custGeom>
              <a:avLst/>
              <a:gdLst/>
              <a:ahLst/>
              <a:cxnLst>
                <a:cxn ang="0">
                  <a:pos x="14" y="4"/>
                </a:cxn>
                <a:cxn ang="0">
                  <a:pos x="9" y="4"/>
                </a:cxn>
                <a:cxn ang="0">
                  <a:pos x="4" y="8"/>
                </a:cxn>
                <a:cxn ang="0">
                  <a:pos x="0" y="9"/>
                </a:cxn>
                <a:cxn ang="0">
                  <a:pos x="2" y="8"/>
                </a:cxn>
                <a:cxn ang="0">
                  <a:pos x="2" y="8"/>
                </a:cxn>
                <a:cxn ang="0">
                  <a:pos x="5" y="6"/>
                </a:cxn>
                <a:cxn ang="0">
                  <a:pos x="7" y="6"/>
                </a:cxn>
                <a:cxn ang="0">
                  <a:pos x="7" y="4"/>
                </a:cxn>
                <a:cxn ang="0">
                  <a:pos x="9" y="3"/>
                </a:cxn>
                <a:cxn ang="0">
                  <a:pos x="9" y="3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0" y="3"/>
                </a:cxn>
                <a:cxn ang="0">
                  <a:pos x="10" y="3"/>
                </a:cxn>
                <a:cxn ang="0">
                  <a:pos x="10" y="1"/>
                </a:cxn>
                <a:cxn ang="0">
                  <a:pos x="12" y="1"/>
                </a:cxn>
                <a:cxn ang="0">
                  <a:pos x="12" y="1"/>
                </a:cxn>
                <a:cxn ang="0">
                  <a:pos x="12" y="1"/>
                </a:cxn>
                <a:cxn ang="0">
                  <a:pos x="12" y="3"/>
                </a:cxn>
                <a:cxn ang="0">
                  <a:pos x="12" y="3"/>
                </a:cxn>
                <a:cxn ang="0">
                  <a:pos x="12" y="1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1"/>
                </a:cxn>
                <a:cxn ang="0">
                  <a:pos x="14" y="1"/>
                </a:cxn>
                <a:cxn ang="0">
                  <a:pos x="12" y="1"/>
                </a:cxn>
                <a:cxn ang="0">
                  <a:pos x="12" y="3"/>
                </a:cxn>
                <a:cxn ang="0">
                  <a:pos x="14" y="3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4" y="4"/>
                </a:cxn>
                <a:cxn ang="0">
                  <a:pos x="14" y="4"/>
                </a:cxn>
                <a:cxn ang="0">
                  <a:pos x="15" y="4"/>
                </a:cxn>
              </a:cxnLst>
              <a:rect l="0" t="0" r="r" b="b"/>
              <a:pathLst>
                <a:path w="15" h="9">
                  <a:moveTo>
                    <a:pt x="15" y="4"/>
                  </a:moveTo>
                  <a:lnTo>
                    <a:pt x="14" y="4"/>
                  </a:lnTo>
                  <a:lnTo>
                    <a:pt x="10" y="4"/>
                  </a:lnTo>
                  <a:lnTo>
                    <a:pt x="9" y="4"/>
                  </a:lnTo>
                  <a:lnTo>
                    <a:pt x="7" y="6"/>
                  </a:lnTo>
                  <a:lnTo>
                    <a:pt x="4" y="8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7" y="6"/>
                  </a:lnTo>
                  <a:lnTo>
                    <a:pt x="7" y="4"/>
                  </a:lnTo>
                  <a:lnTo>
                    <a:pt x="7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5" y="4"/>
                  </a:lnTo>
                  <a:lnTo>
                    <a:pt x="15" y="4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48" name="Freeform 209"/>
            <p:cNvSpPr>
              <a:spLocks/>
            </p:cNvSpPr>
            <p:nvPr/>
          </p:nvSpPr>
          <p:spPr bwMode="auto">
            <a:xfrm>
              <a:off x="3663" y="1084"/>
              <a:ext cx="15" cy="9"/>
            </a:xfrm>
            <a:custGeom>
              <a:avLst/>
              <a:gdLst/>
              <a:ahLst/>
              <a:cxnLst>
                <a:cxn ang="0">
                  <a:pos x="14" y="4"/>
                </a:cxn>
                <a:cxn ang="0">
                  <a:pos x="9" y="4"/>
                </a:cxn>
                <a:cxn ang="0">
                  <a:pos x="4" y="8"/>
                </a:cxn>
                <a:cxn ang="0">
                  <a:pos x="0" y="9"/>
                </a:cxn>
                <a:cxn ang="0">
                  <a:pos x="2" y="8"/>
                </a:cxn>
                <a:cxn ang="0">
                  <a:pos x="2" y="8"/>
                </a:cxn>
                <a:cxn ang="0">
                  <a:pos x="5" y="6"/>
                </a:cxn>
                <a:cxn ang="0">
                  <a:pos x="7" y="6"/>
                </a:cxn>
                <a:cxn ang="0">
                  <a:pos x="7" y="4"/>
                </a:cxn>
                <a:cxn ang="0">
                  <a:pos x="9" y="3"/>
                </a:cxn>
                <a:cxn ang="0">
                  <a:pos x="9" y="3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0" y="3"/>
                </a:cxn>
                <a:cxn ang="0">
                  <a:pos x="10" y="3"/>
                </a:cxn>
                <a:cxn ang="0">
                  <a:pos x="10" y="1"/>
                </a:cxn>
                <a:cxn ang="0">
                  <a:pos x="12" y="1"/>
                </a:cxn>
                <a:cxn ang="0">
                  <a:pos x="12" y="1"/>
                </a:cxn>
                <a:cxn ang="0">
                  <a:pos x="12" y="1"/>
                </a:cxn>
                <a:cxn ang="0">
                  <a:pos x="12" y="3"/>
                </a:cxn>
                <a:cxn ang="0">
                  <a:pos x="12" y="3"/>
                </a:cxn>
                <a:cxn ang="0">
                  <a:pos x="12" y="1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1"/>
                </a:cxn>
                <a:cxn ang="0">
                  <a:pos x="14" y="1"/>
                </a:cxn>
                <a:cxn ang="0">
                  <a:pos x="12" y="1"/>
                </a:cxn>
                <a:cxn ang="0">
                  <a:pos x="12" y="3"/>
                </a:cxn>
                <a:cxn ang="0">
                  <a:pos x="14" y="3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4" y="4"/>
                </a:cxn>
                <a:cxn ang="0">
                  <a:pos x="14" y="4"/>
                </a:cxn>
                <a:cxn ang="0">
                  <a:pos x="15" y="4"/>
                </a:cxn>
              </a:cxnLst>
              <a:rect l="0" t="0" r="r" b="b"/>
              <a:pathLst>
                <a:path w="15" h="9">
                  <a:moveTo>
                    <a:pt x="15" y="4"/>
                  </a:moveTo>
                  <a:lnTo>
                    <a:pt x="14" y="4"/>
                  </a:lnTo>
                  <a:lnTo>
                    <a:pt x="10" y="4"/>
                  </a:lnTo>
                  <a:lnTo>
                    <a:pt x="9" y="4"/>
                  </a:lnTo>
                  <a:lnTo>
                    <a:pt x="7" y="6"/>
                  </a:lnTo>
                  <a:lnTo>
                    <a:pt x="4" y="8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7" y="6"/>
                  </a:lnTo>
                  <a:lnTo>
                    <a:pt x="7" y="4"/>
                  </a:lnTo>
                  <a:lnTo>
                    <a:pt x="7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5" y="4"/>
                  </a:lnTo>
                  <a:lnTo>
                    <a:pt x="15" y="4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49" name="Freeform 210"/>
            <p:cNvSpPr>
              <a:spLocks/>
            </p:cNvSpPr>
            <p:nvPr/>
          </p:nvSpPr>
          <p:spPr bwMode="auto">
            <a:xfrm>
              <a:off x="3643" y="1084"/>
              <a:ext cx="10" cy="3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2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7" y="0"/>
                </a:cxn>
                <a:cxn ang="0">
                  <a:pos x="9" y="0"/>
                </a:cxn>
                <a:cxn ang="0">
                  <a:pos x="9" y="1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0" y="3"/>
                </a:cxn>
                <a:cxn ang="0">
                  <a:pos x="10" y="3"/>
                </a:cxn>
                <a:cxn ang="0">
                  <a:pos x="10" y="3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1"/>
                </a:cxn>
                <a:cxn ang="0">
                  <a:pos x="7" y="1"/>
                </a:cxn>
                <a:cxn ang="0">
                  <a:pos x="7" y="1"/>
                </a:cxn>
                <a:cxn ang="0">
                  <a:pos x="7" y="1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1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2" y="1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2" y="3"/>
                </a:cxn>
              </a:cxnLst>
              <a:rect l="0" t="0" r="r" b="b"/>
              <a:pathLst>
                <a:path w="10" h="3">
                  <a:moveTo>
                    <a:pt x="2" y="3"/>
                  </a:moveTo>
                  <a:lnTo>
                    <a:pt x="2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50" name="Freeform 211"/>
            <p:cNvSpPr>
              <a:spLocks/>
            </p:cNvSpPr>
            <p:nvPr/>
          </p:nvSpPr>
          <p:spPr bwMode="auto">
            <a:xfrm>
              <a:off x="3643" y="1084"/>
              <a:ext cx="10" cy="3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2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7" y="0"/>
                </a:cxn>
                <a:cxn ang="0">
                  <a:pos x="9" y="0"/>
                </a:cxn>
                <a:cxn ang="0">
                  <a:pos x="9" y="1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0" y="3"/>
                </a:cxn>
                <a:cxn ang="0">
                  <a:pos x="10" y="3"/>
                </a:cxn>
                <a:cxn ang="0">
                  <a:pos x="10" y="3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1"/>
                </a:cxn>
                <a:cxn ang="0">
                  <a:pos x="7" y="1"/>
                </a:cxn>
                <a:cxn ang="0">
                  <a:pos x="7" y="1"/>
                </a:cxn>
                <a:cxn ang="0">
                  <a:pos x="7" y="1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1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2" y="1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2" y="3"/>
                </a:cxn>
              </a:cxnLst>
              <a:rect l="0" t="0" r="r" b="b"/>
              <a:pathLst>
                <a:path w="10" h="3">
                  <a:moveTo>
                    <a:pt x="2" y="3"/>
                  </a:moveTo>
                  <a:lnTo>
                    <a:pt x="2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51" name="Freeform 212"/>
            <p:cNvSpPr>
              <a:spLocks/>
            </p:cNvSpPr>
            <p:nvPr/>
          </p:nvSpPr>
          <p:spPr bwMode="auto">
            <a:xfrm>
              <a:off x="3682" y="1081"/>
              <a:ext cx="6" cy="6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6" y="0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52" name="Freeform 213"/>
            <p:cNvSpPr>
              <a:spLocks/>
            </p:cNvSpPr>
            <p:nvPr/>
          </p:nvSpPr>
          <p:spPr bwMode="auto">
            <a:xfrm>
              <a:off x="3682" y="1081"/>
              <a:ext cx="6" cy="6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6" y="0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53" name="Freeform 214"/>
            <p:cNvSpPr>
              <a:spLocks/>
            </p:cNvSpPr>
            <p:nvPr/>
          </p:nvSpPr>
          <p:spPr bwMode="auto">
            <a:xfrm>
              <a:off x="3626" y="1079"/>
              <a:ext cx="10" cy="9"/>
            </a:xfrm>
            <a:custGeom>
              <a:avLst/>
              <a:gdLst/>
              <a:ahLst/>
              <a:cxnLst>
                <a:cxn ang="0">
                  <a:pos x="10" y="9"/>
                </a:cxn>
                <a:cxn ang="0">
                  <a:pos x="6" y="9"/>
                </a:cxn>
                <a:cxn ang="0">
                  <a:pos x="6" y="5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6" y="3"/>
                </a:cxn>
                <a:cxn ang="0">
                  <a:pos x="8" y="5"/>
                </a:cxn>
                <a:cxn ang="0">
                  <a:pos x="8" y="5"/>
                </a:cxn>
                <a:cxn ang="0">
                  <a:pos x="8" y="5"/>
                </a:cxn>
                <a:cxn ang="0">
                  <a:pos x="8" y="5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8" y="6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8" y="9"/>
                </a:cxn>
                <a:cxn ang="0">
                  <a:pos x="8" y="9"/>
                </a:cxn>
                <a:cxn ang="0">
                  <a:pos x="8" y="9"/>
                </a:cxn>
                <a:cxn ang="0">
                  <a:pos x="8" y="9"/>
                </a:cxn>
                <a:cxn ang="0">
                  <a:pos x="10" y="9"/>
                </a:cxn>
                <a:cxn ang="0">
                  <a:pos x="10" y="9"/>
                </a:cxn>
              </a:cxnLst>
              <a:rect l="0" t="0" r="r" b="b"/>
              <a:pathLst>
                <a:path w="10" h="9">
                  <a:moveTo>
                    <a:pt x="10" y="9"/>
                  </a:moveTo>
                  <a:lnTo>
                    <a:pt x="6" y="9"/>
                  </a:lnTo>
                  <a:lnTo>
                    <a:pt x="6" y="5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6" y="3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8" y="6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9"/>
                  </a:lnTo>
                  <a:lnTo>
                    <a:pt x="8" y="9"/>
                  </a:lnTo>
                  <a:lnTo>
                    <a:pt x="8" y="9"/>
                  </a:lnTo>
                  <a:lnTo>
                    <a:pt x="8" y="9"/>
                  </a:lnTo>
                  <a:lnTo>
                    <a:pt x="10" y="9"/>
                  </a:lnTo>
                  <a:lnTo>
                    <a:pt x="10" y="9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54" name="Freeform 215"/>
            <p:cNvSpPr>
              <a:spLocks/>
            </p:cNvSpPr>
            <p:nvPr/>
          </p:nvSpPr>
          <p:spPr bwMode="auto">
            <a:xfrm>
              <a:off x="3626" y="1079"/>
              <a:ext cx="10" cy="9"/>
            </a:xfrm>
            <a:custGeom>
              <a:avLst/>
              <a:gdLst/>
              <a:ahLst/>
              <a:cxnLst>
                <a:cxn ang="0">
                  <a:pos x="10" y="9"/>
                </a:cxn>
                <a:cxn ang="0">
                  <a:pos x="6" y="9"/>
                </a:cxn>
                <a:cxn ang="0">
                  <a:pos x="6" y="5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6" y="3"/>
                </a:cxn>
                <a:cxn ang="0">
                  <a:pos x="8" y="5"/>
                </a:cxn>
                <a:cxn ang="0">
                  <a:pos x="8" y="5"/>
                </a:cxn>
                <a:cxn ang="0">
                  <a:pos x="8" y="5"/>
                </a:cxn>
                <a:cxn ang="0">
                  <a:pos x="8" y="5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8" y="6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8" y="9"/>
                </a:cxn>
                <a:cxn ang="0">
                  <a:pos x="8" y="9"/>
                </a:cxn>
                <a:cxn ang="0">
                  <a:pos x="8" y="9"/>
                </a:cxn>
                <a:cxn ang="0">
                  <a:pos x="8" y="9"/>
                </a:cxn>
                <a:cxn ang="0">
                  <a:pos x="10" y="9"/>
                </a:cxn>
                <a:cxn ang="0">
                  <a:pos x="10" y="9"/>
                </a:cxn>
              </a:cxnLst>
              <a:rect l="0" t="0" r="r" b="b"/>
              <a:pathLst>
                <a:path w="10" h="9">
                  <a:moveTo>
                    <a:pt x="10" y="9"/>
                  </a:moveTo>
                  <a:lnTo>
                    <a:pt x="6" y="9"/>
                  </a:lnTo>
                  <a:lnTo>
                    <a:pt x="6" y="5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6" y="3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8" y="6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9"/>
                  </a:lnTo>
                  <a:lnTo>
                    <a:pt x="8" y="9"/>
                  </a:lnTo>
                  <a:lnTo>
                    <a:pt x="8" y="9"/>
                  </a:lnTo>
                  <a:lnTo>
                    <a:pt x="8" y="9"/>
                  </a:lnTo>
                  <a:lnTo>
                    <a:pt x="10" y="9"/>
                  </a:lnTo>
                  <a:lnTo>
                    <a:pt x="10" y="9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55" name="Freeform 216"/>
            <p:cNvSpPr>
              <a:spLocks/>
            </p:cNvSpPr>
            <p:nvPr/>
          </p:nvSpPr>
          <p:spPr bwMode="auto">
            <a:xfrm>
              <a:off x="3688" y="1075"/>
              <a:ext cx="5" cy="6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1"/>
                </a:cxn>
                <a:cxn ang="0">
                  <a:pos x="5" y="1"/>
                </a:cxn>
                <a:cxn ang="0">
                  <a:pos x="5" y="1"/>
                </a:cxn>
                <a:cxn ang="0">
                  <a:pos x="5" y="0"/>
                </a:cxn>
                <a:cxn ang="0">
                  <a:pos x="3" y="3"/>
                </a:cxn>
                <a:cxn ang="0">
                  <a:pos x="0" y="6"/>
                </a:cxn>
              </a:cxnLst>
              <a:rect l="0" t="0" r="r" b="b"/>
              <a:pathLst>
                <a:path w="5" h="6">
                  <a:moveTo>
                    <a:pt x="0" y="6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3" y="3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56" name="Freeform 217"/>
            <p:cNvSpPr>
              <a:spLocks/>
            </p:cNvSpPr>
            <p:nvPr/>
          </p:nvSpPr>
          <p:spPr bwMode="auto">
            <a:xfrm>
              <a:off x="3688" y="1075"/>
              <a:ext cx="5" cy="6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1"/>
                </a:cxn>
                <a:cxn ang="0">
                  <a:pos x="5" y="1"/>
                </a:cxn>
                <a:cxn ang="0">
                  <a:pos x="5" y="1"/>
                </a:cxn>
                <a:cxn ang="0">
                  <a:pos x="5" y="0"/>
                </a:cxn>
                <a:cxn ang="0">
                  <a:pos x="3" y="3"/>
                </a:cxn>
                <a:cxn ang="0">
                  <a:pos x="0" y="6"/>
                </a:cxn>
              </a:cxnLst>
              <a:rect l="0" t="0" r="r" b="b"/>
              <a:pathLst>
                <a:path w="5" h="6">
                  <a:moveTo>
                    <a:pt x="0" y="6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3" y="3"/>
                  </a:lnTo>
                  <a:lnTo>
                    <a:pt x="0" y="6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57" name="Freeform 218"/>
            <p:cNvSpPr>
              <a:spLocks/>
            </p:cNvSpPr>
            <p:nvPr/>
          </p:nvSpPr>
          <p:spPr bwMode="auto">
            <a:xfrm>
              <a:off x="3694" y="1069"/>
              <a:ext cx="4" cy="6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6"/>
                </a:cxn>
              </a:cxnLst>
              <a:rect l="0" t="0" r="r" b="b"/>
              <a:pathLst>
                <a:path w="4" h="6">
                  <a:moveTo>
                    <a:pt x="0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58" name="Freeform 219"/>
            <p:cNvSpPr>
              <a:spLocks/>
            </p:cNvSpPr>
            <p:nvPr/>
          </p:nvSpPr>
          <p:spPr bwMode="auto">
            <a:xfrm>
              <a:off x="3694" y="1069"/>
              <a:ext cx="4" cy="6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6"/>
                </a:cxn>
              </a:cxnLst>
              <a:rect l="0" t="0" r="r" b="b"/>
              <a:pathLst>
                <a:path w="4" h="6">
                  <a:moveTo>
                    <a:pt x="0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6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59" name="Freeform 220"/>
            <p:cNvSpPr>
              <a:spLocks/>
            </p:cNvSpPr>
            <p:nvPr/>
          </p:nvSpPr>
          <p:spPr bwMode="auto">
            <a:xfrm>
              <a:off x="3698" y="1061"/>
              <a:ext cx="3" cy="5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" y="2"/>
                </a:cxn>
                <a:cxn ang="0">
                  <a:pos x="1" y="3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1" y="3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3" h="5">
                  <a:moveTo>
                    <a:pt x="3" y="0"/>
                  </a:moveTo>
                  <a:lnTo>
                    <a:pt x="1" y="2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60" name="Freeform 221"/>
            <p:cNvSpPr>
              <a:spLocks/>
            </p:cNvSpPr>
            <p:nvPr/>
          </p:nvSpPr>
          <p:spPr bwMode="auto">
            <a:xfrm>
              <a:off x="3698" y="1061"/>
              <a:ext cx="3" cy="5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" y="2"/>
                </a:cxn>
                <a:cxn ang="0">
                  <a:pos x="1" y="3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1" y="3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3" h="5">
                  <a:moveTo>
                    <a:pt x="3" y="0"/>
                  </a:moveTo>
                  <a:lnTo>
                    <a:pt x="1" y="2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61" name="Freeform 222"/>
            <p:cNvSpPr>
              <a:spLocks/>
            </p:cNvSpPr>
            <p:nvPr/>
          </p:nvSpPr>
          <p:spPr bwMode="auto">
            <a:xfrm>
              <a:off x="3703" y="1055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62" name="Freeform 223"/>
            <p:cNvSpPr>
              <a:spLocks/>
            </p:cNvSpPr>
            <p:nvPr/>
          </p:nvSpPr>
          <p:spPr bwMode="auto">
            <a:xfrm>
              <a:off x="3703" y="1055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63" name="Freeform 224"/>
            <p:cNvSpPr>
              <a:spLocks/>
            </p:cNvSpPr>
            <p:nvPr/>
          </p:nvSpPr>
          <p:spPr bwMode="auto">
            <a:xfrm>
              <a:off x="3699" y="1052"/>
              <a:ext cx="2" cy="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64" name="Freeform 225"/>
            <p:cNvSpPr>
              <a:spLocks/>
            </p:cNvSpPr>
            <p:nvPr/>
          </p:nvSpPr>
          <p:spPr bwMode="auto">
            <a:xfrm>
              <a:off x="3699" y="1052"/>
              <a:ext cx="2" cy="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65" name="Freeform 226"/>
            <p:cNvSpPr>
              <a:spLocks/>
            </p:cNvSpPr>
            <p:nvPr/>
          </p:nvSpPr>
          <p:spPr bwMode="auto">
            <a:xfrm>
              <a:off x="3694" y="1049"/>
              <a:ext cx="5" cy="2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5" y="2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5" y="2"/>
                </a:cxn>
                <a:cxn ang="0">
                  <a:pos x="5" y="2"/>
                </a:cxn>
              </a:cxnLst>
              <a:rect l="0" t="0" r="r" b="b"/>
              <a:pathLst>
                <a:path w="5" h="2">
                  <a:moveTo>
                    <a:pt x="5" y="2"/>
                  </a:moveTo>
                  <a:lnTo>
                    <a:pt x="5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66" name="Freeform 227"/>
            <p:cNvSpPr>
              <a:spLocks/>
            </p:cNvSpPr>
            <p:nvPr/>
          </p:nvSpPr>
          <p:spPr bwMode="auto">
            <a:xfrm>
              <a:off x="3694" y="1049"/>
              <a:ext cx="5" cy="2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5" y="2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5" y="2"/>
                </a:cxn>
                <a:cxn ang="0">
                  <a:pos x="5" y="2"/>
                </a:cxn>
              </a:cxnLst>
              <a:rect l="0" t="0" r="r" b="b"/>
              <a:pathLst>
                <a:path w="5" h="2">
                  <a:moveTo>
                    <a:pt x="5" y="2"/>
                  </a:moveTo>
                  <a:lnTo>
                    <a:pt x="5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67" name="Freeform 228"/>
            <p:cNvSpPr>
              <a:spLocks/>
            </p:cNvSpPr>
            <p:nvPr/>
          </p:nvSpPr>
          <p:spPr bwMode="auto">
            <a:xfrm>
              <a:off x="3552" y="1048"/>
              <a:ext cx="70" cy="39"/>
            </a:xfrm>
            <a:custGeom>
              <a:avLst/>
              <a:gdLst/>
              <a:ahLst/>
              <a:cxnLst>
                <a:cxn ang="0">
                  <a:pos x="62" y="39"/>
                </a:cxn>
                <a:cxn ang="0">
                  <a:pos x="33" y="18"/>
                </a:cxn>
                <a:cxn ang="0">
                  <a:pos x="19" y="7"/>
                </a:cxn>
                <a:cxn ang="0">
                  <a:pos x="6" y="1"/>
                </a:cxn>
                <a:cxn ang="0">
                  <a:pos x="0" y="3"/>
                </a:cxn>
                <a:cxn ang="0">
                  <a:pos x="1" y="1"/>
                </a:cxn>
                <a:cxn ang="0">
                  <a:pos x="3" y="1"/>
                </a:cxn>
                <a:cxn ang="0">
                  <a:pos x="4" y="1"/>
                </a:cxn>
                <a:cxn ang="0">
                  <a:pos x="6" y="0"/>
                </a:cxn>
                <a:cxn ang="0">
                  <a:pos x="8" y="1"/>
                </a:cxn>
                <a:cxn ang="0">
                  <a:pos x="8" y="1"/>
                </a:cxn>
                <a:cxn ang="0">
                  <a:pos x="9" y="3"/>
                </a:cxn>
                <a:cxn ang="0">
                  <a:pos x="11" y="1"/>
                </a:cxn>
                <a:cxn ang="0">
                  <a:pos x="11" y="1"/>
                </a:cxn>
                <a:cxn ang="0">
                  <a:pos x="11" y="3"/>
                </a:cxn>
                <a:cxn ang="0">
                  <a:pos x="11" y="3"/>
                </a:cxn>
                <a:cxn ang="0">
                  <a:pos x="13" y="7"/>
                </a:cxn>
                <a:cxn ang="0">
                  <a:pos x="14" y="7"/>
                </a:cxn>
                <a:cxn ang="0">
                  <a:pos x="18" y="4"/>
                </a:cxn>
                <a:cxn ang="0">
                  <a:pos x="19" y="4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3" y="4"/>
                </a:cxn>
                <a:cxn ang="0">
                  <a:pos x="23" y="7"/>
                </a:cxn>
                <a:cxn ang="0">
                  <a:pos x="23" y="8"/>
                </a:cxn>
                <a:cxn ang="0">
                  <a:pos x="23" y="8"/>
                </a:cxn>
                <a:cxn ang="0">
                  <a:pos x="23" y="10"/>
                </a:cxn>
                <a:cxn ang="0">
                  <a:pos x="24" y="11"/>
                </a:cxn>
                <a:cxn ang="0">
                  <a:pos x="26" y="11"/>
                </a:cxn>
                <a:cxn ang="0">
                  <a:pos x="26" y="11"/>
                </a:cxn>
                <a:cxn ang="0">
                  <a:pos x="28" y="11"/>
                </a:cxn>
                <a:cxn ang="0">
                  <a:pos x="29" y="13"/>
                </a:cxn>
                <a:cxn ang="0">
                  <a:pos x="31" y="15"/>
                </a:cxn>
                <a:cxn ang="0">
                  <a:pos x="31" y="16"/>
                </a:cxn>
                <a:cxn ang="0">
                  <a:pos x="33" y="18"/>
                </a:cxn>
                <a:cxn ang="0">
                  <a:pos x="34" y="18"/>
                </a:cxn>
                <a:cxn ang="0">
                  <a:pos x="37" y="19"/>
                </a:cxn>
                <a:cxn ang="0">
                  <a:pos x="39" y="22"/>
                </a:cxn>
                <a:cxn ang="0">
                  <a:pos x="42" y="25"/>
                </a:cxn>
                <a:cxn ang="0">
                  <a:pos x="44" y="27"/>
                </a:cxn>
                <a:cxn ang="0">
                  <a:pos x="45" y="27"/>
                </a:cxn>
                <a:cxn ang="0">
                  <a:pos x="45" y="27"/>
                </a:cxn>
                <a:cxn ang="0">
                  <a:pos x="49" y="30"/>
                </a:cxn>
                <a:cxn ang="0">
                  <a:pos x="50" y="31"/>
                </a:cxn>
                <a:cxn ang="0">
                  <a:pos x="52" y="33"/>
                </a:cxn>
                <a:cxn ang="0">
                  <a:pos x="55" y="34"/>
                </a:cxn>
                <a:cxn ang="0">
                  <a:pos x="57" y="34"/>
                </a:cxn>
                <a:cxn ang="0">
                  <a:pos x="59" y="36"/>
                </a:cxn>
                <a:cxn ang="0">
                  <a:pos x="60" y="37"/>
                </a:cxn>
                <a:cxn ang="0">
                  <a:pos x="64" y="37"/>
                </a:cxn>
                <a:cxn ang="0">
                  <a:pos x="64" y="37"/>
                </a:cxn>
                <a:cxn ang="0">
                  <a:pos x="67" y="36"/>
                </a:cxn>
                <a:cxn ang="0">
                  <a:pos x="70" y="34"/>
                </a:cxn>
              </a:cxnLst>
              <a:rect l="0" t="0" r="r" b="b"/>
              <a:pathLst>
                <a:path w="70" h="39">
                  <a:moveTo>
                    <a:pt x="70" y="34"/>
                  </a:moveTo>
                  <a:lnTo>
                    <a:pt x="69" y="36"/>
                  </a:lnTo>
                  <a:lnTo>
                    <a:pt x="64" y="37"/>
                  </a:lnTo>
                  <a:lnTo>
                    <a:pt x="62" y="39"/>
                  </a:lnTo>
                  <a:lnTo>
                    <a:pt x="47" y="30"/>
                  </a:lnTo>
                  <a:lnTo>
                    <a:pt x="44" y="28"/>
                  </a:lnTo>
                  <a:lnTo>
                    <a:pt x="39" y="24"/>
                  </a:lnTo>
                  <a:lnTo>
                    <a:pt x="33" y="18"/>
                  </a:lnTo>
                  <a:lnTo>
                    <a:pt x="28" y="13"/>
                  </a:lnTo>
                  <a:lnTo>
                    <a:pt x="24" y="11"/>
                  </a:lnTo>
                  <a:lnTo>
                    <a:pt x="21" y="10"/>
                  </a:lnTo>
                  <a:lnTo>
                    <a:pt x="19" y="7"/>
                  </a:lnTo>
                  <a:lnTo>
                    <a:pt x="16" y="7"/>
                  </a:lnTo>
                  <a:lnTo>
                    <a:pt x="11" y="7"/>
                  </a:lnTo>
                  <a:lnTo>
                    <a:pt x="11" y="3"/>
                  </a:lnTo>
                  <a:lnTo>
                    <a:pt x="6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4" y="10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31" y="15"/>
                  </a:lnTo>
                  <a:lnTo>
                    <a:pt x="31" y="15"/>
                  </a:lnTo>
                  <a:lnTo>
                    <a:pt x="31" y="15"/>
                  </a:lnTo>
                  <a:lnTo>
                    <a:pt x="31" y="15"/>
                  </a:lnTo>
                  <a:lnTo>
                    <a:pt x="31" y="15"/>
                  </a:lnTo>
                  <a:lnTo>
                    <a:pt x="31" y="16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3" y="18"/>
                  </a:lnTo>
                  <a:lnTo>
                    <a:pt x="33" y="18"/>
                  </a:lnTo>
                  <a:lnTo>
                    <a:pt x="33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9" y="21"/>
                  </a:lnTo>
                  <a:lnTo>
                    <a:pt x="39" y="21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40" y="22"/>
                  </a:lnTo>
                  <a:lnTo>
                    <a:pt x="40" y="24"/>
                  </a:lnTo>
                  <a:lnTo>
                    <a:pt x="42" y="25"/>
                  </a:lnTo>
                  <a:lnTo>
                    <a:pt x="42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7"/>
                  </a:lnTo>
                  <a:lnTo>
                    <a:pt x="44" y="27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1"/>
                  </a:lnTo>
                  <a:lnTo>
                    <a:pt x="50" y="31"/>
                  </a:lnTo>
                  <a:lnTo>
                    <a:pt x="50" y="31"/>
                  </a:lnTo>
                  <a:lnTo>
                    <a:pt x="50" y="31"/>
                  </a:lnTo>
                  <a:lnTo>
                    <a:pt x="52" y="33"/>
                  </a:lnTo>
                  <a:lnTo>
                    <a:pt x="52" y="33"/>
                  </a:lnTo>
                  <a:lnTo>
                    <a:pt x="52" y="33"/>
                  </a:lnTo>
                  <a:lnTo>
                    <a:pt x="52" y="33"/>
                  </a:lnTo>
                  <a:lnTo>
                    <a:pt x="54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7" y="34"/>
                  </a:lnTo>
                  <a:lnTo>
                    <a:pt x="57" y="34"/>
                  </a:lnTo>
                  <a:lnTo>
                    <a:pt x="57" y="36"/>
                  </a:lnTo>
                  <a:lnTo>
                    <a:pt x="57" y="36"/>
                  </a:lnTo>
                  <a:lnTo>
                    <a:pt x="59" y="36"/>
                  </a:lnTo>
                  <a:lnTo>
                    <a:pt x="59" y="36"/>
                  </a:lnTo>
                  <a:lnTo>
                    <a:pt x="59" y="36"/>
                  </a:lnTo>
                  <a:lnTo>
                    <a:pt x="60" y="36"/>
                  </a:lnTo>
                  <a:lnTo>
                    <a:pt x="60" y="37"/>
                  </a:lnTo>
                  <a:lnTo>
                    <a:pt x="60" y="37"/>
                  </a:lnTo>
                  <a:lnTo>
                    <a:pt x="62" y="37"/>
                  </a:lnTo>
                  <a:lnTo>
                    <a:pt x="62" y="37"/>
                  </a:lnTo>
                  <a:lnTo>
                    <a:pt x="62" y="37"/>
                  </a:lnTo>
                  <a:lnTo>
                    <a:pt x="64" y="37"/>
                  </a:lnTo>
                  <a:lnTo>
                    <a:pt x="64" y="37"/>
                  </a:lnTo>
                  <a:lnTo>
                    <a:pt x="64" y="37"/>
                  </a:lnTo>
                  <a:lnTo>
                    <a:pt x="64" y="37"/>
                  </a:lnTo>
                  <a:lnTo>
                    <a:pt x="64" y="37"/>
                  </a:lnTo>
                  <a:lnTo>
                    <a:pt x="65" y="37"/>
                  </a:lnTo>
                  <a:lnTo>
                    <a:pt x="65" y="37"/>
                  </a:lnTo>
                  <a:lnTo>
                    <a:pt x="67" y="37"/>
                  </a:lnTo>
                  <a:lnTo>
                    <a:pt x="67" y="36"/>
                  </a:lnTo>
                  <a:lnTo>
                    <a:pt x="67" y="36"/>
                  </a:lnTo>
                  <a:lnTo>
                    <a:pt x="69" y="36"/>
                  </a:lnTo>
                  <a:lnTo>
                    <a:pt x="70" y="36"/>
                  </a:lnTo>
                  <a:lnTo>
                    <a:pt x="70" y="34"/>
                  </a:lnTo>
                  <a:lnTo>
                    <a:pt x="70" y="34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68" name="Freeform 229"/>
            <p:cNvSpPr>
              <a:spLocks/>
            </p:cNvSpPr>
            <p:nvPr/>
          </p:nvSpPr>
          <p:spPr bwMode="auto">
            <a:xfrm>
              <a:off x="3552" y="1048"/>
              <a:ext cx="70" cy="39"/>
            </a:xfrm>
            <a:custGeom>
              <a:avLst/>
              <a:gdLst/>
              <a:ahLst/>
              <a:cxnLst>
                <a:cxn ang="0">
                  <a:pos x="62" y="39"/>
                </a:cxn>
                <a:cxn ang="0">
                  <a:pos x="33" y="18"/>
                </a:cxn>
                <a:cxn ang="0">
                  <a:pos x="19" y="7"/>
                </a:cxn>
                <a:cxn ang="0">
                  <a:pos x="6" y="1"/>
                </a:cxn>
                <a:cxn ang="0">
                  <a:pos x="0" y="3"/>
                </a:cxn>
                <a:cxn ang="0">
                  <a:pos x="1" y="1"/>
                </a:cxn>
                <a:cxn ang="0">
                  <a:pos x="3" y="1"/>
                </a:cxn>
                <a:cxn ang="0">
                  <a:pos x="4" y="1"/>
                </a:cxn>
                <a:cxn ang="0">
                  <a:pos x="6" y="0"/>
                </a:cxn>
                <a:cxn ang="0">
                  <a:pos x="8" y="1"/>
                </a:cxn>
                <a:cxn ang="0">
                  <a:pos x="8" y="1"/>
                </a:cxn>
                <a:cxn ang="0">
                  <a:pos x="9" y="3"/>
                </a:cxn>
                <a:cxn ang="0">
                  <a:pos x="11" y="1"/>
                </a:cxn>
                <a:cxn ang="0">
                  <a:pos x="11" y="1"/>
                </a:cxn>
                <a:cxn ang="0">
                  <a:pos x="11" y="3"/>
                </a:cxn>
                <a:cxn ang="0">
                  <a:pos x="11" y="3"/>
                </a:cxn>
                <a:cxn ang="0">
                  <a:pos x="13" y="7"/>
                </a:cxn>
                <a:cxn ang="0">
                  <a:pos x="14" y="7"/>
                </a:cxn>
                <a:cxn ang="0">
                  <a:pos x="18" y="4"/>
                </a:cxn>
                <a:cxn ang="0">
                  <a:pos x="19" y="4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3" y="4"/>
                </a:cxn>
                <a:cxn ang="0">
                  <a:pos x="23" y="7"/>
                </a:cxn>
                <a:cxn ang="0">
                  <a:pos x="23" y="8"/>
                </a:cxn>
                <a:cxn ang="0">
                  <a:pos x="23" y="8"/>
                </a:cxn>
                <a:cxn ang="0">
                  <a:pos x="23" y="10"/>
                </a:cxn>
                <a:cxn ang="0">
                  <a:pos x="24" y="11"/>
                </a:cxn>
                <a:cxn ang="0">
                  <a:pos x="26" y="11"/>
                </a:cxn>
                <a:cxn ang="0">
                  <a:pos x="26" y="11"/>
                </a:cxn>
                <a:cxn ang="0">
                  <a:pos x="28" y="11"/>
                </a:cxn>
                <a:cxn ang="0">
                  <a:pos x="29" y="13"/>
                </a:cxn>
                <a:cxn ang="0">
                  <a:pos x="31" y="15"/>
                </a:cxn>
                <a:cxn ang="0">
                  <a:pos x="31" y="16"/>
                </a:cxn>
                <a:cxn ang="0">
                  <a:pos x="33" y="18"/>
                </a:cxn>
                <a:cxn ang="0">
                  <a:pos x="34" y="18"/>
                </a:cxn>
                <a:cxn ang="0">
                  <a:pos x="37" y="19"/>
                </a:cxn>
                <a:cxn ang="0">
                  <a:pos x="39" y="22"/>
                </a:cxn>
                <a:cxn ang="0">
                  <a:pos x="42" y="25"/>
                </a:cxn>
                <a:cxn ang="0">
                  <a:pos x="44" y="27"/>
                </a:cxn>
                <a:cxn ang="0">
                  <a:pos x="45" y="27"/>
                </a:cxn>
                <a:cxn ang="0">
                  <a:pos x="45" y="27"/>
                </a:cxn>
                <a:cxn ang="0">
                  <a:pos x="49" y="30"/>
                </a:cxn>
                <a:cxn ang="0">
                  <a:pos x="50" y="31"/>
                </a:cxn>
                <a:cxn ang="0">
                  <a:pos x="52" y="33"/>
                </a:cxn>
                <a:cxn ang="0">
                  <a:pos x="55" y="34"/>
                </a:cxn>
                <a:cxn ang="0">
                  <a:pos x="57" y="34"/>
                </a:cxn>
                <a:cxn ang="0">
                  <a:pos x="59" y="36"/>
                </a:cxn>
                <a:cxn ang="0">
                  <a:pos x="60" y="37"/>
                </a:cxn>
                <a:cxn ang="0">
                  <a:pos x="64" y="37"/>
                </a:cxn>
                <a:cxn ang="0">
                  <a:pos x="64" y="37"/>
                </a:cxn>
                <a:cxn ang="0">
                  <a:pos x="67" y="36"/>
                </a:cxn>
                <a:cxn ang="0">
                  <a:pos x="70" y="34"/>
                </a:cxn>
              </a:cxnLst>
              <a:rect l="0" t="0" r="r" b="b"/>
              <a:pathLst>
                <a:path w="70" h="39">
                  <a:moveTo>
                    <a:pt x="70" y="34"/>
                  </a:moveTo>
                  <a:lnTo>
                    <a:pt x="69" y="36"/>
                  </a:lnTo>
                  <a:lnTo>
                    <a:pt x="64" y="37"/>
                  </a:lnTo>
                  <a:lnTo>
                    <a:pt x="62" y="39"/>
                  </a:lnTo>
                  <a:lnTo>
                    <a:pt x="47" y="30"/>
                  </a:lnTo>
                  <a:lnTo>
                    <a:pt x="44" y="28"/>
                  </a:lnTo>
                  <a:lnTo>
                    <a:pt x="39" y="24"/>
                  </a:lnTo>
                  <a:lnTo>
                    <a:pt x="33" y="18"/>
                  </a:lnTo>
                  <a:lnTo>
                    <a:pt x="28" y="13"/>
                  </a:lnTo>
                  <a:lnTo>
                    <a:pt x="24" y="11"/>
                  </a:lnTo>
                  <a:lnTo>
                    <a:pt x="21" y="10"/>
                  </a:lnTo>
                  <a:lnTo>
                    <a:pt x="19" y="7"/>
                  </a:lnTo>
                  <a:lnTo>
                    <a:pt x="16" y="7"/>
                  </a:lnTo>
                  <a:lnTo>
                    <a:pt x="11" y="7"/>
                  </a:lnTo>
                  <a:lnTo>
                    <a:pt x="11" y="3"/>
                  </a:lnTo>
                  <a:lnTo>
                    <a:pt x="6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4" y="10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31" y="15"/>
                  </a:lnTo>
                  <a:lnTo>
                    <a:pt x="31" y="15"/>
                  </a:lnTo>
                  <a:lnTo>
                    <a:pt x="31" y="15"/>
                  </a:lnTo>
                  <a:lnTo>
                    <a:pt x="31" y="15"/>
                  </a:lnTo>
                  <a:lnTo>
                    <a:pt x="31" y="15"/>
                  </a:lnTo>
                  <a:lnTo>
                    <a:pt x="31" y="16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3" y="18"/>
                  </a:lnTo>
                  <a:lnTo>
                    <a:pt x="33" y="18"/>
                  </a:lnTo>
                  <a:lnTo>
                    <a:pt x="33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9" y="21"/>
                  </a:lnTo>
                  <a:lnTo>
                    <a:pt x="39" y="21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40" y="22"/>
                  </a:lnTo>
                  <a:lnTo>
                    <a:pt x="40" y="24"/>
                  </a:lnTo>
                  <a:lnTo>
                    <a:pt x="42" y="25"/>
                  </a:lnTo>
                  <a:lnTo>
                    <a:pt x="42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7"/>
                  </a:lnTo>
                  <a:lnTo>
                    <a:pt x="44" y="27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1"/>
                  </a:lnTo>
                  <a:lnTo>
                    <a:pt x="50" y="31"/>
                  </a:lnTo>
                  <a:lnTo>
                    <a:pt x="50" y="31"/>
                  </a:lnTo>
                  <a:lnTo>
                    <a:pt x="50" y="31"/>
                  </a:lnTo>
                  <a:lnTo>
                    <a:pt x="52" y="33"/>
                  </a:lnTo>
                  <a:lnTo>
                    <a:pt x="52" y="33"/>
                  </a:lnTo>
                  <a:lnTo>
                    <a:pt x="52" y="33"/>
                  </a:lnTo>
                  <a:lnTo>
                    <a:pt x="52" y="33"/>
                  </a:lnTo>
                  <a:lnTo>
                    <a:pt x="54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7" y="34"/>
                  </a:lnTo>
                  <a:lnTo>
                    <a:pt x="57" y="34"/>
                  </a:lnTo>
                  <a:lnTo>
                    <a:pt x="57" y="36"/>
                  </a:lnTo>
                  <a:lnTo>
                    <a:pt x="57" y="36"/>
                  </a:lnTo>
                  <a:lnTo>
                    <a:pt x="59" y="36"/>
                  </a:lnTo>
                  <a:lnTo>
                    <a:pt x="59" y="36"/>
                  </a:lnTo>
                  <a:lnTo>
                    <a:pt x="59" y="36"/>
                  </a:lnTo>
                  <a:lnTo>
                    <a:pt x="60" y="36"/>
                  </a:lnTo>
                  <a:lnTo>
                    <a:pt x="60" y="37"/>
                  </a:lnTo>
                  <a:lnTo>
                    <a:pt x="60" y="37"/>
                  </a:lnTo>
                  <a:lnTo>
                    <a:pt x="62" y="37"/>
                  </a:lnTo>
                  <a:lnTo>
                    <a:pt x="62" y="37"/>
                  </a:lnTo>
                  <a:lnTo>
                    <a:pt x="62" y="37"/>
                  </a:lnTo>
                  <a:lnTo>
                    <a:pt x="64" y="37"/>
                  </a:lnTo>
                  <a:lnTo>
                    <a:pt x="64" y="37"/>
                  </a:lnTo>
                  <a:lnTo>
                    <a:pt x="64" y="37"/>
                  </a:lnTo>
                  <a:lnTo>
                    <a:pt x="64" y="37"/>
                  </a:lnTo>
                  <a:lnTo>
                    <a:pt x="64" y="37"/>
                  </a:lnTo>
                  <a:lnTo>
                    <a:pt x="65" y="37"/>
                  </a:lnTo>
                  <a:lnTo>
                    <a:pt x="65" y="37"/>
                  </a:lnTo>
                  <a:lnTo>
                    <a:pt x="67" y="37"/>
                  </a:lnTo>
                  <a:lnTo>
                    <a:pt x="67" y="36"/>
                  </a:lnTo>
                  <a:lnTo>
                    <a:pt x="67" y="36"/>
                  </a:lnTo>
                  <a:lnTo>
                    <a:pt x="69" y="36"/>
                  </a:lnTo>
                  <a:lnTo>
                    <a:pt x="70" y="36"/>
                  </a:lnTo>
                  <a:lnTo>
                    <a:pt x="70" y="34"/>
                  </a:lnTo>
                  <a:lnTo>
                    <a:pt x="70" y="34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69" name="Freeform 230"/>
            <p:cNvSpPr>
              <a:spLocks/>
            </p:cNvSpPr>
            <p:nvPr/>
          </p:nvSpPr>
          <p:spPr bwMode="auto">
            <a:xfrm>
              <a:off x="3699" y="1046"/>
              <a:ext cx="10" cy="6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4" y="3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4" y="3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7" y="5"/>
                </a:cxn>
                <a:cxn ang="0">
                  <a:pos x="7" y="5"/>
                </a:cxn>
                <a:cxn ang="0">
                  <a:pos x="7" y="5"/>
                </a:cxn>
                <a:cxn ang="0">
                  <a:pos x="7" y="5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10" y="3"/>
                </a:cxn>
                <a:cxn ang="0">
                  <a:pos x="10" y="3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0" y="2"/>
                </a:cxn>
                <a:cxn ang="0">
                  <a:pos x="10" y="3"/>
                </a:cxn>
                <a:cxn ang="0">
                  <a:pos x="9" y="6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10" h="6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4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4" y="3"/>
                  </a:lnTo>
                  <a:lnTo>
                    <a:pt x="5" y="5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9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70" name="Freeform 231"/>
            <p:cNvSpPr>
              <a:spLocks/>
            </p:cNvSpPr>
            <p:nvPr/>
          </p:nvSpPr>
          <p:spPr bwMode="auto">
            <a:xfrm>
              <a:off x="3699" y="1046"/>
              <a:ext cx="10" cy="6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4" y="3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4" y="3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7" y="5"/>
                </a:cxn>
                <a:cxn ang="0">
                  <a:pos x="7" y="5"/>
                </a:cxn>
                <a:cxn ang="0">
                  <a:pos x="7" y="5"/>
                </a:cxn>
                <a:cxn ang="0">
                  <a:pos x="7" y="5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10" y="3"/>
                </a:cxn>
                <a:cxn ang="0">
                  <a:pos x="10" y="3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0" y="2"/>
                </a:cxn>
                <a:cxn ang="0">
                  <a:pos x="10" y="3"/>
                </a:cxn>
                <a:cxn ang="0">
                  <a:pos x="9" y="6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10" h="6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4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4" y="3"/>
                  </a:lnTo>
                  <a:lnTo>
                    <a:pt x="5" y="5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9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71" name="Freeform 232"/>
            <p:cNvSpPr>
              <a:spLocks/>
            </p:cNvSpPr>
            <p:nvPr/>
          </p:nvSpPr>
          <p:spPr bwMode="auto">
            <a:xfrm>
              <a:off x="3501" y="1046"/>
              <a:ext cx="5" cy="1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72" name="Freeform 233"/>
            <p:cNvSpPr>
              <a:spLocks/>
            </p:cNvSpPr>
            <p:nvPr/>
          </p:nvSpPr>
          <p:spPr bwMode="auto">
            <a:xfrm>
              <a:off x="3501" y="1046"/>
              <a:ext cx="5" cy="1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73" name="Rectangle 234"/>
            <p:cNvSpPr>
              <a:spLocks noChangeArrowheads="1"/>
            </p:cNvSpPr>
            <p:nvPr/>
          </p:nvSpPr>
          <p:spPr bwMode="auto">
            <a:xfrm>
              <a:off x="3501" y="1046"/>
              <a:ext cx="1" cy="1"/>
            </a:xfrm>
            <a:prstGeom prst="rect">
              <a:avLst/>
            </a:prstGeom>
            <a:solidFill>
              <a:srgbClr val="007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74" name="Rectangle 235"/>
            <p:cNvSpPr>
              <a:spLocks noChangeArrowheads="1"/>
            </p:cNvSpPr>
            <p:nvPr/>
          </p:nvSpPr>
          <p:spPr bwMode="auto">
            <a:xfrm>
              <a:off x="3501" y="1046"/>
              <a:ext cx="1" cy="1"/>
            </a:xfrm>
            <a:prstGeom prst="rect">
              <a:avLst/>
            </a:prstGeom>
            <a:noFill/>
            <a:ln w="7938">
              <a:solidFill>
                <a:srgbClr val="004DA8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75" name="Freeform 236"/>
            <p:cNvSpPr>
              <a:spLocks/>
            </p:cNvSpPr>
            <p:nvPr/>
          </p:nvSpPr>
          <p:spPr bwMode="auto">
            <a:xfrm>
              <a:off x="3506" y="1043"/>
              <a:ext cx="42" cy="18"/>
            </a:xfrm>
            <a:custGeom>
              <a:avLst/>
              <a:gdLst/>
              <a:ahLst/>
              <a:cxnLst>
                <a:cxn ang="0">
                  <a:pos x="39" y="18"/>
                </a:cxn>
                <a:cxn ang="0">
                  <a:pos x="28" y="16"/>
                </a:cxn>
                <a:cxn ang="0">
                  <a:pos x="20" y="9"/>
                </a:cxn>
                <a:cxn ang="0">
                  <a:pos x="13" y="5"/>
                </a:cxn>
                <a:cxn ang="0">
                  <a:pos x="6" y="2"/>
                </a:cxn>
                <a:cxn ang="0">
                  <a:pos x="1" y="3"/>
                </a:cxn>
                <a:cxn ang="0">
                  <a:pos x="1" y="2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10" y="2"/>
                </a:cxn>
                <a:cxn ang="0">
                  <a:pos x="11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3"/>
                </a:cxn>
                <a:cxn ang="0">
                  <a:pos x="15" y="3"/>
                </a:cxn>
                <a:cxn ang="0">
                  <a:pos x="15" y="5"/>
                </a:cxn>
                <a:cxn ang="0">
                  <a:pos x="16" y="5"/>
                </a:cxn>
                <a:cxn ang="0">
                  <a:pos x="16" y="6"/>
                </a:cxn>
                <a:cxn ang="0">
                  <a:pos x="18" y="6"/>
                </a:cxn>
                <a:cxn ang="0">
                  <a:pos x="18" y="8"/>
                </a:cxn>
                <a:cxn ang="0">
                  <a:pos x="18" y="8"/>
                </a:cxn>
                <a:cxn ang="0">
                  <a:pos x="18" y="8"/>
                </a:cxn>
                <a:cxn ang="0">
                  <a:pos x="18" y="9"/>
                </a:cxn>
                <a:cxn ang="0">
                  <a:pos x="20" y="9"/>
                </a:cxn>
                <a:cxn ang="0">
                  <a:pos x="20" y="9"/>
                </a:cxn>
                <a:cxn ang="0">
                  <a:pos x="21" y="12"/>
                </a:cxn>
                <a:cxn ang="0">
                  <a:pos x="23" y="13"/>
                </a:cxn>
                <a:cxn ang="0">
                  <a:pos x="25" y="13"/>
                </a:cxn>
                <a:cxn ang="0">
                  <a:pos x="25" y="15"/>
                </a:cxn>
                <a:cxn ang="0">
                  <a:pos x="25" y="15"/>
                </a:cxn>
                <a:cxn ang="0">
                  <a:pos x="26" y="15"/>
                </a:cxn>
                <a:cxn ang="0">
                  <a:pos x="28" y="16"/>
                </a:cxn>
                <a:cxn ang="0">
                  <a:pos x="30" y="16"/>
                </a:cxn>
                <a:cxn ang="0">
                  <a:pos x="31" y="16"/>
                </a:cxn>
                <a:cxn ang="0">
                  <a:pos x="31" y="16"/>
                </a:cxn>
                <a:cxn ang="0">
                  <a:pos x="34" y="18"/>
                </a:cxn>
                <a:cxn ang="0">
                  <a:pos x="36" y="16"/>
                </a:cxn>
                <a:cxn ang="0">
                  <a:pos x="36" y="15"/>
                </a:cxn>
                <a:cxn ang="0">
                  <a:pos x="36" y="15"/>
                </a:cxn>
                <a:cxn ang="0">
                  <a:pos x="37" y="15"/>
                </a:cxn>
                <a:cxn ang="0">
                  <a:pos x="39" y="15"/>
                </a:cxn>
                <a:cxn ang="0">
                  <a:pos x="41" y="16"/>
                </a:cxn>
                <a:cxn ang="0">
                  <a:pos x="42" y="15"/>
                </a:cxn>
              </a:cxnLst>
              <a:rect l="0" t="0" r="r" b="b"/>
              <a:pathLst>
                <a:path w="42" h="18">
                  <a:moveTo>
                    <a:pt x="42" y="15"/>
                  </a:moveTo>
                  <a:lnTo>
                    <a:pt x="42" y="16"/>
                  </a:lnTo>
                  <a:lnTo>
                    <a:pt x="39" y="18"/>
                  </a:lnTo>
                  <a:lnTo>
                    <a:pt x="36" y="16"/>
                  </a:lnTo>
                  <a:lnTo>
                    <a:pt x="34" y="18"/>
                  </a:lnTo>
                  <a:lnTo>
                    <a:pt x="28" y="16"/>
                  </a:lnTo>
                  <a:lnTo>
                    <a:pt x="23" y="15"/>
                  </a:lnTo>
                  <a:lnTo>
                    <a:pt x="23" y="13"/>
                  </a:lnTo>
                  <a:lnTo>
                    <a:pt x="20" y="9"/>
                  </a:lnTo>
                  <a:lnTo>
                    <a:pt x="18" y="8"/>
                  </a:lnTo>
                  <a:lnTo>
                    <a:pt x="15" y="6"/>
                  </a:lnTo>
                  <a:lnTo>
                    <a:pt x="13" y="5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6" y="2"/>
                  </a:lnTo>
                  <a:lnTo>
                    <a:pt x="3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5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8" y="6"/>
                  </a:lnTo>
                  <a:lnTo>
                    <a:pt x="16" y="6"/>
                  </a:lnTo>
                  <a:lnTo>
                    <a:pt x="16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20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1" y="12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3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4" y="16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5"/>
                  </a:lnTo>
                  <a:lnTo>
                    <a:pt x="36" y="15"/>
                  </a:lnTo>
                  <a:lnTo>
                    <a:pt x="36" y="15"/>
                  </a:lnTo>
                  <a:lnTo>
                    <a:pt x="36" y="15"/>
                  </a:lnTo>
                  <a:lnTo>
                    <a:pt x="36" y="15"/>
                  </a:lnTo>
                  <a:lnTo>
                    <a:pt x="37" y="15"/>
                  </a:lnTo>
                  <a:lnTo>
                    <a:pt x="37" y="15"/>
                  </a:lnTo>
                  <a:lnTo>
                    <a:pt x="37" y="15"/>
                  </a:lnTo>
                  <a:lnTo>
                    <a:pt x="37" y="15"/>
                  </a:lnTo>
                  <a:lnTo>
                    <a:pt x="39" y="15"/>
                  </a:lnTo>
                  <a:lnTo>
                    <a:pt x="41" y="16"/>
                  </a:lnTo>
                  <a:lnTo>
                    <a:pt x="41" y="16"/>
                  </a:lnTo>
                  <a:lnTo>
                    <a:pt x="41" y="16"/>
                  </a:lnTo>
                  <a:lnTo>
                    <a:pt x="42" y="16"/>
                  </a:lnTo>
                  <a:lnTo>
                    <a:pt x="42" y="16"/>
                  </a:lnTo>
                  <a:lnTo>
                    <a:pt x="42" y="15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76" name="Freeform 237"/>
            <p:cNvSpPr>
              <a:spLocks/>
            </p:cNvSpPr>
            <p:nvPr/>
          </p:nvSpPr>
          <p:spPr bwMode="auto">
            <a:xfrm>
              <a:off x="3506" y="1043"/>
              <a:ext cx="42" cy="18"/>
            </a:xfrm>
            <a:custGeom>
              <a:avLst/>
              <a:gdLst/>
              <a:ahLst/>
              <a:cxnLst>
                <a:cxn ang="0">
                  <a:pos x="39" y="18"/>
                </a:cxn>
                <a:cxn ang="0">
                  <a:pos x="28" y="16"/>
                </a:cxn>
                <a:cxn ang="0">
                  <a:pos x="20" y="9"/>
                </a:cxn>
                <a:cxn ang="0">
                  <a:pos x="13" y="5"/>
                </a:cxn>
                <a:cxn ang="0">
                  <a:pos x="6" y="2"/>
                </a:cxn>
                <a:cxn ang="0">
                  <a:pos x="1" y="3"/>
                </a:cxn>
                <a:cxn ang="0">
                  <a:pos x="1" y="2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10" y="2"/>
                </a:cxn>
                <a:cxn ang="0">
                  <a:pos x="11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3"/>
                </a:cxn>
                <a:cxn ang="0">
                  <a:pos x="15" y="3"/>
                </a:cxn>
                <a:cxn ang="0">
                  <a:pos x="15" y="5"/>
                </a:cxn>
                <a:cxn ang="0">
                  <a:pos x="16" y="5"/>
                </a:cxn>
                <a:cxn ang="0">
                  <a:pos x="16" y="6"/>
                </a:cxn>
                <a:cxn ang="0">
                  <a:pos x="18" y="6"/>
                </a:cxn>
                <a:cxn ang="0">
                  <a:pos x="18" y="8"/>
                </a:cxn>
                <a:cxn ang="0">
                  <a:pos x="18" y="8"/>
                </a:cxn>
                <a:cxn ang="0">
                  <a:pos x="18" y="8"/>
                </a:cxn>
                <a:cxn ang="0">
                  <a:pos x="18" y="9"/>
                </a:cxn>
                <a:cxn ang="0">
                  <a:pos x="20" y="9"/>
                </a:cxn>
                <a:cxn ang="0">
                  <a:pos x="20" y="9"/>
                </a:cxn>
                <a:cxn ang="0">
                  <a:pos x="21" y="12"/>
                </a:cxn>
                <a:cxn ang="0">
                  <a:pos x="23" y="13"/>
                </a:cxn>
                <a:cxn ang="0">
                  <a:pos x="25" y="13"/>
                </a:cxn>
                <a:cxn ang="0">
                  <a:pos x="25" y="15"/>
                </a:cxn>
                <a:cxn ang="0">
                  <a:pos x="25" y="15"/>
                </a:cxn>
                <a:cxn ang="0">
                  <a:pos x="26" y="15"/>
                </a:cxn>
                <a:cxn ang="0">
                  <a:pos x="28" y="16"/>
                </a:cxn>
                <a:cxn ang="0">
                  <a:pos x="30" y="16"/>
                </a:cxn>
                <a:cxn ang="0">
                  <a:pos x="31" y="16"/>
                </a:cxn>
                <a:cxn ang="0">
                  <a:pos x="31" y="16"/>
                </a:cxn>
                <a:cxn ang="0">
                  <a:pos x="34" y="18"/>
                </a:cxn>
                <a:cxn ang="0">
                  <a:pos x="36" y="16"/>
                </a:cxn>
                <a:cxn ang="0">
                  <a:pos x="36" y="15"/>
                </a:cxn>
                <a:cxn ang="0">
                  <a:pos x="36" y="15"/>
                </a:cxn>
                <a:cxn ang="0">
                  <a:pos x="37" y="15"/>
                </a:cxn>
                <a:cxn ang="0">
                  <a:pos x="39" y="15"/>
                </a:cxn>
                <a:cxn ang="0">
                  <a:pos x="41" y="16"/>
                </a:cxn>
                <a:cxn ang="0">
                  <a:pos x="42" y="15"/>
                </a:cxn>
              </a:cxnLst>
              <a:rect l="0" t="0" r="r" b="b"/>
              <a:pathLst>
                <a:path w="42" h="18">
                  <a:moveTo>
                    <a:pt x="42" y="15"/>
                  </a:moveTo>
                  <a:lnTo>
                    <a:pt x="42" y="16"/>
                  </a:lnTo>
                  <a:lnTo>
                    <a:pt x="39" y="18"/>
                  </a:lnTo>
                  <a:lnTo>
                    <a:pt x="36" y="16"/>
                  </a:lnTo>
                  <a:lnTo>
                    <a:pt x="34" y="18"/>
                  </a:lnTo>
                  <a:lnTo>
                    <a:pt x="28" y="16"/>
                  </a:lnTo>
                  <a:lnTo>
                    <a:pt x="23" y="15"/>
                  </a:lnTo>
                  <a:lnTo>
                    <a:pt x="23" y="13"/>
                  </a:lnTo>
                  <a:lnTo>
                    <a:pt x="20" y="9"/>
                  </a:lnTo>
                  <a:lnTo>
                    <a:pt x="18" y="8"/>
                  </a:lnTo>
                  <a:lnTo>
                    <a:pt x="15" y="6"/>
                  </a:lnTo>
                  <a:lnTo>
                    <a:pt x="13" y="5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6" y="2"/>
                  </a:lnTo>
                  <a:lnTo>
                    <a:pt x="3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5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8" y="6"/>
                  </a:lnTo>
                  <a:lnTo>
                    <a:pt x="16" y="6"/>
                  </a:lnTo>
                  <a:lnTo>
                    <a:pt x="16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20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1" y="12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3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4" y="16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5"/>
                  </a:lnTo>
                  <a:lnTo>
                    <a:pt x="36" y="15"/>
                  </a:lnTo>
                  <a:lnTo>
                    <a:pt x="36" y="15"/>
                  </a:lnTo>
                  <a:lnTo>
                    <a:pt x="36" y="15"/>
                  </a:lnTo>
                  <a:lnTo>
                    <a:pt x="36" y="15"/>
                  </a:lnTo>
                  <a:lnTo>
                    <a:pt x="37" y="15"/>
                  </a:lnTo>
                  <a:lnTo>
                    <a:pt x="37" y="15"/>
                  </a:lnTo>
                  <a:lnTo>
                    <a:pt x="37" y="15"/>
                  </a:lnTo>
                  <a:lnTo>
                    <a:pt x="37" y="15"/>
                  </a:lnTo>
                  <a:lnTo>
                    <a:pt x="39" y="15"/>
                  </a:lnTo>
                  <a:lnTo>
                    <a:pt x="41" y="16"/>
                  </a:lnTo>
                  <a:lnTo>
                    <a:pt x="41" y="16"/>
                  </a:lnTo>
                  <a:lnTo>
                    <a:pt x="41" y="16"/>
                  </a:lnTo>
                  <a:lnTo>
                    <a:pt x="42" y="16"/>
                  </a:lnTo>
                  <a:lnTo>
                    <a:pt x="42" y="16"/>
                  </a:lnTo>
                  <a:lnTo>
                    <a:pt x="42" y="15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77" name="Freeform 238"/>
            <p:cNvSpPr>
              <a:spLocks/>
            </p:cNvSpPr>
            <p:nvPr/>
          </p:nvSpPr>
          <p:spPr bwMode="auto">
            <a:xfrm>
              <a:off x="3494" y="1042"/>
              <a:ext cx="2" cy="1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78" name="Freeform 239"/>
            <p:cNvSpPr>
              <a:spLocks/>
            </p:cNvSpPr>
            <p:nvPr/>
          </p:nvSpPr>
          <p:spPr bwMode="auto">
            <a:xfrm>
              <a:off x="3494" y="1042"/>
              <a:ext cx="2" cy="1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79" name="Rectangle 240"/>
            <p:cNvSpPr>
              <a:spLocks noChangeArrowheads="1"/>
            </p:cNvSpPr>
            <p:nvPr/>
          </p:nvSpPr>
          <p:spPr bwMode="auto">
            <a:xfrm>
              <a:off x="3706" y="1036"/>
              <a:ext cx="1" cy="1"/>
            </a:xfrm>
            <a:prstGeom prst="rect">
              <a:avLst/>
            </a:prstGeom>
            <a:solidFill>
              <a:srgbClr val="007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80" name="Rectangle 241"/>
            <p:cNvSpPr>
              <a:spLocks noChangeArrowheads="1"/>
            </p:cNvSpPr>
            <p:nvPr/>
          </p:nvSpPr>
          <p:spPr bwMode="auto">
            <a:xfrm>
              <a:off x="3706" y="1036"/>
              <a:ext cx="1" cy="1"/>
            </a:xfrm>
            <a:prstGeom prst="rect">
              <a:avLst/>
            </a:prstGeom>
            <a:noFill/>
            <a:ln w="7938">
              <a:solidFill>
                <a:srgbClr val="004DA8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81" name="Rectangle 242"/>
            <p:cNvSpPr>
              <a:spLocks noChangeArrowheads="1"/>
            </p:cNvSpPr>
            <p:nvPr/>
          </p:nvSpPr>
          <p:spPr bwMode="auto">
            <a:xfrm>
              <a:off x="3703" y="1026"/>
              <a:ext cx="1" cy="1"/>
            </a:xfrm>
            <a:prstGeom prst="rect">
              <a:avLst/>
            </a:prstGeom>
            <a:solidFill>
              <a:srgbClr val="007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82" name="Rectangle 243"/>
            <p:cNvSpPr>
              <a:spLocks noChangeArrowheads="1"/>
            </p:cNvSpPr>
            <p:nvPr/>
          </p:nvSpPr>
          <p:spPr bwMode="auto">
            <a:xfrm>
              <a:off x="3703" y="1026"/>
              <a:ext cx="1" cy="1"/>
            </a:xfrm>
            <a:prstGeom prst="rect">
              <a:avLst/>
            </a:prstGeom>
            <a:noFill/>
            <a:ln w="7938">
              <a:solidFill>
                <a:srgbClr val="004DA8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83" name="Freeform 244"/>
            <p:cNvSpPr>
              <a:spLocks/>
            </p:cNvSpPr>
            <p:nvPr/>
          </p:nvSpPr>
          <p:spPr bwMode="auto">
            <a:xfrm>
              <a:off x="3704" y="1025"/>
              <a:ext cx="2" cy="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0" y="1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84" name="Freeform 245"/>
            <p:cNvSpPr>
              <a:spLocks/>
            </p:cNvSpPr>
            <p:nvPr/>
          </p:nvSpPr>
          <p:spPr bwMode="auto">
            <a:xfrm>
              <a:off x="3704" y="1025"/>
              <a:ext cx="2" cy="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0" y="1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0" y="1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85" name="Freeform 246"/>
            <p:cNvSpPr>
              <a:spLocks/>
            </p:cNvSpPr>
            <p:nvPr/>
          </p:nvSpPr>
          <p:spPr bwMode="auto">
            <a:xfrm>
              <a:off x="3719" y="1023"/>
              <a:ext cx="18" cy="17"/>
            </a:xfrm>
            <a:custGeom>
              <a:avLst/>
              <a:gdLst/>
              <a:ahLst/>
              <a:cxnLst>
                <a:cxn ang="0">
                  <a:pos x="15" y="2"/>
                </a:cxn>
                <a:cxn ang="0">
                  <a:pos x="18" y="3"/>
                </a:cxn>
                <a:cxn ang="0">
                  <a:pos x="15" y="3"/>
                </a:cxn>
                <a:cxn ang="0">
                  <a:pos x="15" y="3"/>
                </a:cxn>
                <a:cxn ang="0">
                  <a:pos x="13" y="5"/>
                </a:cxn>
                <a:cxn ang="0">
                  <a:pos x="10" y="5"/>
                </a:cxn>
                <a:cxn ang="0">
                  <a:pos x="10" y="6"/>
                </a:cxn>
                <a:cxn ang="0">
                  <a:pos x="9" y="8"/>
                </a:cxn>
                <a:cxn ang="0">
                  <a:pos x="9" y="8"/>
                </a:cxn>
                <a:cxn ang="0">
                  <a:pos x="9" y="10"/>
                </a:cxn>
                <a:cxn ang="0">
                  <a:pos x="9" y="11"/>
                </a:cxn>
                <a:cxn ang="0">
                  <a:pos x="10" y="13"/>
                </a:cxn>
                <a:cxn ang="0">
                  <a:pos x="9" y="13"/>
                </a:cxn>
                <a:cxn ang="0">
                  <a:pos x="10" y="13"/>
                </a:cxn>
                <a:cxn ang="0">
                  <a:pos x="10" y="13"/>
                </a:cxn>
                <a:cxn ang="0">
                  <a:pos x="12" y="14"/>
                </a:cxn>
                <a:cxn ang="0">
                  <a:pos x="12" y="14"/>
                </a:cxn>
                <a:cxn ang="0">
                  <a:pos x="9" y="16"/>
                </a:cxn>
                <a:cxn ang="0">
                  <a:pos x="5" y="17"/>
                </a:cxn>
                <a:cxn ang="0">
                  <a:pos x="5" y="16"/>
                </a:cxn>
                <a:cxn ang="0">
                  <a:pos x="5" y="16"/>
                </a:cxn>
                <a:cxn ang="0">
                  <a:pos x="5" y="14"/>
                </a:cxn>
                <a:cxn ang="0">
                  <a:pos x="5" y="14"/>
                </a:cxn>
                <a:cxn ang="0">
                  <a:pos x="5" y="13"/>
                </a:cxn>
                <a:cxn ang="0">
                  <a:pos x="4" y="13"/>
                </a:cxn>
                <a:cxn ang="0">
                  <a:pos x="4" y="11"/>
                </a:cxn>
                <a:cxn ang="0">
                  <a:pos x="4" y="11"/>
                </a:cxn>
                <a:cxn ang="0">
                  <a:pos x="4" y="11"/>
                </a:cxn>
                <a:cxn ang="0">
                  <a:pos x="2" y="8"/>
                </a:cxn>
                <a:cxn ang="0">
                  <a:pos x="2" y="6"/>
                </a:cxn>
                <a:cxn ang="0">
                  <a:pos x="0" y="6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2" y="3"/>
                </a:cxn>
                <a:cxn ang="0">
                  <a:pos x="2" y="2"/>
                </a:cxn>
                <a:cxn ang="0">
                  <a:pos x="4" y="2"/>
                </a:cxn>
                <a:cxn ang="0">
                  <a:pos x="4" y="0"/>
                </a:cxn>
                <a:cxn ang="0">
                  <a:pos x="4" y="2"/>
                </a:cxn>
                <a:cxn ang="0">
                  <a:pos x="5" y="2"/>
                </a:cxn>
                <a:cxn ang="0">
                  <a:pos x="7" y="3"/>
                </a:cxn>
                <a:cxn ang="0">
                  <a:pos x="9" y="5"/>
                </a:cxn>
                <a:cxn ang="0">
                  <a:pos x="10" y="3"/>
                </a:cxn>
                <a:cxn ang="0">
                  <a:pos x="12" y="2"/>
                </a:cxn>
                <a:cxn ang="0">
                  <a:pos x="13" y="2"/>
                </a:cxn>
                <a:cxn ang="0">
                  <a:pos x="15" y="2"/>
                </a:cxn>
                <a:cxn ang="0">
                  <a:pos x="15" y="2"/>
                </a:cxn>
                <a:cxn ang="0">
                  <a:pos x="15" y="2"/>
                </a:cxn>
              </a:cxnLst>
              <a:rect l="0" t="0" r="r" b="b"/>
              <a:pathLst>
                <a:path w="18" h="17">
                  <a:moveTo>
                    <a:pt x="15" y="2"/>
                  </a:moveTo>
                  <a:lnTo>
                    <a:pt x="18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3" y="5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9" y="16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5" y="13"/>
                  </a:lnTo>
                  <a:lnTo>
                    <a:pt x="4" y="13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2" y="8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2"/>
                  </a:lnTo>
                  <a:lnTo>
                    <a:pt x="5" y="2"/>
                  </a:lnTo>
                  <a:lnTo>
                    <a:pt x="7" y="3"/>
                  </a:lnTo>
                  <a:lnTo>
                    <a:pt x="9" y="5"/>
                  </a:lnTo>
                  <a:lnTo>
                    <a:pt x="10" y="3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86" name="Freeform 247"/>
            <p:cNvSpPr>
              <a:spLocks/>
            </p:cNvSpPr>
            <p:nvPr/>
          </p:nvSpPr>
          <p:spPr bwMode="auto">
            <a:xfrm>
              <a:off x="3719" y="1023"/>
              <a:ext cx="18" cy="17"/>
            </a:xfrm>
            <a:custGeom>
              <a:avLst/>
              <a:gdLst/>
              <a:ahLst/>
              <a:cxnLst>
                <a:cxn ang="0">
                  <a:pos x="15" y="2"/>
                </a:cxn>
                <a:cxn ang="0">
                  <a:pos x="18" y="3"/>
                </a:cxn>
                <a:cxn ang="0">
                  <a:pos x="15" y="3"/>
                </a:cxn>
                <a:cxn ang="0">
                  <a:pos x="15" y="3"/>
                </a:cxn>
                <a:cxn ang="0">
                  <a:pos x="13" y="5"/>
                </a:cxn>
                <a:cxn ang="0">
                  <a:pos x="10" y="5"/>
                </a:cxn>
                <a:cxn ang="0">
                  <a:pos x="10" y="6"/>
                </a:cxn>
                <a:cxn ang="0">
                  <a:pos x="9" y="8"/>
                </a:cxn>
                <a:cxn ang="0">
                  <a:pos x="9" y="8"/>
                </a:cxn>
                <a:cxn ang="0">
                  <a:pos x="9" y="10"/>
                </a:cxn>
                <a:cxn ang="0">
                  <a:pos x="9" y="11"/>
                </a:cxn>
                <a:cxn ang="0">
                  <a:pos x="10" y="13"/>
                </a:cxn>
                <a:cxn ang="0">
                  <a:pos x="9" y="13"/>
                </a:cxn>
                <a:cxn ang="0">
                  <a:pos x="10" y="13"/>
                </a:cxn>
                <a:cxn ang="0">
                  <a:pos x="10" y="13"/>
                </a:cxn>
                <a:cxn ang="0">
                  <a:pos x="12" y="14"/>
                </a:cxn>
                <a:cxn ang="0">
                  <a:pos x="12" y="14"/>
                </a:cxn>
                <a:cxn ang="0">
                  <a:pos x="9" y="16"/>
                </a:cxn>
                <a:cxn ang="0">
                  <a:pos x="5" y="17"/>
                </a:cxn>
                <a:cxn ang="0">
                  <a:pos x="5" y="16"/>
                </a:cxn>
                <a:cxn ang="0">
                  <a:pos x="5" y="16"/>
                </a:cxn>
                <a:cxn ang="0">
                  <a:pos x="5" y="14"/>
                </a:cxn>
                <a:cxn ang="0">
                  <a:pos x="5" y="14"/>
                </a:cxn>
                <a:cxn ang="0">
                  <a:pos x="5" y="13"/>
                </a:cxn>
                <a:cxn ang="0">
                  <a:pos x="4" y="13"/>
                </a:cxn>
                <a:cxn ang="0">
                  <a:pos x="4" y="11"/>
                </a:cxn>
                <a:cxn ang="0">
                  <a:pos x="4" y="11"/>
                </a:cxn>
                <a:cxn ang="0">
                  <a:pos x="4" y="11"/>
                </a:cxn>
                <a:cxn ang="0">
                  <a:pos x="2" y="8"/>
                </a:cxn>
                <a:cxn ang="0">
                  <a:pos x="2" y="6"/>
                </a:cxn>
                <a:cxn ang="0">
                  <a:pos x="0" y="6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2" y="3"/>
                </a:cxn>
                <a:cxn ang="0">
                  <a:pos x="2" y="2"/>
                </a:cxn>
                <a:cxn ang="0">
                  <a:pos x="4" y="2"/>
                </a:cxn>
                <a:cxn ang="0">
                  <a:pos x="4" y="0"/>
                </a:cxn>
                <a:cxn ang="0">
                  <a:pos x="4" y="2"/>
                </a:cxn>
                <a:cxn ang="0">
                  <a:pos x="5" y="2"/>
                </a:cxn>
                <a:cxn ang="0">
                  <a:pos x="7" y="3"/>
                </a:cxn>
                <a:cxn ang="0">
                  <a:pos x="9" y="5"/>
                </a:cxn>
                <a:cxn ang="0">
                  <a:pos x="10" y="3"/>
                </a:cxn>
                <a:cxn ang="0">
                  <a:pos x="12" y="2"/>
                </a:cxn>
                <a:cxn ang="0">
                  <a:pos x="13" y="2"/>
                </a:cxn>
                <a:cxn ang="0">
                  <a:pos x="15" y="2"/>
                </a:cxn>
                <a:cxn ang="0">
                  <a:pos x="15" y="2"/>
                </a:cxn>
                <a:cxn ang="0">
                  <a:pos x="15" y="2"/>
                </a:cxn>
              </a:cxnLst>
              <a:rect l="0" t="0" r="r" b="b"/>
              <a:pathLst>
                <a:path w="18" h="17">
                  <a:moveTo>
                    <a:pt x="15" y="2"/>
                  </a:moveTo>
                  <a:lnTo>
                    <a:pt x="18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3" y="5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9" y="16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5" y="13"/>
                  </a:lnTo>
                  <a:lnTo>
                    <a:pt x="4" y="13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2" y="8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2"/>
                  </a:lnTo>
                  <a:lnTo>
                    <a:pt x="5" y="2"/>
                  </a:lnTo>
                  <a:lnTo>
                    <a:pt x="7" y="3"/>
                  </a:lnTo>
                  <a:lnTo>
                    <a:pt x="9" y="5"/>
                  </a:lnTo>
                  <a:lnTo>
                    <a:pt x="10" y="3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87" name="Freeform 248"/>
            <p:cNvSpPr>
              <a:spLocks/>
            </p:cNvSpPr>
            <p:nvPr/>
          </p:nvSpPr>
          <p:spPr bwMode="auto">
            <a:xfrm>
              <a:off x="3706" y="1023"/>
              <a:ext cx="3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88" name="Freeform 249"/>
            <p:cNvSpPr>
              <a:spLocks/>
            </p:cNvSpPr>
            <p:nvPr/>
          </p:nvSpPr>
          <p:spPr bwMode="auto">
            <a:xfrm>
              <a:off x="3706" y="1023"/>
              <a:ext cx="3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2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89" name="Freeform 250"/>
            <p:cNvSpPr>
              <a:spLocks/>
            </p:cNvSpPr>
            <p:nvPr/>
          </p:nvSpPr>
          <p:spPr bwMode="auto">
            <a:xfrm>
              <a:off x="3704" y="1023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90" name="Freeform 251"/>
            <p:cNvSpPr>
              <a:spLocks/>
            </p:cNvSpPr>
            <p:nvPr/>
          </p:nvSpPr>
          <p:spPr bwMode="auto">
            <a:xfrm>
              <a:off x="3704" y="1023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91" name="Freeform 252"/>
            <p:cNvSpPr>
              <a:spLocks/>
            </p:cNvSpPr>
            <p:nvPr/>
          </p:nvSpPr>
          <p:spPr bwMode="auto">
            <a:xfrm>
              <a:off x="3709" y="102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92" name="Freeform 253"/>
            <p:cNvSpPr>
              <a:spLocks/>
            </p:cNvSpPr>
            <p:nvPr/>
          </p:nvSpPr>
          <p:spPr bwMode="auto">
            <a:xfrm>
              <a:off x="3709" y="102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93" name="Freeform 254"/>
            <p:cNvSpPr>
              <a:spLocks/>
            </p:cNvSpPr>
            <p:nvPr/>
          </p:nvSpPr>
          <p:spPr bwMode="auto">
            <a:xfrm>
              <a:off x="3703" y="1022"/>
              <a:ext cx="1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0" y="3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94" name="Freeform 255"/>
            <p:cNvSpPr>
              <a:spLocks/>
            </p:cNvSpPr>
            <p:nvPr/>
          </p:nvSpPr>
          <p:spPr bwMode="auto">
            <a:xfrm>
              <a:off x="3703" y="1022"/>
              <a:ext cx="1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0" y="3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3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95" name="Freeform 256"/>
            <p:cNvSpPr>
              <a:spLocks/>
            </p:cNvSpPr>
            <p:nvPr/>
          </p:nvSpPr>
          <p:spPr bwMode="auto">
            <a:xfrm>
              <a:off x="3711" y="1022"/>
              <a:ext cx="2" cy="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96" name="Freeform 257"/>
            <p:cNvSpPr>
              <a:spLocks/>
            </p:cNvSpPr>
            <p:nvPr/>
          </p:nvSpPr>
          <p:spPr bwMode="auto">
            <a:xfrm>
              <a:off x="3711" y="1022"/>
              <a:ext cx="2" cy="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97" name="Freeform 258"/>
            <p:cNvSpPr>
              <a:spLocks/>
            </p:cNvSpPr>
            <p:nvPr/>
          </p:nvSpPr>
          <p:spPr bwMode="auto">
            <a:xfrm>
              <a:off x="3714" y="1022"/>
              <a:ext cx="1" cy="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98" name="Freeform 259"/>
            <p:cNvSpPr>
              <a:spLocks/>
            </p:cNvSpPr>
            <p:nvPr/>
          </p:nvSpPr>
          <p:spPr bwMode="auto">
            <a:xfrm>
              <a:off x="3714" y="1022"/>
              <a:ext cx="1" cy="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699" name="Freeform 260"/>
            <p:cNvSpPr>
              <a:spLocks/>
            </p:cNvSpPr>
            <p:nvPr/>
          </p:nvSpPr>
          <p:spPr bwMode="auto">
            <a:xfrm>
              <a:off x="3704" y="1020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00" name="Freeform 261"/>
            <p:cNvSpPr>
              <a:spLocks/>
            </p:cNvSpPr>
            <p:nvPr/>
          </p:nvSpPr>
          <p:spPr bwMode="auto">
            <a:xfrm>
              <a:off x="3704" y="1020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01" name="Freeform 262"/>
            <p:cNvSpPr>
              <a:spLocks/>
            </p:cNvSpPr>
            <p:nvPr/>
          </p:nvSpPr>
          <p:spPr bwMode="auto">
            <a:xfrm>
              <a:off x="3745" y="1017"/>
              <a:ext cx="3" cy="3"/>
            </a:xfrm>
            <a:custGeom>
              <a:avLst/>
              <a:gdLst/>
              <a:ahLst/>
              <a:cxnLst>
                <a:cxn ang="0">
                  <a:pos x="3" y="3"/>
                </a:cxn>
                <a:cxn ang="0">
                  <a:pos x="3" y="3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3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3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02" name="Freeform 263"/>
            <p:cNvSpPr>
              <a:spLocks/>
            </p:cNvSpPr>
            <p:nvPr/>
          </p:nvSpPr>
          <p:spPr bwMode="auto">
            <a:xfrm>
              <a:off x="3745" y="1017"/>
              <a:ext cx="3" cy="3"/>
            </a:xfrm>
            <a:custGeom>
              <a:avLst/>
              <a:gdLst/>
              <a:ahLst/>
              <a:cxnLst>
                <a:cxn ang="0">
                  <a:pos x="3" y="3"/>
                </a:cxn>
                <a:cxn ang="0">
                  <a:pos x="3" y="3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3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3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03" name="Freeform 264"/>
            <p:cNvSpPr>
              <a:spLocks/>
            </p:cNvSpPr>
            <p:nvPr/>
          </p:nvSpPr>
          <p:spPr bwMode="auto">
            <a:xfrm>
              <a:off x="3742" y="1017"/>
              <a:ext cx="3" cy="5"/>
            </a:xfrm>
            <a:custGeom>
              <a:avLst/>
              <a:gdLst/>
              <a:ahLst/>
              <a:cxnLst>
                <a:cxn ang="0">
                  <a:pos x="3" y="3"/>
                </a:cxn>
                <a:cxn ang="0">
                  <a:pos x="3" y="2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1" y="5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3" y="3"/>
                </a:cxn>
              </a:cxnLst>
              <a:rect l="0" t="0" r="r" b="b"/>
              <a:pathLst>
                <a:path w="3" h="5">
                  <a:moveTo>
                    <a:pt x="3" y="3"/>
                  </a:moveTo>
                  <a:lnTo>
                    <a:pt x="3" y="2"/>
                  </a:lnTo>
                  <a:lnTo>
                    <a:pt x="1" y="5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04" name="Freeform 265"/>
            <p:cNvSpPr>
              <a:spLocks/>
            </p:cNvSpPr>
            <p:nvPr/>
          </p:nvSpPr>
          <p:spPr bwMode="auto">
            <a:xfrm>
              <a:off x="3742" y="1017"/>
              <a:ext cx="3" cy="5"/>
            </a:xfrm>
            <a:custGeom>
              <a:avLst/>
              <a:gdLst/>
              <a:ahLst/>
              <a:cxnLst>
                <a:cxn ang="0">
                  <a:pos x="3" y="3"/>
                </a:cxn>
                <a:cxn ang="0">
                  <a:pos x="3" y="2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1" y="5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3" y="3"/>
                </a:cxn>
              </a:cxnLst>
              <a:rect l="0" t="0" r="r" b="b"/>
              <a:pathLst>
                <a:path w="3" h="5">
                  <a:moveTo>
                    <a:pt x="3" y="3"/>
                  </a:moveTo>
                  <a:lnTo>
                    <a:pt x="3" y="2"/>
                  </a:lnTo>
                  <a:lnTo>
                    <a:pt x="1" y="5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3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05" name="Freeform 266"/>
            <p:cNvSpPr>
              <a:spLocks/>
            </p:cNvSpPr>
            <p:nvPr/>
          </p:nvSpPr>
          <p:spPr bwMode="auto">
            <a:xfrm>
              <a:off x="3732" y="1017"/>
              <a:ext cx="8" cy="5"/>
            </a:xfrm>
            <a:custGeom>
              <a:avLst/>
              <a:gdLst/>
              <a:ahLst/>
              <a:cxnLst>
                <a:cxn ang="0">
                  <a:pos x="8" y="5"/>
                </a:cxn>
                <a:cxn ang="0">
                  <a:pos x="6" y="5"/>
                </a:cxn>
                <a:cxn ang="0">
                  <a:pos x="5" y="5"/>
                </a:cxn>
                <a:cxn ang="0">
                  <a:pos x="2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5" y="3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6" y="5"/>
                </a:cxn>
                <a:cxn ang="0">
                  <a:pos x="6" y="5"/>
                </a:cxn>
                <a:cxn ang="0">
                  <a:pos x="6" y="5"/>
                </a:cxn>
                <a:cxn ang="0">
                  <a:pos x="6" y="5"/>
                </a:cxn>
                <a:cxn ang="0">
                  <a:pos x="8" y="5"/>
                </a:cxn>
                <a:cxn ang="0">
                  <a:pos x="8" y="5"/>
                </a:cxn>
                <a:cxn ang="0">
                  <a:pos x="8" y="5"/>
                </a:cxn>
                <a:cxn ang="0">
                  <a:pos x="8" y="5"/>
                </a:cxn>
              </a:cxnLst>
              <a:rect l="0" t="0" r="r" b="b"/>
              <a:pathLst>
                <a:path w="8" h="5">
                  <a:moveTo>
                    <a:pt x="8" y="5"/>
                  </a:moveTo>
                  <a:lnTo>
                    <a:pt x="6" y="5"/>
                  </a:lnTo>
                  <a:lnTo>
                    <a:pt x="5" y="5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5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06" name="Freeform 267"/>
            <p:cNvSpPr>
              <a:spLocks/>
            </p:cNvSpPr>
            <p:nvPr/>
          </p:nvSpPr>
          <p:spPr bwMode="auto">
            <a:xfrm>
              <a:off x="3732" y="1017"/>
              <a:ext cx="8" cy="5"/>
            </a:xfrm>
            <a:custGeom>
              <a:avLst/>
              <a:gdLst/>
              <a:ahLst/>
              <a:cxnLst>
                <a:cxn ang="0">
                  <a:pos x="8" y="5"/>
                </a:cxn>
                <a:cxn ang="0">
                  <a:pos x="6" y="5"/>
                </a:cxn>
                <a:cxn ang="0">
                  <a:pos x="5" y="5"/>
                </a:cxn>
                <a:cxn ang="0">
                  <a:pos x="2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5" y="3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6" y="5"/>
                </a:cxn>
                <a:cxn ang="0">
                  <a:pos x="6" y="5"/>
                </a:cxn>
                <a:cxn ang="0">
                  <a:pos x="6" y="5"/>
                </a:cxn>
                <a:cxn ang="0">
                  <a:pos x="6" y="5"/>
                </a:cxn>
                <a:cxn ang="0">
                  <a:pos x="8" y="5"/>
                </a:cxn>
                <a:cxn ang="0">
                  <a:pos x="8" y="5"/>
                </a:cxn>
                <a:cxn ang="0">
                  <a:pos x="8" y="5"/>
                </a:cxn>
                <a:cxn ang="0">
                  <a:pos x="8" y="5"/>
                </a:cxn>
              </a:cxnLst>
              <a:rect l="0" t="0" r="r" b="b"/>
              <a:pathLst>
                <a:path w="8" h="5">
                  <a:moveTo>
                    <a:pt x="8" y="5"/>
                  </a:moveTo>
                  <a:lnTo>
                    <a:pt x="6" y="5"/>
                  </a:lnTo>
                  <a:lnTo>
                    <a:pt x="5" y="5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5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07" name="Freeform 268"/>
            <p:cNvSpPr>
              <a:spLocks/>
            </p:cNvSpPr>
            <p:nvPr/>
          </p:nvSpPr>
          <p:spPr bwMode="auto">
            <a:xfrm>
              <a:off x="3729" y="1017"/>
              <a:ext cx="2" cy="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08" name="Freeform 269"/>
            <p:cNvSpPr>
              <a:spLocks/>
            </p:cNvSpPr>
            <p:nvPr/>
          </p:nvSpPr>
          <p:spPr bwMode="auto">
            <a:xfrm>
              <a:off x="3729" y="1017"/>
              <a:ext cx="2" cy="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09" name="Rectangle 270"/>
            <p:cNvSpPr>
              <a:spLocks noChangeArrowheads="1"/>
            </p:cNvSpPr>
            <p:nvPr/>
          </p:nvSpPr>
          <p:spPr bwMode="auto">
            <a:xfrm>
              <a:off x="3760" y="1013"/>
              <a:ext cx="1" cy="1"/>
            </a:xfrm>
            <a:prstGeom prst="rect">
              <a:avLst/>
            </a:prstGeom>
            <a:solidFill>
              <a:srgbClr val="007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10" name="Rectangle 271"/>
            <p:cNvSpPr>
              <a:spLocks noChangeArrowheads="1"/>
            </p:cNvSpPr>
            <p:nvPr/>
          </p:nvSpPr>
          <p:spPr bwMode="auto">
            <a:xfrm>
              <a:off x="3760" y="1013"/>
              <a:ext cx="1" cy="1"/>
            </a:xfrm>
            <a:prstGeom prst="rect">
              <a:avLst/>
            </a:prstGeom>
            <a:noFill/>
            <a:ln w="7938">
              <a:solidFill>
                <a:srgbClr val="004DA8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11" name="Freeform 272"/>
            <p:cNvSpPr>
              <a:spLocks/>
            </p:cNvSpPr>
            <p:nvPr/>
          </p:nvSpPr>
          <p:spPr bwMode="auto">
            <a:xfrm>
              <a:off x="3760" y="1007"/>
              <a:ext cx="2" cy="3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3"/>
                </a:cxn>
                <a:cxn ang="0">
                  <a:pos x="2" y="3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lnTo>
                    <a:pt x="2" y="3"/>
                  </a:lnTo>
                  <a:lnTo>
                    <a:pt x="2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3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12" name="Freeform 273"/>
            <p:cNvSpPr>
              <a:spLocks/>
            </p:cNvSpPr>
            <p:nvPr/>
          </p:nvSpPr>
          <p:spPr bwMode="auto">
            <a:xfrm>
              <a:off x="3760" y="1007"/>
              <a:ext cx="2" cy="3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3"/>
                </a:cxn>
                <a:cxn ang="0">
                  <a:pos x="2" y="3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lnTo>
                    <a:pt x="2" y="3"/>
                  </a:lnTo>
                  <a:lnTo>
                    <a:pt x="2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3"/>
                  </a:lnTo>
                  <a:lnTo>
                    <a:pt x="2" y="3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13" name="Freeform 274"/>
            <p:cNvSpPr>
              <a:spLocks/>
            </p:cNvSpPr>
            <p:nvPr/>
          </p:nvSpPr>
          <p:spPr bwMode="auto">
            <a:xfrm>
              <a:off x="3762" y="1005"/>
              <a:ext cx="1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14" name="Freeform 275"/>
            <p:cNvSpPr>
              <a:spLocks/>
            </p:cNvSpPr>
            <p:nvPr/>
          </p:nvSpPr>
          <p:spPr bwMode="auto">
            <a:xfrm>
              <a:off x="3762" y="1005"/>
              <a:ext cx="1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15" name="Freeform 276"/>
            <p:cNvSpPr>
              <a:spLocks/>
            </p:cNvSpPr>
            <p:nvPr/>
          </p:nvSpPr>
          <p:spPr bwMode="auto">
            <a:xfrm>
              <a:off x="3762" y="1003"/>
              <a:ext cx="3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3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16" name="Freeform 277"/>
            <p:cNvSpPr>
              <a:spLocks/>
            </p:cNvSpPr>
            <p:nvPr/>
          </p:nvSpPr>
          <p:spPr bwMode="auto">
            <a:xfrm>
              <a:off x="3762" y="1003"/>
              <a:ext cx="3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3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2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17" name="Freeform 278"/>
            <p:cNvSpPr>
              <a:spLocks/>
            </p:cNvSpPr>
            <p:nvPr/>
          </p:nvSpPr>
          <p:spPr bwMode="auto">
            <a:xfrm>
              <a:off x="3763" y="1003"/>
              <a:ext cx="2" cy="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18" name="Freeform 279"/>
            <p:cNvSpPr>
              <a:spLocks/>
            </p:cNvSpPr>
            <p:nvPr/>
          </p:nvSpPr>
          <p:spPr bwMode="auto">
            <a:xfrm>
              <a:off x="3763" y="1003"/>
              <a:ext cx="2" cy="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19" name="Freeform 280"/>
            <p:cNvSpPr>
              <a:spLocks/>
            </p:cNvSpPr>
            <p:nvPr/>
          </p:nvSpPr>
          <p:spPr bwMode="auto">
            <a:xfrm>
              <a:off x="3768" y="995"/>
              <a:ext cx="2" cy="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1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20" name="Freeform 281"/>
            <p:cNvSpPr>
              <a:spLocks/>
            </p:cNvSpPr>
            <p:nvPr/>
          </p:nvSpPr>
          <p:spPr bwMode="auto">
            <a:xfrm>
              <a:off x="3768" y="995"/>
              <a:ext cx="2" cy="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1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1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21" name="Rectangle 282"/>
            <p:cNvSpPr>
              <a:spLocks noChangeArrowheads="1"/>
            </p:cNvSpPr>
            <p:nvPr/>
          </p:nvSpPr>
          <p:spPr bwMode="auto">
            <a:xfrm>
              <a:off x="3782" y="990"/>
              <a:ext cx="1" cy="1"/>
            </a:xfrm>
            <a:prstGeom prst="rect">
              <a:avLst/>
            </a:prstGeom>
            <a:solidFill>
              <a:srgbClr val="007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22" name="Rectangle 283"/>
            <p:cNvSpPr>
              <a:spLocks noChangeArrowheads="1"/>
            </p:cNvSpPr>
            <p:nvPr/>
          </p:nvSpPr>
          <p:spPr bwMode="auto">
            <a:xfrm>
              <a:off x="3782" y="990"/>
              <a:ext cx="1" cy="1"/>
            </a:xfrm>
            <a:prstGeom prst="rect">
              <a:avLst/>
            </a:prstGeom>
            <a:noFill/>
            <a:ln w="7938">
              <a:solidFill>
                <a:srgbClr val="004DA8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23" name="Freeform 284"/>
            <p:cNvSpPr>
              <a:spLocks/>
            </p:cNvSpPr>
            <p:nvPr/>
          </p:nvSpPr>
          <p:spPr bwMode="auto">
            <a:xfrm>
              <a:off x="3799" y="972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24" name="Freeform 285"/>
            <p:cNvSpPr>
              <a:spLocks/>
            </p:cNvSpPr>
            <p:nvPr/>
          </p:nvSpPr>
          <p:spPr bwMode="auto">
            <a:xfrm>
              <a:off x="3799" y="972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25" name="Rectangle 286"/>
            <p:cNvSpPr>
              <a:spLocks noChangeArrowheads="1"/>
            </p:cNvSpPr>
            <p:nvPr/>
          </p:nvSpPr>
          <p:spPr bwMode="auto">
            <a:xfrm>
              <a:off x="3801" y="970"/>
              <a:ext cx="1" cy="1"/>
            </a:xfrm>
            <a:prstGeom prst="rect">
              <a:avLst/>
            </a:prstGeom>
            <a:solidFill>
              <a:srgbClr val="007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26" name="Rectangle 287"/>
            <p:cNvSpPr>
              <a:spLocks noChangeArrowheads="1"/>
            </p:cNvSpPr>
            <p:nvPr/>
          </p:nvSpPr>
          <p:spPr bwMode="auto">
            <a:xfrm>
              <a:off x="3801" y="970"/>
              <a:ext cx="1" cy="1"/>
            </a:xfrm>
            <a:prstGeom prst="rect">
              <a:avLst/>
            </a:prstGeom>
            <a:noFill/>
            <a:ln w="7938">
              <a:solidFill>
                <a:srgbClr val="004DA8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27" name="Freeform 288"/>
            <p:cNvSpPr>
              <a:spLocks/>
            </p:cNvSpPr>
            <p:nvPr/>
          </p:nvSpPr>
          <p:spPr bwMode="auto">
            <a:xfrm>
              <a:off x="3801" y="970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28" name="Freeform 289"/>
            <p:cNvSpPr>
              <a:spLocks/>
            </p:cNvSpPr>
            <p:nvPr/>
          </p:nvSpPr>
          <p:spPr bwMode="auto">
            <a:xfrm>
              <a:off x="3801" y="970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29" name="Rectangle 290"/>
            <p:cNvSpPr>
              <a:spLocks noChangeArrowheads="1"/>
            </p:cNvSpPr>
            <p:nvPr/>
          </p:nvSpPr>
          <p:spPr bwMode="auto">
            <a:xfrm>
              <a:off x="3803" y="969"/>
              <a:ext cx="1" cy="1"/>
            </a:xfrm>
            <a:prstGeom prst="rect">
              <a:avLst/>
            </a:prstGeom>
            <a:solidFill>
              <a:srgbClr val="007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30" name="Rectangle 291"/>
            <p:cNvSpPr>
              <a:spLocks noChangeArrowheads="1"/>
            </p:cNvSpPr>
            <p:nvPr/>
          </p:nvSpPr>
          <p:spPr bwMode="auto">
            <a:xfrm>
              <a:off x="3803" y="969"/>
              <a:ext cx="1" cy="1"/>
            </a:xfrm>
            <a:prstGeom prst="rect">
              <a:avLst/>
            </a:prstGeom>
            <a:noFill/>
            <a:ln w="7938">
              <a:solidFill>
                <a:srgbClr val="004DA8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31" name="Freeform 292"/>
            <p:cNvSpPr>
              <a:spLocks/>
            </p:cNvSpPr>
            <p:nvPr/>
          </p:nvSpPr>
          <p:spPr bwMode="auto">
            <a:xfrm>
              <a:off x="3806" y="960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32" name="Freeform 293"/>
            <p:cNvSpPr>
              <a:spLocks/>
            </p:cNvSpPr>
            <p:nvPr/>
          </p:nvSpPr>
          <p:spPr bwMode="auto">
            <a:xfrm>
              <a:off x="3806" y="960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33" name="Freeform 294"/>
            <p:cNvSpPr>
              <a:spLocks/>
            </p:cNvSpPr>
            <p:nvPr/>
          </p:nvSpPr>
          <p:spPr bwMode="auto">
            <a:xfrm>
              <a:off x="3806" y="942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34" name="Freeform 295"/>
            <p:cNvSpPr>
              <a:spLocks/>
            </p:cNvSpPr>
            <p:nvPr/>
          </p:nvSpPr>
          <p:spPr bwMode="auto">
            <a:xfrm>
              <a:off x="3806" y="942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35" name="Freeform 296"/>
            <p:cNvSpPr>
              <a:spLocks/>
            </p:cNvSpPr>
            <p:nvPr/>
          </p:nvSpPr>
          <p:spPr bwMode="auto">
            <a:xfrm>
              <a:off x="3808" y="940"/>
              <a:ext cx="1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36" name="Freeform 297"/>
            <p:cNvSpPr>
              <a:spLocks/>
            </p:cNvSpPr>
            <p:nvPr/>
          </p:nvSpPr>
          <p:spPr bwMode="auto">
            <a:xfrm>
              <a:off x="3808" y="940"/>
              <a:ext cx="1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37" name="Rectangle 298"/>
            <p:cNvSpPr>
              <a:spLocks noChangeArrowheads="1"/>
            </p:cNvSpPr>
            <p:nvPr/>
          </p:nvSpPr>
          <p:spPr bwMode="auto">
            <a:xfrm>
              <a:off x="3811" y="937"/>
              <a:ext cx="1" cy="1"/>
            </a:xfrm>
            <a:prstGeom prst="rect">
              <a:avLst/>
            </a:prstGeom>
            <a:solidFill>
              <a:srgbClr val="007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38" name="Rectangle 299"/>
            <p:cNvSpPr>
              <a:spLocks noChangeArrowheads="1"/>
            </p:cNvSpPr>
            <p:nvPr/>
          </p:nvSpPr>
          <p:spPr bwMode="auto">
            <a:xfrm>
              <a:off x="3811" y="937"/>
              <a:ext cx="1" cy="1"/>
            </a:xfrm>
            <a:prstGeom prst="rect">
              <a:avLst/>
            </a:prstGeom>
            <a:noFill/>
            <a:ln w="7938">
              <a:solidFill>
                <a:srgbClr val="004DA8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39" name="Rectangle 300"/>
            <p:cNvSpPr>
              <a:spLocks noChangeArrowheads="1"/>
            </p:cNvSpPr>
            <p:nvPr/>
          </p:nvSpPr>
          <p:spPr bwMode="auto">
            <a:xfrm>
              <a:off x="3811" y="936"/>
              <a:ext cx="1" cy="1"/>
            </a:xfrm>
            <a:prstGeom prst="rect">
              <a:avLst/>
            </a:prstGeom>
            <a:solidFill>
              <a:srgbClr val="007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40" name="Rectangle 301"/>
            <p:cNvSpPr>
              <a:spLocks noChangeArrowheads="1"/>
            </p:cNvSpPr>
            <p:nvPr/>
          </p:nvSpPr>
          <p:spPr bwMode="auto">
            <a:xfrm>
              <a:off x="3811" y="936"/>
              <a:ext cx="1" cy="1"/>
            </a:xfrm>
            <a:prstGeom prst="rect">
              <a:avLst/>
            </a:prstGeom>
            <a:noFill/>
            <a:ln w="7938">
              <a:solidFill>
                <a:srgbClr val="004DA8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41" name="Freeform 302"/>
            <p:cNvSpPr>
              <a:spLocks/>
            </p:cNvSpPr>
            <p:nvPr/>
          </p:nvSpPr>
          <p:spPr bwMode="auto">
            <a:xfrm>
              <a:off x="3814" y="925"/>
              <a:ext cx="15" cy="8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2" y="5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2" y="2"/>
                </a:cxn>
                <a:cxn ang="0">
                  <a:pos x="4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7" y="2"/>
                </a:cxn>
                <a:cxn ang="0">
                  <a:pos x="9" y="2"/>
                </a:cxn>
                <a:cxn ang="0">
                  <a:pos x="9" y="2"/>
                </a:cxn>
                <a:cxn ang="0">
                  <a:pos x="9" y="2"/>
                </a:cxn>
                <a:cxn ang="0">
                  <a:pos x="9" y="2"/>
                </a:cxn>
                <a:cxn ang="0">
                  <a:pos x="12" y="2"/>
                </a:cxn>
                <a:cxn ang="0">
                  <a:pos x="14" y="2"/>
                </a:cxn>
                <a:cxn ang="0">
                  <a:pos x="15" y="2"/>
                </a:cxn>
                <a:cxn ang="0">
                  <a:pos x="15" y="2"/>
                </a:cxn>
                <a:cxn ang="0">
                  <a:pos x="15" y="2"/>
                </a:cxn>
                <a:cxn ang="0">
                  <a:pos x="15" y="0"/>
                </a:cxn>
                <a:cxn ang="0">
                  <a:pos x="15" y="2"/>
                </a:cxn>
                <a:cxn ang="0">
                  <a:pos x="14" y="2"/>
                </a:cxn>
                <a:cxn ang="0">
                  <a:pos x="9" y="2"/>
                </a:cxn>
                <a:cxn ang="0">
                  <a:pos x="7" y="2"/>
                </a:cxn>
                <a:cxn ang="0">
                  <a:pos x="5" y="2"/>
                </a:cxn>
                <a:cxn ang="0">
                  <a:pos x="4" y="2"/>
                </a:cxn>
                <a:cxn ang="0">
                  <a:pos x="2" y="3"/>
                </a:cxn>
                <a:cxn ang="0">
                  <a:pos x="0" y="6"/>
                </a:cxn>
                <a:cxn ang="0">
                  <a:pos x="0" y="8"/>
                </a:cxn>
              </a:cxnLst>
              <a:rect l="0" t="0" r="r" b="b"/>
              <a:pathLst>
                <a:path w="15" h="8">
                  <a:moveTo>
                    <a:pt x="0" y="8"/>
                  </a:moveTo>
                  <a:lnTo>
                    <a:pt x="0" y="8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7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0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9" y="2"/>
                  </a:lnTo>
                  <a:lnTo>
                    <a:pt x="7" y="2"/>
                  </a:lnTo>
                  <a:lnTo>
                    <a:pt x="5" y="2"/>
                  </a:lnTo>
                  <a:lnTo>
                    <a:pt x="4" y="2"/>
                  </a:lnTo>
                  <a:lnTo>
                    <a:pt x="2" y="3"/>
                  </a:lnTo>
                  <a:lnTo>
                    <a:pt x="0" y="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42" name="Freeform 303"/>
            <p:cNvSpPr>
              <a:spLocks/>
            </p:cNvSpPr>
            <p:nvPr/>
          </p:nvSpPr>
          <p:spPr bwMode="auto">
            <a:xfrm>
              <a:off x="3814" y="925"/>
              <a:ext cx="15" cy="8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2" y="5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2" y="2"/>
                </a:cxn>
                <a:cxn ang="0">
                  <a:pos x="4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7" y="2"/>
                </a:cxn>
                <a:cxn ang="0">
                  <a:pos x="9" y="2"/>
                </a:cxn>
                <a:cxn ang="0">
                  <a:pos x="9" y="2"/>
                </a:cxn>
                <a:cxn ang="0">
                  <a:pos x="9" y="2"/>
                </a:cxn>
                <a:cxn ang="0">
                  <a:pos x="9" y="2"/>
                </a:cxn>
                <a:cxn ang="0">
                  <a:pos x="12" y="2"/>
                </a:cxn>
                <a:cxn ang="0">
                  <a:pos x="14" y="2"/>
                </a:cxn>
                <a:cxn ang="0">
                  <a:pos x="15" y="2"/>
                </a:cxn>
                <a:cxn ang="0">
                  <a:pos x="15" y="2"/>
                </a:cxn>
                <a:cxn ang="0">
                  <a:pos x="15" y="2"/>
                </a:cxn>
                <a:cxn ang="0">
                  <a:pos x="15" y="0"/>
                </a:cxn>
                <a:cxn ang="0">
                  <a:pos x="15" y="2"/>
                </a:cxn>
                <a:cxn ang="0">
                  <a:pos x="14" y="2"/>
                </a:cxn>
                <a:cxn ang="0">
                  <a:pos x="9" y="2"/>
                </a:cxn>
                <a:cxn ang="0">
                  <a:pos x="7" y="2"/>
                </a:cxn>
                <a:cxn ang="0">
                  <a:pos x="5" y="2"/>
                </a:cxn>
                <a:cxn ang="0">
                  <a:pos x="4" y="2"/>
                </a:cxn>
                <a:cxn ang="0">
                  <a:pos x="2" y="3"/>
                </a:cxn>
                <a:cxn ang="0">
                  <a:pos x="0" y="6"/>
                </a:cxn>
                <a:cxn ang="0">
                  <a:pos x="0" y="8"/>
                </a:cxn>
              </a:cxnLst>
              <a:rect l="0" t="0" r="r" b="b"/>
              <a:pathLst>
                <a:path w="15" h="8">
                  <a:moveTo>
                    <a:pt x="0" y="8"/>
                  </a:moveTo>
                  <a:lnTo>
                    <a:pt x="0" y="8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7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0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9" y="2"/>
                  </a:lnTo>
                  <a:lnTo>
                    <a:pt x="7" y="2"/>
                  </a:lnTo>
                  <a:lnTo>
                    <a:pt x="5" y="2"/>
                  </a:lnTo>
                  <a:lnTo>
                    <a:pt x="4" y="2"/>
                  </a:lnTo>
                  <a:lnTo>
                    <a:pt x="2" y="3"/>
                  </a:lnTo>
                  <a:lnTo>
                    <a:pt x="0" y="6"/>
                  </a:lnTo>
                  <a:lnTo>
                    <a:pt x="0" y="8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43" name="Freeform 304"/>
            <p:cNvSpPr>
              <a:spLocks/>
            </p:cNvSpPr>
            <p:nvPr/>
          </p:nvSpPr>
          <p:spPr bwMode="auto">
            <a:xfrm>
              <a:off x="3837" y="919"/>
              <a:ext cx="1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44" name="Freeform 305"/>
            <p:cNvSpPr>
              <a:spLocks/>
            </p:cNvSpPr>
            <p:nvPr/>
          </p:nvSpPr>
          <p:spPr bwMode="auto">
            <a:xfrm>
              <a:off x="3837" y="919"/>
              <a:ext cx="1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45" name="Freeform 306"/>
            <p:cNvSpPr>
              <a:spLocks/>
            </p:cNvSpPr>
            <p:nvPr/>
          </p:nvSpPr>
          <p:spPr bwMode="auto">
            <a:xfrm>
              <a:off x="3834" y="919"/>
              <a:ext cx="1" cy="2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46" name="Freeform 307"/>
            <p:cNvSpPr>
              <a:spLocks/>
            </p:cNvSpPr>
            <p:nvPr/>
          </p:nvSpPr>
          <p:spPr bwMode="auto">
            <a:xfrm>
              <a:off x="3834" y="919"/>
              <a:ext cx="1" cy="2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47" name="Freeform 308"/>
            <p:cNvSpPr>
              <a:spLocks/>
            </p:cNvSpPr>
            <p:nvPr/>
          </p:nvSpPr>
          <p:spPr bwMode="auto">
            <a:xfrm>
              <a:off x="3839" y="918"/>
              <a:ext cx="3" cy="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1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48" name="Freeform 309"/>
            <p:cNvSpPr>
              <a:spLocks/>
            </p:cNvSpPr>
            <p:nvPr/>
          </p:nvSpPr>
          <p:spPr bwMode="auto">
            <a:xfrm>
              <a:off x="3839" y="918"/>
              <a:ext cx="3" cy="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1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1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49" name="Freeform 310"/>
            <p:cNvSpPr>
              <a:spLocks/>
            </p:cNvSpPr>
            <p:nvPr/>
          </p:nvSpPr>
          <p:spPr bwMode="auto">
            <a:xfrm>
              <a:off x="3844" y="915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50" name="Freeform 311"/>
            <p:cNvSpPr>
              <a:spLocks/>
            </p:cNvSpPr>
            <p:nvPr/>
          </p:nvSpPr>
          <p:spPr bwMode="auto">
            <a:xfrm>
              <a:off x="3844" y="915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51" name="Rectangle 312"/>
            <p:cNvSpPr>
              <a:spLocks noChangeArrowheads="1"/>
            </p:cNvSpPr>
            <p:nvPr/>
          </p:nvSpPr>
          <p:spPr bwMode="auto">
            <a:xfrm>
              <a:off x="3845" y="915"/>
              <a:ext cx="1" cy="1"/>
            </a:xfrm>
            <a:prstGeom prst="rect">
              <a:avLst/>
            </a:prstGeom>
            <a:solidFill>
              <a:srgbClr val="007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52" name="Rectangle 313"/>
            <p:cNvSpPr>
              <a:spLocks noChangeArrowheads="1"/>
            </p:cNvSpPr>
            <p:nvPr/>
          </p:nvSpPr>
          <p:spPr bwMode="auto">
            <a:xfrm>
              <a:off x="3845" y="915"/>
              <a:ext cx="1" cy="1"/>
            </a:xfrm>
            <a:prstGeom prst="rect">
              <a:avLst/>
            </a:prstGeom>
            <a:noFill/>
            <a:ln w="7938">
              <a:solidFill>
                <a:srgbClr val="004DA8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53" name="Rectangle 314"/>
            <p:cNvSpPr>
              <a:spLocks noChangeArrowheads="1"/>
            </p:cNvSpPr>
            <p:nvPr/>
          </p:nvSpPr>
          <p:spPr bwMode="auto">
            <a:xfrm>
              <a:off x="3859" y="907"/>
              <a:ext cx="1" cy="1"/>
            </a:xfrm>
            <a:prstGeom prst="rect">
              <a:avLst/>
            </a:prstGeom>
            <a:solidFill>
              <a:srgbClr val="007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54" name="Rectangle 315"/>
            <p:cNvSpPr>
              <a:spLocks noChangeArrowheads="1"/>
            </p:cNvSpPr>
            <p:nvPr/>
          </p:nvSpPr>
          <p:spPr bwMode="auto">
            <a:xfrm>
              <a:off x="3859" y="907"/>
              <a:ext cx="1" cy="1"/>
            </a:xfrm>
            <a:prstGeom prst="rect">
              <a:avLst/>
            </a:prstGeom>
            <a:noFill/>
            <a:ln w="7938">
              <a:solidFill>
                <a:srgbClr val="004DA8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55" name="Freeform 316"/>
            <p:cNvSpPr>
              <a:spLocks/>
            </p:cNvSpPr>
            <p:nvPr/>
          </p:nvSpPr>
          <p:spPr bwMode="auto">
            <a:xfrm>
              <a:off x="3857" y="907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56" name="Freeform 317"/>
            <p:cNvSpPr>
              <a:spLocks/>
            </p:cNvSpPr>
            <p:nvPr/>
          </p:nvSpPr>
          <p:spPr bwMode="auto">
            <a:xfrm>
              <a:off x="3857" y="907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57" name="Freeform 318"/>
            <p:cNvSpPr>
              <a:spLocks/>
            </p:cNvSpPr>
            <p:nvPr/>
          </p:nvSpPr>
          <p:spPr bwMode="auto">
            <a:xfrm>
              <a:off x="3847" y="907"/>
              <a:ext cx="10" cy="3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8" y="1"/>
                </a:cxn>
                <a:cxn ang="0">
                  <a:pos x="2" y="0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0" h="3">
                  <a:moveTo>
                    <a:pt x="10" y="0"/>
                  </a:moveTo>
                  <a:lnTo>
                    <a:pt x="8" y="1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58" name="Freeform 319"/>
            <p:cNvSpPr>
              <a:spLocks/>
            </p:cNvSpPr>
            <p:nvPr/>
          </p:nvSpPr>
          <p:spPr bwMode="auto">
            <a:xfrm>
              <a:off x="3847" y="907"/>
              <a:ext cx="10" cy="3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8" y="1"/>
                </a:cxn>
                <a:cxn ang="0">
                  <a:pos x="2" y="0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0" h="3">
                  <a:moveTo>
                    <a:pt x="10" y="0"/>
                  </a:moveTo>
                  <a:lnTo>
                    <a:pt x="8" y="1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59" name="Freeform 320"/>
            <p:cNvSpPr>
              <a:spLocks/>
            </p:cNvSpPr>
            <p:nvPr/>
          </p:nvSpPr>
          <p:spPr bwMode="auto">
            <a:xfrm>
              <a:off x="3859" y="904"/>
              <a:ext cx="5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3" y="3"/>
                </a:cxn>
                <a:cxn ang="0">
                  <a:pos x="0" y="3"/>
                </a:cxn>
              </a:cxnLst>
              <a:rect l="0" t="0" r="r" b="b"/>
              <a:pathLst>
                <a:path w="5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60" name="Freeform 321"/>
            <p:cNvSpPr>
              <a:spLocks/>
            </p:cNvSpPr>
            <p:nvPr/>
          </p:nvSpPr>
          <p:spPr bwMode="auto">
            <a:xfrm>
              <a:off x="3859" y="904"/>
              <a:ext cx="5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3" y="3"/>
                </a:cxn>
                <a:cxn ang="0">
                  <a:pos x="0" y="3"/>
                </a:cxn>
              </a:cxnLst>
              <a:rect l="0" t="0" r="r" b="b"/>
              <a:pathLst>
                <a:path w="5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3"/>
                  </a:lnTo>
                  <a:lnTo>
                    <a:pt x="0" y="3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61" name="Rectangle 322"/>
            <p:cNvSpPr>
              <a:spLocks noChangeArrowheads="1"/>
            </p:cNvSpPr>
            <p:nvPr/>
          </p:nvSpPr>
          <p:spPr bwMode="auto">
            <a:xfrm>
              <a:off x="3891" y="904"/>
              <a:ext cx="1" cy="1"/>
            </a:xfrm>
            <a:prstGeom prst="rect">
              <a:avLst/>
            </a:prstGeom>
            <a:solidFill>
              <a:srgbClr val="007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62" name="Rectangle 323"/>
            <p:cNvSpPr>
              <a:spLocks noChangeArrowheads="1"/>
            </p:cNvSpPr>
            <p:nvPr/>
          </p:nvSpPr>
          <p:spPr bwMode="auto">
            <a:xfrm>
              <a:off x="3891" y="904"/>
              <a:ext cx="1" cy="1"/>
            </a:xfrm>
            <a:prstGeom prst="rect">
              <a:avLst/>
            </a:prstGeom>
            <a:noFill/>
            <a:ln w="7938">
              <a:solidFill>
                <a:srgbClr val="004DA8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63" name="Freeform 324"/>
            <p:cNvSpPr>
              <a:spLocks/>
            </p:cNvSpPr>
            <p:nvPr/>
          </p:nvSpPr>
          <p:spPr bwMode="auto">
            <a:xfrm>
              <a:off x="3885" y="901"/>
              <a:ext cx="3" cy="3"/>
            </a:xfrm>
            <a:custGeom>
              <a:avLst/>
              <a:gdLst/>
              <a:ahLst/>
              <a:cxnLst>
                <a:cxn ang="0">
                  <a:pos x="3" y="3"/>
                </a:cxn>
                <a:cxn ang="0">
                  <a:pos x="3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3" y="2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3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3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64" name="Freeform 325"/>
            <p:cNvSpPr>
              <a:spLocks/>
            </p:cNvSpPr>
            <p:nvPr/>
          </p:nvSpPr>
          <p:spPr bwMode="auto">
            <a:xfrm>
              <a:off x="3885" y="901"/>
              <a:ext cx="3" cy="3"/>
            </a:xfrm>
            <a:custGeom>
              <a:avLst/>
              <a:gdLst/>
              <a:ahLst/>
              <a:cxnLst>
                <a:cxn ang="0">
                  <a:pos x="3" y="3"/>
                </a:cxn>
                <a:cxn ang="0">
                  <a:pos x="3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3" y="2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3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3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65" name="Rectangle 326"/>
            <p:cNvSpPr>
              <a:spLocks noChangeArrowheads="1"/>
            </p:cNvSpPr>
            <p:nvPr/>
          </p:nvSpPr>
          <p:spPr bwMode="auto">
            <a:xfrm>
              <a:off x="3883" y="901"/>
              <a:ext cx="1" cy="1"/>
            </a:xfrm>
            <a:prstGeom prst="rect">
              <a:avLst/>
            </a:prstGeom>
            <a:solidFill>
              <a:srgbClr val="007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66" name="Rectangle 327"/>
            <p:cNvSpPr>
              <a:spLocks noChangeArrowheads="1"/>
            </p:cNvSpPr>
            <p:nvPr/>
          </p:nvSpPr>
          <p:spPr bwMode="auto">
            <a:xfrm>
              <a:off x="3883" y="901"/>
              <a:ext cx="1" cy="1"/>
            </a:xfrm>
            <a:prstGeom prst="rect">
              <a:avLst/>
            </a:prstGeom>
            <a:noFill/>
            <a:ln w="7938">
              <a:solidFill>
                <a:srgbClr val="004DA8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67" name="Freeform 328"/>
            <p:cNvSpPr>
              <a:spLocks/>
            </p:cNvSpPr>
            <p:nvPr/>
          </p:nvSpPr>
          <p:spPr bwMode="auto">
            <a:xfrm>
              <a:off x="3870" y="900"/>
              <a:ext cx="9" cy="7"/>
            </a:xfrm>
            <a:custGeom>
              <a:avLst/>
              <a:gdLst/>
              <a:ahLst/>
              <a:cxnLst>
                <a:cxn ang="0">
                  <a:pos x="9" y="7"/>
                </a:cxn>
                <a:cxn ang="0">
                  <a:pos x="9" y="7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7"/>
                </a:cxn>
                <a:cxn ang="0">
                  <a:pos x="9" y="7"/>
                </a:cxn>
              </a:cxnLst>
              <a:rect l="0" t="0" r="r" b="b"/>
              <a:pathLst>
                <a:path w="9" h="7">
                  <a:moveTo>
                    <a:pt x="9" y="7"/>
                  </a:moveTo>
                  <a:lnTo>
                    <a:pt x="9" y="7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68" name="Freeform 329"/>
            <p:cNvSpPr>
              <a:spLocks/>
            </p:cNvSpPr>
            <p:nvPr/>
          </p:nvSpPr>
          <p:spPr bwMode="auto">
            <a:xfrm>
              <a:off x="3870" y="900"/>
              <a:ext cx="9" cy="7"/>
            </a:xfrm>
            <a:custGeom>
              <a:avLst/>
              <a:gdLst/>
              <a:ahLst/>
              <a:cxnLst>
                <a:cxn ang="0">
                  <a:pos x="9" y="7"/>
                </a:cxn>
                <a:cxn ang="0">
                  <a:pos x="9" y="7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7"/>
                </a:cxn>
                <a:cxn ang="0">
                  <a:pos x="9" y="7"/>
                </a:cxn>
              </a:cxnLst>
              <a:rect l="0" t="0" r="r" b="b"/>
              <a:pathLst>
                <a:path w="9" h="7">
                  <a:moveTo>
                    <a:pt x="9" y="7"/>
                  </a:moveTo>
                  <a:lnTo>
                    <a:pt x="9" y="7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69" name="Freeform 330"/>
            <p:cNvSpPr>
              <a:spLocks/>
            </p:cNvSpPr>
            <p:nvPr/>
          </p:nvSpPr>
          <p:spPr bwMode="auto">
            <a:xfrm>
              <a:off x="4046" y="889"/>
              <a:ext cx="1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70" name="Freeform 331"/>
            <p:cNvSpPr>
              <a:spLocks/>
            </p:cNvSpPr>
            <p:nvPr/>
          </p:nvSpPr>
          <p:spPr bwMode="auto">
            <a:xfrm>
              <a:off x="4046" y="889"/>
              <a:ext cx="1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71" name="Freeform 332"/>
            <p:cNvSpPr>
              <a:spLocks/>
            </p:cNvSpPr>
            <p:nvPr/>
          </p:nvSpPr>
          <p:spPr bwMode="auto">
            <a:xfrm>
              <a:off x="3908" y="886"/>
              <a:ext cx="3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1" y="0"/>
                </a:cxn>
                <a:cxn ang="0">
                  <a:pos x="0" y="3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72" name="Freeform 333"/>
            <p:cNvSpPr>
              <a:spLocks/>
            </p:cNvSpPr>
            <p:nvPr/>
          </p:nvSpPr>
          <p:spPr bwMode="auto">
            <a:xfrm>
              <a:off x="3908" y="886"/>
              <a:ext cx="3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1" y="0"/>
                </a:cxn>
                <a:cxn ang="0">
                  <a:pos x="0" y="3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3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73" name="Rectangle 334"/>
            <p:cNvSpPr>
              <a:spLocks noChangeArrowheads="1"/>
            </p:cNvSpPr>
            <p:nvPr/>
          </p:nvSpPr>
          <p:spPr bwMode="auto">
            <a:xfrm>
              <a:off x="3916" y="883"/>
              <a:ext cx="2" cy="1"/>
            </a:xfrm>
            <a:prstGeom prst="rect">
              <a:avLst/>
            </a:prstGeom>
            <a:solidFill>
              <a:srgbClr val="007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74" name="Rectangle 335"/>
            <p:cNvSpPr>
              <a:spLocks noChangeArrowheads="1"/>
            </p:cNvSpPr>
            <p:nvPr/>
          </p:nvSpPr>
          <p:spPr bwMode="auto">
            <a:xfrm>
              <a:off x="3916" y="883"/>
              <a:ext cx="2" cy="1"/>
            </a:xfrm>
            <a:prstGeom prst="rect">
              <a:avLst/>
            </a:prstGeom>
            <a:noFill/>
            <a:ln w="7938">
              <a:solidFill>
                <a:srgbClr val="004DA8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75" name="Freeform 336"/>
            <p:cNvSpPr>
              <a:spLocks/>
            </p:cNvSpPr>
            <p:nvPr/>
          </p:nvSpPr>
          <p:spPr bwMode="auto">
            <a:xfrm>
              <a:off x="3923" y="881"/>
              <a:ext cx="1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76" name="Freeform 337"/>
            <p:cNvSpPr>
              <a:spLocks/>
            </p:cNvSpPr>
            <p:nvPr/>
          </p:nvSpPr>
          <p:spPr bwMode="auto">
            <a:xfrm>
              <a:off x="3923" y="881"/>
              <a:ext cx="1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2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77" name="Freeform 338"/>
            <p:cNvSpPr>
              <a:spLocks/>
            </p:cNvSpPr>
            <p:nvPr/>
          </p:nvSpPr>
          <p:spPr bwMode="auto">
            <a:xfrm>
              <a:off x="3928" y="875"/>
              <a:ext cx="6" cy="5"/>
            </a:xfrm>
            <a:custGeom>
              <a:avLst/>
              <a:gdLst/>
              <a:ahLst/>
              <a:cxnLst>
                <a:cxn ang="0">
                  <a:pos x="1" y="5"/>
                </a:cxn>
                <a:cxn ang="0">
                  <a:pos x="1" y="5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3"/>
                </a:cxn>
                <a:cxn ang="0">
                  <a:pos x="4" y="5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1" y="5"/>
                </a:cxn>
              </a:cxnLst>
              <a:rect l="0" t="0" r="r" b="b"/>
              <a:pathLst>
                <a:path w="6" h="5">
                  <a:moveTo>
                    <a:pt x="1" y="5"/>
                  </a:moveTo>
                  <a:lnTo>
                    <a:pt x="1" y="5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3"/>
                  </a:lnTo>
                  <a:lnTo>
                    <a:pt x="4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78" name="Freeform 339"/>
            <p:cNvSpPr>
              <a:spLocks/>
            </p:cNvSpPr>
            <p:nvPr/>
          </p:nvSpPr>
          <p:spPr bwMode="auto">
            <a:xfrm>
              <a:off x="3928" y="875"/>
              <a:ext cx="6" cy="5"/>
            </a:xfrm>
            <a:custGeom>
              <a:avLst/>
              <a:gdLst/>
              <a:ahLst/>
              <a:cxnLst>
                <a:cxn ang="0">
                  <a:pos x="1" y="5"/>
                </a:cxn>
                <a:cxn ang="0">
                  <a:pos x="1" y="5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3"/>
                </a:cxn>
                <a:cxn ang="0">
                  <a:pos x="4" y="5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1" y="5"/>
                </a:cxn>
              </a:cxnLst>
              <a:rect l="0" t="0" r="r" b="b"/>
              <a:pathLst>
                <a:path w="6" h="5">
                  <a:moveTo>
                    <a:pt x="1" y="5"/>
                  </a:moveTo>
                  <a:lnTo>
                    <a:pt x="1" y="5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3"/>
                  </a:lnTo>
                  <a:lnTo>
                    <a:pt x="4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5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79" name="Freeform 340"/>
            <p:cNvSpPr>
              <a:spLocks/>
            </p:cNvSpPr>
            <p:nvPr/>
          </p:nvSpPr>
          <p:spPr bwMode="auto">
            <a:xfrm>
              <a:off x="3928" y="874"/>
              <a:ext cx="6" cy="4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4" y="1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4" y="1"/>
                </a:cxn>
              </a:cxnLst>
              <a:rect l="0" t="0" r="r" b="b"/>
              <a:pathLst>
                <a:path w="6" h="4">
                  <a:moveTo>
                    <a:pt x="4" y="1"/>
                  </a:moveTo>
                  <a:lnTo>
                    <a:pt x="4" y="1"/>
                  </a:lnTo>
                  <a:lnTo>
                    <a:pt x="4" y="1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780" name="Freeform 341"/>
            <p:cNvSpPr>
              <a:spLocks/>
            </p:cNvSpPr>
            <p:nvPr/>
          </p:nvSpPr>
          <p:spPr bwMode="auto">
            <a:xfrm>
              <a:off x="3928" y="874"/>
              <a:ext cx="6" cy="4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4" y="1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4" y="1"/>
                </a:cxn>
              </a:cxnLst>
              <a:rect l="0" t="0" r="r" b="b"/>
              <a:pathLst>
                <a:path w="6" h="4">
                  <a:moveTo>
                    <a:pt x="4" y="1"/>
                  </a:moveTo>
                  <a:lnTo>
                    <a:pt x="4" y="1"/>
                  </a:lnTo>
                  <a:lnTo>
                    <a:pt x="4" y="1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1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</p:grpSp>
      <p:grpSp>
        <p:nvGrpSpPr>
          <p:cNvPr id="57" name="Group 543"/>
          <p:cNvGrpSpPr>
            <a:grpSpLocks/>
          </p:cNvGrpSpPr>
          <p:nvPr/>
        </p:nvGrpSpPr>
        <p:grpSpPr bwMode="auto">
          <a:xfrm>
            <a:off x="5035052" y="771808"/>
            <a:ext cx="1812075" cy="2417880"/>
            <a:chOff x="3529" y="543"/>
            <a:chExt cx="1283" cy="1776"/>
          </a:xfrm>
        </p:grpSpPr>
        <p:sp>
          <p:nvSpPr>
            <p:cNvPr id="381" name="Freeform 343"/>
            <p:cNvSpPr>
              <a:spLocks/>
            </p:cNvSpPr>
            <p:nvPr/>
          </p:nvSpPr>
          <p:spPr bwMode="auto">
            <a:xfrm>
              <a:off x="3935" y="872"/>
              <a:ext cx="4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2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82" name="Freeform 344"/>
            <p:cNvSpPr>
              <a:spLocks/>
            </p:cNvSpPr>
            <p:nvPr/>
          </p:nvSpPr>
          <p:spPr bwMode="auto">
            <a:xfrm>
              <a:off x="3935" y="872"/>
              <a:ext cx="4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2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2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83" name="Freeform 345"/>
            <p:cNvSpPr>
              <a:spLocks/>
            </p:cNvSpPr>
            <p:nvPr/>
          </p:nvSpPr>
          <p:spPr bwMode="auto">
            <a:xfrm>
              <a:off x="3942" y="868"/>
              <a:ext cx="5" cy="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1"/>
                </a:cxn>
                <a:cxn ang="0">
                  <a:pos x="5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0" y="1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lnTo>
                    <a:pt x="2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84" name="Freeform 346"/>
            <p:cNvSpPr>
              <a:spLocks/>
            </p:cNvSpPr>
            <p:nvPr/>
          </p:nvSpPr>
          <p:spPr bwMode="auto">
            <a:xfrm>
              <a:off x="3942" y="868"/>
              <a:ext cx="5" cy="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1"/>
                </a:cxn>
                <a:cxn ang="0">
                  <a:pos x="5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0" y="1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lnTo>
                    <a:pt x="2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0" y="1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85" name="Freeform 347"/>
            <p:cNvSpPr>
              <a:spLocks/>
            </p:cNvSpPr>
            <p:nvPr/>
          </p:nvSpPr>
          <p:spPr bwMode="auto">
            <a:xfrm>
              <a:off x="3952" y="848"/>
              <a:ext cx="3" cy="3"/>
            </a:xfrm>
            <a:custGeom>
              <a:avLst/>
              <a:gdLst/>
              <a:ahLst/>
              <a:cxnLst>
                <a:cxn ang="0">
                  <a:pos x="3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3" y="2"/>
                </a:cxn>
                <a:cxn ang="0">
                  <a:pos x="3" y="3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3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86" name="Freeform 348"/>
            <p:cNvSpPr>
              <a:spLocks/>
            </p:cNvSpPr>
            <p:nvPr/>
          </p:nvSpPr>
          <p:spPr bwMode="auto">
            <a:xfrm>
              <a:off x="3952" y="848"/>
              <a:ext cx="3" cy="3"/>
            </a:xfrm>
            <a:custGeom>
              <a:avLst/>
              <a:gdLst/>
              <a:ahLst/>
              <a:cxnLst>
                <a:cxn ang="0">
                  <a:pos x="3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3" y="2"/>
                </a:cxn>
                <a:cxn ang="0">
                  <a:pos x="3" y="3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3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87" name="Freeform 349"/>
            <p:cNvSpPr>
              <a:spLocks noEditPoints="1"/>
            </p:cNvSpPr>
            <p:nvPr/>
          </p:nvSpPr>
          <p:spPr bwMode="auto">
            <a:xfrm>
              <a:off x="3638" y="810"/>
              <a:ext cx="508" cy="1509"/>
            </a:xfrm>
            <a:custGeom>
              <a:avLst/>
              <a:gdLst/>
              <a:ahLst/>
              <a:cxnLst>
                <a:cxn ang="0">
                  <a:pos x="324" y="151"/>
                </a:cxn>
                <a:cxn ang="0">
                  <a:pos x="329" y="188"/>
                </a:cxn>
                <a:cxn ang="0">
                  <a:pos x="385" y="108"/>
                </a:cxn>
                <a:cxn ang="0">
                  <a:pos x="378" y="20"/>
                </a:cxn>
                <a:cxn ang="0">
                  <a:pos x="372" y="12"/>
                </a:cxn>
                <a:cxn ang="0">
                  <a:pos x="396" y="120"/>
                </a:cxn>
                <a:cxn ang="0">
                  <a:pos x="324" y="193"/>
                </a:cxn>
                <a:cxn ang="0">
                  <a:pos x="337" y="265"/>
                </a:cxn>
                <a:cxn ang="0">
                  <a:pos x="324" y="374"/>
                </a:cxn>
                <a:cxn ang="0">
                  <a:pos x="317" y="464"/>
                </a:cxn>
                <a:cxn ang="0">
                  <a:pos x="311" y="539"/>
                </a:cxn>
                <a:cxn ang="0">
                  <a:pos x="312" y="606"/>
                </a:cxn>
                <a:cxn ang="0">
                  <a:pos x="357" y="656"/>
                </a:cxn>
                <a:cxn ang="0">
                  <a:pos x="416" y="730"/>
                </a:cxn>
                <a:cxn ang="0">
                  <a:pos x="470" y="793"/>
                </a:cxn>
                <a:cxn ang="0">
                  <a:pos x="473" y="888"/>
                </a:cxn>
                <a:cxn ang="0">
                  <a:pos x="450" y="941"/>
                </a:cxn>
                <a:cxn ang="0">
                  <a:pos x="487" y="1006"/>
                </a:cxn>
                <a:cxn ang="0">
                  <a:pos x="458" y="1142"/>
                </a:cxn>
                <a:cxn ang="0">
                  <a:pos x="337" y="1245"/>
                </a:cxn>
                <a:cxn ang="0">
                  <a:pos x="255" y="1331"/>
                </a:cxn>
                <a:cxn ang="0">
                  <a:pos x="163" y="1390"/>
                </a:cxn>
                <a:cxn ang="0">
                  <a:pos x="68" y="1447"/>
                </a:cxn>
                <a:cxn ang="0">
                  <a:pos x="10" y="1502"/>
                </a:cxn>
                <a:cxn ang="0">
                  <a:pos x="27" y="1477"/>
                </a:cxn>
                <a:cxn ang="0">
                  <a:pos x="45" y="1456"/>
                </a:cxn>
                <a:cxn ang="0">
                  <a:pos x="135" y="1423"/>
                </a:cxn>
                <a:cxn ang="0">
                  <a:pos x="158" y="1391"/>
                </a:cxn>
                <a:cxn ang="0">
                  <a:pos x="186" y="1361"/>
                </a:cxn>
                <a:cxn ang="0">
                  <a:pos x="257" y="1315"/>
                </a:cxn>
                <a:cxn ang="0">
                  <a:pos x="304" y="1290"/>
                </a:cxn>
                <a:cxn ang="0">
                  <a:pos x="337" y="1242"/>
                </a:cxn>
                <a:cxn ang="0">
                  <a:pos x="391" y="1207"/>
                </a:cxn>
                <a:cxn ang="0">
                  <a:pos x="452" y="1139"/>
                </a:cxn>
                <a:cxn ang="0">
                  <a:pos x="496" y="1086"/>
                </a:cxn>
                <a:cxn ang="0">
                  <a:pos x="463" y="979"/>
                </a:cxn>
                <a:cxn ang="0">
                  <a:pos x="419" y="973"/>
                </a:cxn>
                <a:cxn ang="0">
                  <a:pos x="440" y="967"/>
                </a:cxn>
                <a:cxn ang="0">
                  <a:pos x="414" y="911"/>
                </a:cxn>
                <a:cxn ang="0">
                  <a:pos x="362" y="901"/>
                </a:cxn>
                <a:cxn ang="0">
                  <a:pos x="360" y="897"/>
                </a:cxn>
                <a:cxn ang="0">
                  <a:pos x="411" y="910"/>
                </a:cxn>
                <a:cxn ang="0">
                  <a:pos x="455" y="902"/>
                </a:cxn>
                <a:cxn ang="0">
                  <a:pos x="493" y="857"/>
                </a:cxn>
                <a:cxn ang="0">
                  <a:pos x="468" y="807"/>
                </a:cxn>
                <a:cxn ang="0">
                  <a:pos x="442" y="754"/>
                </a:cxn>
                <a:cxn ang="0">
                  <a:pos x="382" y="698"/>
                </a:cxn>
                <a:cxn ang="0">
                  <a:pos x="314" y="651"/>
                </a:cxn>
                <a:cxn ang="0">
                  <a:pos x="301" y="546"/>
                </a:cxn>
                <a:cxn ang="0">
                  <a:pos x="316" y="458"/>
                </a:cxn>
                <a:cxn ang="0">
                  <a:pos x="321" y="383"/>
                </a:cxn>
                <a:cxn ang="0">
                  <a:pos x="319" y="301"/>
                </a:cxn>
                <a:cxn ang="0">
                  <a:pos x="319" y="236"/>
                </a:cxn>
                <a:cxn ang="0">
                  <a:pos x="312" y="198"/>
                </a:cxn>
                <a:cxn ang="0">
                  <a:pos x="302" y="143"/>
                </a:cxn>
                <a:cxn ang="0">
                  <a:pos x="353" y="111"/>
                </a:cxn>
                <a:cxn ang="0">
                  <a:pos x="360" y="170"/>
                </a:cxn>
                <a:cxn ang="0">
                  <a:pos x="317" y="218"/>
                </a:cxn>
                <a:cxn ang="0">
                  <a:pos x="358" y="11"/>
                </a:cxn>
                <a:cxn ang="0">
                  <a:pos x="312" y="647"/>
                </a:cxn>
                <a:cxn ang="0">
                  <a:pos x="367" y="694"/>
                </a:cxn>
                <a:cxn ang="0">
                  <a:pos x="342" y="650"/>
                </a:cxn>
              </a:cxnLst>
              <a:rect l="0" t="0" r="r" b="b"/>
              <a:pathLst>
                <a:path w="508" h="1509">
                  <a:moveTo>
                    <a:pt x="322" y="49"/>
                  </a:moveTo>
                  <a:lnTo>
                    <a:pt x="329" y="53"/>
                  </a:lnTo>
                  <a:lnTo>
                    <a:pt x="329" y="55"/>
                  </a:lnTo>
                  <a:lnTo>
                    <a:pt x="331" y="55"/>
                  </a:lnTo>
                  <a:lnTo>
                    <a:pt x="339" y="58"/>
                  </a:lnTo>
                  <a:lnTo>
                    <a:pt x="345" y="61"/>
                  </a:lnTo>
                  <a:lnTo>
                    <a:pt x="365" y="71"/>
                  </a:lnTo>
                  <a:lnTo>
                    <a:pt x="367" y="73"/>
                  </a:lnTo>
                  <a:lnTo>
                    <a:pt x="367" y="75"/>
                  </a:lnTo>
                  <a:lnTo>
                    <a:pt x="367" y="76"/>
                  </a:lnTo>
                  <a:lnTo>
                    <a:pt x="360" y="87"/>
                  </a:lnTo>
                  <a:lnTo>
                    <a:pt x="358" y="90"/>
                  </a:lnTo>
                  <a:lnTo>
                    <a:pt x="358" y="91"/>
                  </a:lnTo>
                  <a:lnTo>
                    <a:pt x="358" y="93"/>
                  </a:lnTo>
                  <a:lnTo>
                    <a:pt x="358" y="94"/>
                  </a:lnTo>
                  <a:lnTo>
                    <a:pt x="360" y="98"/>
                  </a:lnTo>
                  <a:lnTo>
                    <a:pt x="363" y="103"/>
                  </a:lnTo>
                  <a:lnTo>
                    <a:pt x="363" y="105"/>
                  </a:lnTo>
                  <a:lnTo>
                    <a:pt x="363" y="108"/>
                  </a:lnTo>
                  <a:lnTo>
                    <a:pt x="363" y="115"/>
                  </a:lnTo>
                  <a:lnTo>
                    <a:pt x="365" y="118"/>
                  </a:lnTo>
                  <a:lnTo>
                    <a:pt x="368" y="126"/>
                  </a:lnTo>
                  <a:lnTo>
                    <a:pt x="368" y="127"/>
                  </a:lnTo>
                  <a:lnTo>
                    <a:pt x="368" y="129"/>
                  </a:lnTo>
                  <a:lnTo>
                    <a:pt x="368" y="132"/>
                  </a:lnTo>
                  <a:lnTo>
                    <a:pt x="368" y="135"/>
                  </a:lnTo>
                  <a:lnTo>
                    <a:pt x="365" y="140"/>
                  </a:lnTo>
                  <a:lnTo>
                    <a:pt x="363" y="141"/>
                  </a:lnTo>
                  <a:lnTo>
                    <a:pt x="360" y="143"/>
                  </a:lnTo>
                  <a:lnTo>
                    <a:pt x="355" y="143"/>
                  </a:lnTo>
                  <a:lnTo>
                    <a:pt x="350" y="144"/>
                  </a:lnTo>
                  <a:lnTo>
                    <a:pt x="348" y="144"/>
                  </a:lnTo>
                  <a:lnTo>
                    <a:pt x="345" y="148"/>
                  </a:lnTo>
                  <a:lnTo>
                    <a:pt x="342" y="150"/>
                  </a:lnTo>
                  <a:lnTo>
                    <a:pt x="339" y="151"/>
                  </a:lnTo>
                  <a:lnTo>
                    <a:pt x="337" y="151"/>
                  </a:lnTo>
                  <a:lnTo>
                    <a:pt x="326" y="151"/>
                  </a:lnTo>
                  <a:lnTo>
                    <a:pt x="324" y="151"/>
                  </a:lnTo>
                  <a:lnTo>
                    <a:pt x="321" y="154"/>
                  </a:lnTo>
                  <a:lnTo>
                    <a:pt x="316" y="159"/>
                  </a:lnTo>
                  <a:lnTo>
                    <a:pt x="316" y="160"/>
                  </a:lnTo>
                  <a:lnTo>
                    <a:pt x="316" y="165"/>
                  </a:lnTo>
                  <a:lnTo>
                    <a:pt x="317" y="177"/>
                  </a:lnTo>
                  <a:lnTo>
                    <a:pt x="317" y="182"/>
                  </a:lnTo>
                  <a:lnTo>
                    <a:pt x="316" y="183"/>
                  </a:lnTo>
                  <a:lnTo>
                    <a:pt x="312" y="189"/>
                  </a:lnTo>
                  <a:lnTo>
                    <a:pt x="312" y="193"/>
                  </a:lnTo>
                  <a:lnTo>
                    <a:pt x="312" y="204"/>
                  </a:lnTo>
                  <a:lnTo>
                    <a:pt x="312" y="209"/>
                  </a:lnTo>
                  <a:lnTo>
                    <a:pt x="312" y="210"/>
                  </a:lnTo>
                  <a:lnTo>
                    <a:pt x="312" y="215"/>
                  </a:lnTo>
                  <a:lnTo>
                    <a:pt x="316" y="221"/>
                  </a:lnTo>
                  <a:lnTo>
                    <a:pt x="317" y="224"/>
                  </a:lnTo>
                  <a:lnTo>
                    <a:pt x="319" y="227"/>
                  </a:lnTo>
                  <a:lnTo>
                    <a:pt x="321" y="227"/>
                  </a:lnTo>
                  <a:lnTo>
                    <a:pt x="324" y="227"/>
                  </a:lnTo>
                  <a:lnTo>
                    <a:pt x="324" y="226"/>
                  </a:lnTo>
                  <a:lnTo>
                    <a:pt x="324" y="224"/>
                  </a:lnTo>
                  <a:lnTo>
                    <a:pt x="324" y="223"/>
                  </a:lnTo>
                  <a:lnTo>
                    <a:pt x="322" y="223"/>
                  </a:lnTo>
                  <a:lnTo>
                    <a:pt x="321" y="223"/>
                  </a:lnTo>
                  <a:lnTo>
                    <a:pt x="319" y="221"/>
                  </a:lnTo>
                  <a:lnTo>
                    <a:pt x="317" y="218"/>
                  </a:lnTo>
                  <a:lnTo>
                    <a:pt x="316" y="216"/>
                  </a:lnTo>
                  <a:lnTo>
                    <a:pt x="316" y="209"/>
                  </a:lnTo>
                  <a:lnTo>
                    <a:pt x="316" y="207"/>
                  </a:lnTo>
                  <a:lnTo>
                    <a:pt x="316" y="206"/>
                  </a:lnTo>
                  <a:lnTo>
                    <a:pt x="316" y="203"/>
                  </a:lnTo>
                  <a:lnTo>
                    <a:pt x="316" y="201"/>
                  </a:lnTo>
                  <a:lnTo>
                    <a:pt x="316" y="200"/>
                  </a:lnTo>
                  <a:lnTo>
                    <a:pt x="319" y="197"/>
                  </a:lnTo>
                  <a:lnTo>
                    <a:pt x="321" y="193"/>
                  </a:lnTo>
                  <a:lnTo>
                    <a:pt x="322" y="193"/>
                  </a:lnTo>
                  <a:lnTo>
                    <a:pt x="326" y="189"/>
                  </a:lnTo>
                  <a:lnTo>
                    <a:pt x="327" y="188"/>
                  </a:lnTo>
                  <a:lnTo>
                    <a:pt x="329" y="188"/>
                  </a:lnTo>
                  <a:lnTo>
                    <a:pt x="331" y="188"/>
                  </a:lnTo>
                  <a:lnTo>
                    <a:pt x="332" y="186"/>
                  </a:lnTo>
                  <a:lnTo>
                    <a:pt x="334" y="185"/>
                  </a:lnTo>
                  <a:lnTo>
                    <a:pt x="337" y="185"/>
                  </a:lnTo>
                  <a:lnTo>
                    <a:pt x="343" y="183"/>
                  </a:lnTo>
                  <a:lnTo>
                    <a:pt x="345" y="183"/>
                  </a:lnTo>
                  <a:lnTo>
                    <a:pt x="347" y="182"/>
                  </a:lnTo>
                  <a:lnTo>
                    <a:pt x="352" y="179"/>
                  </a:lnTo>
                  <a:lnTo>
                    <a:pt x="352" y="177"/>
                  </a:lnTo>
                  <a:lnTo>
                    <a:pt x="352" y="176"/>
                  </a:lnTo>
                  <a:lnTo>
                    <a:pt x="352" y="174"/>
                  </a:lnTo>
                  <a:lnTo>
                    <a:pt x="350" y="174"/>
                  </a:lnTo>
                  <a:lnTo>
                    <a:pt x="350" y="173"/>
                  </a:lnTo>
                  <a:lnTo>
                    <a:pt x="350" y="171"/>
                  </a:lnTo>
                  <a:lnTo>
                    <a:pt x="353" y="170"/>
                  </a:lnTo>
                  <a:lnTo>
                    <a:pt x="355" y="170"/>
                  </a:lnTo>
                  <a:lnTo>
                    <a:pt x="357" y="170"/>
                  </a:lnTo>
                  <a:lnTo>
                    <a:pt x="362" y="167"/>
                  </a:lnTo>
                  <a:lnTo>
                    <a:pt x="363" y="168"/>
                  </a:lnTo>
                  <a:lnTo>
                    <a:pt x="365" y="168"/>
                  </a:lnTo>
                  <a:lnTo>
                    <a:pt x="367" y="168"/>
                  </a:lnTo>
                  <a:lnTo>
                    <a:pt x="370" y="165"/>
                  </a:lnTo>
                  <a:lnTo>
                    <a:pt x="370" y="164"/>
                  </a:lnTo>
                  <a:lnTo>
                    <a:pt x="373" y="156"/>
                  </a:lnTo>
                  <a:lnTo>
                    <a:pt x="378" y="150"/>
                  </a:lnTo>
                  <a:lnTo>
                    <a:pt x="380" y="147"/>
                  </a:lnTo>
                  <a:lnTo>
                    <a:pt x="382" y="144"/>
                  </a:lnTo>
                  <a:lnTo>
                    <a:pt x="382" y="141"/>
                  </a:lnTo>
                  <a:lnTo>
                    <a:pt x="383" y="137"/>
                  </a:lnTo>
                  <a:lnTo>
                    <a:pt x="387" y="134"/>
                  </a:lnTo>
                  <a:lnTo>
                    <a:pt x="388" y="132"/>
                  </a:lnTo>
                  <a:lnTo>
                    <a:pt x="391" y="127"/>
                  </a:lnTo>
                  <a:lnTo>
                    <a:pt x="393" y="124"/>
                  </a:lnTo>
                  <a:lnTo>
                    <a:pt x="393" y="121"/>
                  </a:lnTo>
                  <a:lnTo>
                    <a:pt x="393" y="118"/>
                  </a:lnTo>
                  <a:lnTo>
                    <a:pt x="391" y="115"/>
                  </a:lnTo>
                  <a:lnTo>
                    <a:pt x="385" y="109"/>
                  </a:lnTo>
                  <a:lnTo>
                    <a:pt x="385" y="108"/>
                  </a:lnTo>
                  <a:lnTo>
                    <a:pt x="383" y="108"/>
                  </a:lnTo>
                  <a:lnTo>
                    <a:pt x="383" y="105"/>
                  </a:lnTo>
                  <a:lnTo>
                    <a:pt x="382" y="100"/>
                  </a:lnTo>
                  <a:lnTo>
                    <a:pt x="382" y="98"/>
                  </a:lnTo>
                  <a:lnTo>
                    <a:pt x="385" y="91"/>
                  </a:lnTo>
                  <a:lnTo>
                    <a:pt x="387" y="88"/>
                  </a:lnTo>
                  <a:lnTo>
                    <a:pt x="393" y="87"/>
                  </a:lnTo>
                  <a:lnTo>
                    <a:pt x="394" y="85"/>
                  </a:lnTo>
                  <a:lnTo>
                    <a:pt x="396" y="85"/>
                  </a:lnTo>
                  <a:lnTo>
                    <a:pt x="403" y="84"/>
                  </a:lnTo>
                  <a:lnTo>
                    <a:pt x="404" y="84"/>
                  </a:lnTo>
                  <a:lnTo>
                    <a:pt x="406" y="82"/>
                  </a:lnTo>
                  <a:lnTo>
                    <a:pt x="406" y="81"/>
                  </a:lnTo>
                  <a:lnTo>
                    <a:pt x="406" y="79"/>
                  </a:lnTo>
                  <a:lnTo>
                    <a:pt x="406" y="76"/>
                  </a:lnTo>
                  <a:lnTo>
                    <a:pt x="406" y="75"/>
                  </a:lnTo>
                  <a:lnTo>
                    <a:pt x="404" y="73"/>
                  </a:lnTo>
                  <a:lnTo>
                    <a:pt x="401" y="71"/>
                  </a:lnTo>
                  <a:lnTo>
                    <a:pt x="401" y="70"/>
                  </a:lnTo>
                  <a:lnTo>
                    <a:pt x="398" y="68"/>
                  </a:lnTo>
                  <a:lnTo>
                    <a:pt x="398" y="67"/>
                  </a:lnTo>
                  <a:lnTo>
                    <a:pt x="396" y="65"/>
                  </a:lnTo>
                  <a:lnTo>
                    <a:pt x="394" y="62"/>
                  </a:lnTo>
                  <a:lnTo>
                    <a:pt x="394" y="61"/>
                  </a:lnTo>
                  <a:lnTo>
                    <a:pt x="394" y="58"/>
                  </a:lnTo>
                  <a:lnTo>
                    <a:pt x="393" y="53"/>
                  </a:lnTo>
                  <a:lnTo>
                    <a:pt x="388" y="50"/>
                  </a:lnTo>
                  <a:lnTo>
                    <a:pt x="385" y="45"/>
                  </a:lnTo>
                  <a:lnTo>
                    <a:pt x="385" y="40"/>
                  </a:lnTo>
                  <a:lnTo>
                    <a:pt x="385" y="37"/>
                  </a:lnTo>
                  <a:lnTo>
                    <a:pt x="385" y="32"/>
                  </a:lnTo>
                  <a:lnTo>
                    <a:pt x="385" y="31"/>
                  </a:lnTo>
                  <a:lnTo>
                    <a:pt x="387" y="29"/>
                  </a:lnTo>
                  <a:lnTo>
                    <a:pt x="387" y="26"/>
                  </a:lnTo>
                  <a:lnTo>
                    <a:pt x="385" y="26"/>
                  </a:lnTo>
                  <a:lnTo>
                    <a:pt x="383" y="25"/>
                  </a:lnTo>
                  <a:lnTo>
                    <a:pt x="380" y="23"/>
                  </a:lnTo>
                  <a:lnTo>
                    <a:pt x="378" y="20"/>
                  </a:lnTo>
                  <a:lnTo>
                    <a:pt x="377" y="20"/>
                  </a:lnTo>
                  <a:lnTo>
                    <a:pt x="373" y="17"/>
                  </a:lnTo>
                  <a:lnTo>
                    <a:pt x="370" y="16"/>
                  </a:lnTo>
                  <a:lnTo>
                    <a:pt x="367" y="16"/>
                  </a:lnTo>
                  <a:lnTo>
                    <a:pt x="365" y="17"/>
                  </a:lnTo>
                  <a:lnTo>
                    <a:pt x="362" y="17"/>
                  </a:lnTo>
                  <a:lnTo>
                    <a:pt x="360" y="17"/>
                  </a:lnTo>
                  <a:lnTo>
                    <a:pt x="355" y="16"/>
                  </a:lnTo>
                  <a:lnTo>
                    <a:pt x="353" y="16"/>
                  </a:lnTo>
                  <a:lnTo>
                    <a:pt x="347" y="17"/>
                  </a:lnTo>
                  <a:lnTo>
                    <a:pt x="343" y="17"/>
                  </a:lnTo>
                  <a:lnTo>
                    <a:pt x="337" y="16"/>
                  </a:lnTo>
                  <a:lnTo>
                    <a:pt x="336" y="12"/>
                  </a:lnTo>
                  <a:lnTo>
                    <a:pt x="334" y="11"/>
                  </a:lnTo>
                  <a:lnTo>
                    <a:pt x="332" y="11"/>
                  </a:lnTo>
                  <a:lnTo>
                    <a:pt x="329" y="9"/>
                  </a:lnTo>
                  <a:lnTo>
                    <a:pt x="327" y="8"/>
                  </a:lnTo>
                  <a:lnTo>
                    <a:pt x="326" y="6"/>
                  </a:lnTo>
                  <a:lnTo>
                    <a:pt x="326" y="5"/>
                  </a:lnTo>
                  <a:lnTo>
                    <a:pt x="329" y="0"/>
                  </a:lnTo>
                  <a:lnTo>
                    <a:pt x="331" y="0"/>
                  </a:lnTo>
                  <a:lnTo>
                    <a:pt x="334" y="2"/>
                  </a:lnTo>
                  <a:lnTo>
                    <a:pt x="337" y="3"/>
                  </a:lnTo>
                  <a:lnTo>
                    <a:pt x="339" y="5"/>
                  </a:lnTo>
                  <a:lnTo>
                    <a:pt x="343" y="8"/>
                  </a:lnTo>
                  <a:lnTo>
                    <a:pt x="342" y="9"/>
                  </a:lnTo>
                  <a:lnTo>
                    <a:pt x="342" y="11"/>
                  </a:lnTo>
                  <a:lnTo>
                    <a:pt x="343" y="12"/>
                  </a:lnTo>
                  <a:lnTo>
                    <a:pt x="345" y="12"/>
                  </a:lnTo>
                  <a:lnTo>
                    <a:pt x="345" y="14"/>
                  </a:lnTo>
                  <a:lnTo>
                    <a:pt x="348" y="14"/>
                  </a:lnTo>
                  <a:lnTo>
                    <a:pt x="350" y="14"/>
                  </a:lnTo>
                  <a:lnTo>
                    <a:pt x="352" y="12"/>
                  </a:lnTo>
                  <a:lnTo>
                    <a:pt x="357" y="9"/>
                  </a:lnTo>
                  <a:lnTo>
                    <a:pt x="358" y="9"/>
                  </a:lnTo>
                  <a:lnTo>
                    <a:pt x="362" y="9"/>
                  </a:lnTo>
                  <a:lnTo>
                    <a:pt x="367" y="11"/>
                  </a:lnTo>
                  <a:lnTo>
                    <a:pt x="372" y="12"/>
                  </a:lnTo>
                  <a:lnTo>
                    <a:pt x="377" y="14"/>
                  </a:lnTo>
                  <a:lnTo>
                    <a:pt x="378" y="16"/>
                  </a:lnTo>
                  <a:lnTo>
                    <a:pt x="380" y="19"/>
                  </a:lnTo>
                  <a:lnTo>
                    <a:pt x="382" y="20"/>
                  </a:lnTo>
                  <a:lnTo>
                    <a:pt x="387" y="22"/>
                  </a:lnTo>
                  <a:lnTo>
                    <a:pt x="391" y="28"/>
                  </a:lnTo>
                  <a:lnTo>
                    <a:pt x="391" y="31"/>
                  </a:lnTo>
                  <a:lnTo>
                    <a:pt x="388" y="34"/>
                  </a:lnTo>
                  <a:lnTo>
                    <a:pt x="388" y="38"/>
                  </a:lnTo>
                  <a:lnTo>
                    <a:pt x="391" y="40"/>
                  </a:lnTo>
                  <a:lnTo>
                    <a:pt x="391" y="41"/>
                  </a:lnTo>
                  <a:lnTo>
                    <a:pt x="391" y="45"/>
                  </a:lnTo>
                  <a:lnTo>
                    <a:pt x="391" y="46"/>
                  </a:lnTo>
                  <a:lnTo>
                    <a:pt x="393" y="49"/>
                  </a:lnTo>
                  <a:lnTo>
                    <a:pt x="396" y="52"/>
                  </a:lnTo>
                  <a:lnTo>
                    <a:pt x="396" y="53"/>
                  </a:lnTo>
                  <a:lnTo>
                    <a:pt x="396" y="58"/>
                  </a:lnTo>
                  <a:lnTo>
                    <a:pt x="396" y="59"/>
                  </a:lnTo>
                  <a:lnTo>
                    <a:pt x="398" y="61"/>
                  </a:lnTo>
                  <a:lnTo>
                    <a:pt x="399" y="65"/>
                  </a:lnTo>
                  <a:lnTo>
                    <a:pt x="406" y="71"/>
                  </a:lnTo>
                  <a:lnTo>
                    <a:pt x="408" y="73"/>
                  </a:lnTo>
                  <a:lnTo>
                    <a:pt x="409" y="76"/>
                  </a:lnTo>
                  <a:lnTo>
                    <a:pt x="409" y="79"/>
                  </a:lnTo>
                  <a:lnTo>
                    <a:pt x="409" y="81"/>
                  </a:lnTo>
                  <a:lnTo>
                    <a:pt x="409" y="82"/>
                  </a:lnTo>
                  <a:lnTo>
                    <a:pt x="406" y="85"/>
                  </a:lnTo>
                  <a:lnTo>
                    <a:pt x="401" y="87"/>
                  </a:lnTo>
                  <a:lnTo>
                    <a:pt x="396" y="87"/>
                  </a:lnTo>
                  <a:lnTo>
                    <a:pt x="394" y="88"/>
                  </a:lnTo>
                  <a:lnTo>
                    <a:pt x="393" y="88"/>
                  </a:lnTo>
                  <a:lnTo>
                    <a:pt x="387" y="93"/>
                  </a:lnTo>
                  <a:lnTo>
                    <a:pt x="383" y="98"/>
                  </a:lnTo>
                  <a:lnTo>
                    <a:pt x="383" y="100"/>
                  </a:lnTo>
                  <a:lnTo>
                    <a:pt x="385" y="105"/>
                  </a:lnTo>
                  <a:lnTo>
                    <a:pt x="394" y="115"/>
                  </a:lnTo>
                  <a:lnTo>
                    <a:pt x="396" y="118"/>
                  </a:lnTo>
                  <a:lnTo>
                    <a:pt x="396" y="120"/>
                  </a:lnTo>
                  <a:lnTo>
                    <a:pt x="394" y="126"/>
                  </a:lnTo>
                  <a:lnTo>
                    <a:pt x="391" y="132"/>
                  </a:lnTo>
                  <a:lnTo>
                    <a:pt x="388" y="134"/>
                  </a:lnTo>
                  <a:lnTo>
                    <a:pt x="385" y="138"/>
                  </a:lnTo>
                  <a:lnTo>
                    <a:pt x="383" y="140"/>
                  </a:lnTo>
                  <a:lnTo>
                    <a:pt x="382" y="148"/>
                  </a:lnTo>
                  <a:lnTo>
                    <a:pt x="378" y="154"/>
                  </a:lnTo>
                  <a:lnTo>
                    <a:pt x="375" y="160"/>
                  </a:lnTo>
                  <a:lnTo>
                    <a:pt x="373" y="162"/>
                  </a:lnTo>
                  <a:lnTo>
                    <a:pt x="373" y="164"/>
                  </a:lnTo>
                  <a:lnTo>
                    <a:pt x="373" y="165"/>
                  </a:lnTo>
                  <a:lnTo>
                    <a:pt x="372" y="165"/>
                  </a:lnTo>
                  <a:lnTo>
                    <a:pt x="372" y="167"/>
                  </a:lnTo>
                  <a:lnTo>
                    <a:pt x="363" y="173"/>
                  </a:lnTo>
                  <a:lnTo>
                    <a:pt x="362" y="173"/>
                  </a:lnTo>
                  <a:lnTo>
                    <a:pt x="360" y="173"/>
                  </a:lnTo>
                  <a:lnTo>
                    <a:pt x="358" y="173"/>
                  </a:lnTo>
                  <a:lnTo>
                    <a:pt x="355" y="174"/>
                  </a:lnTo>
                  <a:lnTo>
                    <a:pt x="353" y="174"/>
                  </a:lnTo>
                  <a:lnTo>
                    <a:pt x="353" y="176"/>
                  </a:lnTo>
                  <a:lnTo>
                    <a:pt x="355" y="176"/>
                  </a:lnTo>
                  <a:lnTo>
                    <a:pt x="355" y="179"/>
                  </a:lnTo>
                  <a:lnTo>
                    <a:pt x="353" y="180"/>
                  </a:lnTo>
                  <a:lnTo>
                    <a:pt x="352" y="182"/>
                  </a:lnTo>
                  <a:lnTo>
                    <a:pt x="345" y="186"/>
                  </a:lnTo>
                  <a:lnTo>
                    <a:pt x="342" y="186"/>
                  </a:lnTo>
                  <a:lnTo>
                    <a:pt x="337" y="186"/>
                  </a:lnTo>
                  <a:lnTo>
                    <a:pt x="332" y="188"/>
                  </a:lnTo>
                  <a:lnTo>
                    <a:pt x="332" y="189"/>
                  </a:lnTo>
                  <a:lnTo>
                    <a:pt x="331" y="189"/>
                  </a:lnTo>
                  <a:lnTo>
                    <a:pt x="329" y="189"/>
                  </a:lnTo>
                  <a:lnTo>
                    <a:pt x="326" y="191"/>
                  </a:lnTo>
                  <a:lnTo>
                    <a:pt x="326" y="193"/>
                  </a:lnTo>
                  <a:lnTo>
                    <a:pt x="321" y="198"/>
                  </a:lnTo>
                  <a:lnTo>
                    <a:pt x="319" y="200"/>
                  </a:lnTo>
                  <a:lnTo>
                    <a:pt x="321" y="198"/>
                  </a:lnTo>
                  <a:lnTo>
                    <a:pt x="321" y="197"/>
                  </a:lnTo>
                  <a:lnTo>
                    <a:pt x="324" y="193"/>
                  </a:lnTo>
                  <a:lnTo>
                    <a:pt x="326" y="193"/>
                  </a:lnTo>
                  <a:lnTo>
                    <a:pt x="324" y="193"/>
                  </a:lnTo>
                  <a:lnTo>
                    <a:pt x="322" y="195"/>
                  </a:lnTo>
                  <a:lnTo>
                    <a:pt x="319" y="198"/>
                  </a:lnTo>
                  <a:lnTo>
                    <a:pt x="317" y="200"/>
                  </a:lnTo>
                  <a:lnTo>
                    <a:pt x="317" y="203"/>
                  </a:lnTo>
                  <a:lnTo>
                    <a:pt x="317" y="206"/>
                  </a:lnTo>
                  <a:lnTo>
                    <a:pt x="317" y="207"/>
                  </a:lnTo>
                  <a:lnTo>
                    <a:pt x="317" y="213"/>
                  </a:lnTo>
                  <a:lnTo>
                    <a:pt x="317" y="215"/>
                  </a:lnTo>
                  <a:lnTo>
                    <a:pt x="319" y="215"/>
                  </a:lnTo>
                  <a:lnTo>
                    <a:pt x="321" y="218"/>
                  </a:lnTo>
                  <a:lnTo>
                    <a:pt x="321" y="221"/>
                  </a:lnTo>
                  <a:lnTo>
                    <a:pt x="324" y="223"/>
                  </a:lnTo>
                  <a:lnTo>
                    <a:pt x="326" y="223"/>
                  </a:lnTo>
                  <a:lnTo>
                    <a:pt x="326" y="224"/>
                  </a:lnTo>
                  <a:lnTo>
                    <a:pt x="326" y="226"/>
                  </a:lnTo>
                  <a:lnTo>
                    <a:pt x="329" y="229"/>
                  </a:lnTo>
                  <a:lnTo>
                    <a:pt x="327" y="229"/>
                  </a:lnTo>
                  <a:lnTo>
                    <a:pt x="327" y="230"/>
                  </a:lnTo>
                  <a:lnTo>
                    <a:pt x="327" y="232"/>
                  </a:lnTo>
                  <a:lnTo>
                    <a:pt x="327" y="233"/>
                  </a:lnTo>
                  <a:lnTo>
                    <a:pt x="329" y="233"/>
                  </a:lnTo>
                  <a:lnTo>
                    <a:pt x="331" y="233"/>
                  </a:lnTo>
                  <a:lnTo>
                    <a:pt x="332" y="235"/>
                  </a:lnTo>
                  <a:lnTo>
                    <a:pt x="337" y="242"/>
                  </a:lnTo>
                  <a:lnTo>
                    <a:pt x="337" y="246"/>
                  </a:lnTo>
                  <a:lnTo>
                    <a:pt x="339" y="246"/>
                  </a:lnTo>
                  <a:lnTo>
                    <a:pt x="339" y="248"/>
                  </a:lnTo>
                  <a:lnTo>
                    <a:pt x="342" y="246"/>
                  </a:lnTo>
                  <a:lnTo>
                    <a:pt x="342" y="248"/>
                  </a:lnTo>
                  <a:lnTo>
                    <a:pt x="343" y="248"/>
                  </a:lnTo>
                  <a:lnTo>
                    <a:pt x="343" y="249"/>
                  </a:lnTo>
                  <a:lnTo>
                    <a:pt x="345" y="254"/>
                  </a:lnTo>
                  <a:lnTo>
                    <a:pt x="345" y="257"/>
                  </a:lnTo>
                  <a:lnTo>
                    <a:pt x="343" y="259"/>
                  </a:lnTo>
                  <a:lnTo>
                    <a:pt x="339" y="262"/>
                  </a:lnTo>
                  <a:lnTo>
                    <a:pt x="337" y="265"/>
                  </a:lnTo>
                  <a:lnTo>
                    <a:pt x="334" y="266"/>
                  </a:lnTo>
                  <a:lnTo>
                    <a:pt x="331" y="269"/>
                  </a:lnTo>
                  <a:lnTo>
                    <a:pt x="327" y="269"/>
                  </a:lnTo>
                  <a:lnTo>
                    <a:pt x="324" y="268"/>
                  </a:lnTo>
                  <a:lnTo>
                    <a:pt x="322" y="269"/>
                  </a:lnTo>
                  <a:lnTo>
                    <a:pt x="321" y="269"/>
                  </a:lnTo>
                  <a:lnTo>
                    <a:pt x="319" y="271"/>
                  </a:lnTo>
                  <a:lnTo>
                    <a:pt x="312" y="274"/>
                  </a:lnTo>
                  <a:lnTo>
                    <a:pt x="312" y="275"/>
                  </a:lnTo>
                  <a:lnTo>
                    <a:pt x="312" y="277"/>
                  </a:lnTo>
                  <a:lnTo>
                    <a:pt x="312" y="278"/>
                  </a:lnTo>
                  <a:lnTo>
                    <a:pt x="312" y="280"/>
                  </a:lnTo>
                  <a:lnTo>
                    <a:pt x="314" y="283"/>
                  </a:lnTo>
                  <a:lnTo>
                    <a:pt x="316" y="289"/>
                  </a:lnTo>
                  <a:lnTo>
                    <a:pt x="316" y="291"/>
                  </a:lnTo>
                  <a:lnTo>
                    <a:pt x="316" y="293"/>
                  </a:lnTo>
                  <a:lnTo>
                    <a:pt x="322" y="304"/>
                  </a:lnTo>
                  <a:lnTo>
                    <a:pt x="326" y="312"/>
                  </a:lnTo>
                  <a:lnTo>
                    <a:pt x="326" y="313"/>
                  </a:lnTo>
                  <a:lnTo>
                    <a:pt x="326" y="315"/>
                  </a:lnTo>
                  <a:lnTo>
                    <a:pt x="326" y="316"/>
                  </a:lnTo>
                  <a:lnTo>
                    <a:pt x="321" y="327"/>
                  </a:lnTo>
                  <a:lnTo>
                    <a:pt x="322" y="327"/>
                  </a:lnTo>
                  <a:lnTo>
                    <a:pt x="321" y="327"/>
                  </a:lnTo>
                  <a:lnTo>
                    <a:pt x="321" y="330"/>
                  </a:lnTo>
                  <a:lnTo>
                    <a:pt x="321" y="331"/>
                  </a:lnTo>
                  <a:lnTo>
                    <a:pt x="326" y="336"/>
                  </a:lnTo>
                  <a:lnTo>
                    <a:pt x="326" y="339"/>
                  </a:lnTo>
                  <a:lnTo>
                    <a:pt x="326" y="343"/>
                  </a:lnTo>
                  <a:lnTo>
                    <a:pt x="322" y="348"/>
                  </a:lnTo>
                  <a:lnTo>
                    <a:pt x="317" y="354"/>
                  </a:lnTo>
                  <a:lnTo>
                    <a:pt x="317" y="355"/>
                  </a:lnTo>
                  <a:lnTo>
                    <a:pt x="317" y="360"/>
                  </a:lnTo>
                  <a:lnTo>
                    <a:pt x="319" y="363"/>
                  </a:lnTo>
                  <a:lnTo>
                    <a:pt x="319" y="366"/>
                  </a:lnTo>
                  <a:lnTo>
                    <a:pt x="321" y="367"/>
                  </a:lnTo>
                  <a:lnTo>
                    <a:pt x="324" y="371"/>
                  </a:lnTo>
                  <a:lnTo>
                    <a:pt x="324" y="374"/>
                  </a:lnTo>
                  <a:lnTo>
                    <a:pt x="324" y="375"/>
                  </a:lnTo>
                  <a:lnTo>
                    <a:pt x="327" y="377"/>
                  </a:lnTo>
                  <a:lnTo>
                    <a:pt x="329" y="380"/>
                  </a:lnTo>
                  <a:lnTo>
                    <a:pt x="327" y="383"/>
                  </a:lnTo>
                  <a:lnTo>
                    <a:pt x="327" y="384"/>
                  </a:lnTo>
                  <a:lnTo>
                    <a:pt x="327" y="386"/>
                  </a:lnTo>
                  <a:lnTo>
                    <a:pt x="327" y="387"/>
                  </a:lnTo>
                  <a:lnTo>
                    <a:pt x="327" y="389"/>
                  </a:lnTo>
                  <a:lnTo>
                    <a:pt x="326" y="389"/>
                  </a:lnTo>
                  <a:lnTo>
                    <a:pt x="324" y="389"/>
                  </a:lnTo>
                  <a:lnTo>
                    <a:pt x="324" y="391"/>
                  </a:lnTo>
                  <a:lnTo>
                    <a:pt x="321" y="394"/>
                  </a:lnTo>
                  <a:lnTo>
                    <a:pt x="321" y="398"/>
                  </a:lnTo>
                  <a:lnTo>
                    <a:pt x="322" y="401"/>
                  </a:lnTo>
                  <a:lnTo>
                    <a:pt x="322" y="404"/>
                  </a:lnTo>
                  <a:lnTo>
                    <a:pt x="324" y="405"/>
                  </a:lnTo>
                  <a:lnTo>
                    <a:pt x="324" y="407"/>
                  </a:lnTo>
                  <a:lnTo>
                    <a:pt x="326" y="411"/>
                  </a:lnTo>
                  <a:lnTo>
                    <a:pt x="327" y="413"/>
                  </a:lnTo>
                  <a:lnTo>
                    <a:pt x="331" y="419"/>
                  </a:lnTo>
                  <a:lnTo>
                    <a:pt x="329" y="422"/>
                  </a:lnTo>
                  <a:lnTo>
                    <a:pt x="331" y="423"/>
                  </a:lnTo>
                  <a:lnTo>
                    <a:pt x="331" y="427"/>
                  </a:lnTo>
                  <a:lnTo>
                    <a:pt x="329" y="428"/>
                  </a:lnTo>
                  <a:lnTo>
                    <a:pt x="329" y="430"/>
                  </a:lnTo>
                  <a:lnTo>
                    <a:pt x="327" y="431"/>
                  </a:lnTo>
                  <a:lnTo>
                    <a:pt x="324" y="433"/>
                  </a:lnTo>
                  <a:lnTo>
                    <a:pt x="324" y="436"/>
                  </a:lnTo>
                  <a:lnTo>
                    <a:pt x="322" y="440"/>
                  </a:lnTo>
                  <a:lnTo>
                    <a:pt x="321" y="443"/>
                  </a:lnTo>
                  <a:lnTo>
                    <a:pt x="321" y="447"/>
                  </a:lnTo>
                  <a:lnTo>
                    <a:pt x="321" y="450"/>
                  </a:lnTo>
                  <a:lnTo>
                    <a:pt x="321" y="452"/>
                  </a:lnTo>
                  <a:lnTo>
                    <a:pt x="319" y="455"/>
                  </a:lnTo>
                  <a:lnTo>
                    <a:pt x="321" y="457"/>
                  </a:lnTo>
                  <a:lnTo>
                    <a:pt x="319" y="461"/>
                  </a:lnTo>
                  <a:lnTo>
                    <a:pt x="317" y="463"/>
                  </a:lnTo>
                  <a:lnTo>
                    <a:pt x="317" y="464"/>
                  </a:lnTo>
                  <a:lnTo>
                    <a:pt x="317" y="466"/>
                  </a:lnTo>
                  <a:lnTo>
                    <a:pt x="319" y="469"/>
                  </a:lnTo>
                  <a:lnTo>
                    <a:pt x="319" y="470"/>
                  </a:lnTo>
                  <a:lnTo>
                    <a:pt x="319" y="472"/>
                  </a:lnTo>
                  <a:lnTo>
                    <a:pt x="321" y="476"/>
                  </a:lnTo>
                  <a:lnTo>
                    <a:pt x="321" y="478"/>
                  </a:lnTo>
                  <a:lnTo>
                    <a:pt x="321" y="479"/>
                  </a:lnTo>
                  <a:lnTo>
                    <a:pt x="322" y="479"/>
                  </a:lnTo>
                  <a:lnTo>
                    <a:pt x="324" y="479"/>
                  </a:lnTo>
                  <a:lnTo>
                    <a:pt x="322" y="479"/>
                  </a:lnTo>
                  <a:lnTo>
                    <a:pt x="322" y="478"/>
                  </a:lnTo>
                  <a:lnTo>
                    <a:pt x="324" y="478"/>
                  </a:lnTo>
                  <a:lnTo>
                    <a:pt x="324" y="476"/>
                  </a:lnTo>
                  <a:lnTo>
                    <a:pt x="326" y="476"/>
                  </a:lnTo>
                  <a:lnTo>
                    <a:pt x="326" y="478"/>
                  </a:lnTo>
                  <a:lnTo>
                    <a:pt x="326" y="479"/>
                  </a:lnTo>
                  <a:lnTo>
                    <a:pt x="324" y="479"/>
                  </a:lnTo>
                  <a:lnTo>
                    <a:pt x="324" y="481"/>
                  </a:lnTo>
                  <a:lnTo>
                    <a:pt x="322" y="481"/>
                  </a:lnTo>
                  <a:lnTo>
                    <a:pt x="324" y="486"/>
                  </a:lnTo>
                  <a:lnTo>
                    <a:pt x="324" y="490"/>
                  </a:lnTo>
                  <a:lnTo>
                    <a:pt x="322" y="494"/>
                  </a:lnTo>
                  <a:lnTo>
                    <a:pt x="322" y="496"/>
                  </a:lnTo>
                  <a:lnTo>
                    <a:pt x="322" y="499"/>
                  </a:lnTo>
                  <a:lnTo>
                    <a:pt x="322" y="500"/>
                  </a:lnTo>
                  <a:lnTo>
                    <a:pt x="321" y="506"/>
                  </a:lnTo>
                  <a:lnTo>
                    <a:pt x="317" y="509"/>
                  </a:lnTo>
                  <a:lnTo>
                    <a:pt x="316" y="512"/>
                  </a:lnTo>
                  <a:lnTo>
                    <a:pt x="314" y="514"/>
                  </a:lnTo>
                  <a:lnTo>
                    <a:pt x="312" y="517"/>
                  </a:lnTo>
                  <a:lnTo>
                    <a:pt x="312" y="520"/>
                  </a:lnTo>
                  <a:lnTo>
                    <a:pt x="314" y="529"/>
                  </a:lnTo>
                  <a:lnTo>
                    <a:pt x="314" y="531"/>
                  </a:lnTo>
                  <a:lnTo>
                    <a:pt x="314" y="532"/>
                  </a:lnTo>
                  <a:lnTo>
                    <a:pt x="312" y="532"/>
                  </a:lnTo>
                  <a:lnTo>
                    <a:pt x="312" y="534"/>
                  </a:lnTo>
                  <a:lnTo>
                    <a:pt x="314" y="538"/>
                  </a:lnTo>
                  <a:lnTo>
                    <a:pt x="311" y="539"/>
                  </a:lnTo>
                  <a:lnTo>
                    <a:pt x="311" y="541"/>
                  </a:lnTo>
                  <a:lnTo>
                    <a:pt x="309" y="544"/>
                  </a:lnTo>
                  <a:lnTo>
                    <a:pt x="307" y="544"/>
                  </a:lnTo>
                  <a:lnTo>
                    <a:pt x="307" y="546"/>
                  </a:lnTo>
                  <a:lnTo>
                    <a:pt x="306" y="546"/>
                  </a:lnTo>
                  <a:lnTo>
                    <a:pt x="304" y="547"/>
                  </a:lnTo>
                  <a:lnTo>
                    <a:pt x="304" y="549"/>
                  </a:lnTo>
                  <a:lnTo>
                    <a:pt x="302" y="549"/>
                  </a:lnTo>
                  <a:lnTo>
                    <a:pt x="302" y="547"/>
                  </a:lnTo>
                  <a:lnTo>
                    <a:pt x="301" y="549"/>
                  </a:lnTo>
                  <a:lnTo>
                    <a:pt x="301" y="550"/>
                  </a:lnTo>
                  <a:lnTo>
                    <a:pt x="302" y="550"/>
                  </a:lnTo>
                  <a:lnTo>
                    <a:pt x="302" y="552"/>
                  </a:lnTo>
                  <a:lnTo>
                    <a:pt x="302" y="553"/>
                  </a:lnTo>
                  <a:lnTo>
                    <a:pt x="304" y="555"/>
                  </a:lnTo>
                  <a:lnTo>
                    <a:pt x="304" y="556"/>
                  </a:lnTo>
                  <a:lnTo>
                    <a:pt x="302" y="559"/>
                  </a:lnTo>
                  <a:lnTo>
                    <a:pt x="301" y="567"/>
                  </a:lnTo>
                  <a:lnTo>
                    <a:pt x="302" y="568"/>
                  </a:lnTo>
                  <a:lnTo>
                    <a:pt x="302" y="570"/>
                  </a:lnTo>
                  <a:lnTo>
                    <a:pt x="302" y="573"/>
                  </a:lnTo>
                  <a:lnTo>
                    <a:pt x="302" y="575"/>
                  </a:lnTo>
                  <a:lnTo>
                    <a:pt x="302" y="576"/>
                  </a:lnTo>
                  <a:lnTo>
                    <a:pt x="301" y="578"/>
                  </a:lnTo>
                  <a:lnTo>
                    <a:pt x="301" y="579"/>
                  </a:lnTo>
                  <a:lnTo>
                    <a:pt x="302" y="582"/>
                  </a:lnTo>
                  <a:lnTo>
                    <a:pt x="302" y="584"/>
                  </a:lnTo>
                  <a:lnTo>
                    <a:pt x="304" y="585"/>
                  </a:lnTo>
                  <a:lnTo>
                    <a:pt x="304" y="588"/>
                  </a:lnTo>
                  <a:lnTo>
                    <a:pt x="304" y="589"/>
                  </a:lnTo>
                  <a:lnTo>
                    <a:pt x="306" y="591"/>
                  </a:lnTo>
                  <a:lnTo>
                    <a:pt x="306" y="592"/>
                  </a:lnTo>
                  <a:lnTo>
                    <a:pt x="306" y="594"/>
                  </a:lnTo>
                  <a:lnTo>
                    <a:pt x="306" y="595"/>
                  </a:lnTo>
                  <a:lnTo>
                    <a:pt x="307" y="597"/>
                  </a:lnTo>
                  <a:lnTo>
                    <a:pt x="309" y="603"/>
                  </a:lnTo>
                  <a:lnTo>
                    <a:pt x="309" y="605"/>
                  </a:lnTo>
                  <a:lnTo>
                    <a:pt x="312" y="606"/>
                  </a:lnTo>
                  <a:lnTo>
                    <a:pt x="312" y="608"/>
                  </a:lnTo>
                  <a:lnTo>
                    <a:pt x="314" y="609"/>
                  </a:lnTo>
                  <a:lnTo>
                    <a:pt x="316" y="609"/>
                  </a:lnTo>
                  <a:lnTo>
                    <a:pt x="317" y="611"/>
                  </a:lnTo>
                  <a:lnTo>
                    <a:pt x="319" y="612"/>
                  </a:lnTo>
                  <a:lnTo>
                    <a:pt x="321" y="614"/>
                  </a:lnTo>
                  <a:lnTo>
                    <a:pt x="322" y="614"/>
                  </a:lnTo>
                  <a:lnTo>
                    <a:pt x="324" y="615"/>
                  </a:lnTo>
                  <a:lnTo>
                    <a:pt x="326" y="615"/>
                  </a:lnTo>
                  <a:lnTo>
                    <a:pt x="326" y="614"/>
                  </a:lnTo>
                  <a:lnTo>
                    <a:pt x="326" y="612"/>
                  </a:lnTo>
                  <a:lnTo>
                    <a:pt x="327" y="615"/>
                  </a:lnTo>
                  <a:lnTo>
                    <a:pt x="329" y="614"/>
                  </a:lnTo>
                  <a:lnTo>
                    <a:pt x="327" y="615"/>
                  </a:lnTo>
                  <a:lnTo>
                    <a:pt x="327" y="617"/>
                  </a:lnTo>
                  <a:lnTo>
                    <a:pt x="329" y="617"/>
                  </a:lnTo>
                  <a:lnTo>
                    <a:pt x="331" y="618"/>
                  </a:lnTo>
                  <a:lnTo>
                    <a:pt x="331" y="620"/>
                  </a:lnTo>
                  <a:lnTo>
                    <a:pt x="331" y="621"/>
                  </a:lnTo>
                  <a:lnTo>
                    <a:pt x="329" y="623"/>
                  </a:lnTo>
                  <a:lnTo>
                    <a:pt x="327" y="624"/>
                  </a:lnTo>
                  <a:lnTo>
                    <a:pt x="329" y="629"/>
                  </a:lnTo>
                  <a:lnTo>
                    <a:pt x="332" y="636"/>
                  </a:lnTo>
                  <a:lnTo>
                    <a:pt x="336" y="638"/>
                  </a:lnTo>
                  <a:lnTo>
                    <a:pt x="337" y="638"/>
                  </a:lnTo>
                  <a:lnTo>
                    <a:pt x="339" y="642"/>
                  </a:lnTo>
                  <a:lnTo>
                    <a:pt x="339" y="644"/>
                  </a:lnTo>
                  <a:lnTo>
                    <a:pt x="342" y="645"/>
                  </a:lnTo>
                  <a:lnTo>
                    <a:pt x="343" y="648"/>
                  </a:lnTo>
                  <a:lnTo>
                    <a:pt x="347" y="650"/>
                  </a:lnTo>
                  <a:lnTo>
                    <a:pt x="348" y="650"/>
                  </a:lnTo>
                  <a:lnTo>
                    <a:pt x="350" y="650"/>
                  </a:lnTo>
                  <a:lnTo>
                    <a:pt x="352" y="650"/>
                  </a:lnTo>
                  <a:lnTo>
                    <a:pt x="353" y="651"/>
                  </a:lnTo>
                  <a:lnTo>
                    <a:pt x="353" y="653"/>
                  </a:lnTo>
                  <a:lnTo>
                    <a:pt x="355" y="653"/>
                  </a:lnTo>
                  <a:lnTo>
                    <a:pt x="357" y="654"/>
                  </a:lnTo>
                  <a:lnTo>
                    <a:pt x="357" y="656"/>
                  </a:lnTo>
                  <a:lnTo>
                    <a:pt x="358" y="657"/>
                  </a:lnTo>
                  <a:lnTo>
                    <a:pt x="362" y="660"/>
                  </a:lnTo>
                  <a:lnTo>
                    <a:pt x="363" y="662"/>
                  </a:lnTo>
                  <a:lnTo>
                    <a:pt x="365" y="662"/>
                  </a:lnTo>
                  <a:lnTo>
                    <a:pt x="370" y="662"/>
                  </a:lnTo>
                  <a:lnTo>
                    <a:pt x="372" y="662"/>
                  </a:lnTo>
                  <a:lnTo>
                    <a:pt x="375" y="662"/>
                  </a:lnTo>
                  <a:lnTo>
                    <a:pt x="377" y="662"/>
                  </a:lnTo>
                  <a:lnTo>
                    <a:pt x="377" y="660"/>
                  </a:lnTo>
                  <a:lnTo>
                    <a:pt x="377" y="659"/>
                  </a:lnTo>
                  <a:lnTo>
                    <a:pt x="377" y="660"/>
                  </a:lnTo>
                  <a:lnTo>
                    <a:pt x="377" y="662"/>
                  </a:lnTo>
                  <a:lnTo>
                    <a:pt x="377" y="664"/>
                  </a:lnTo>
                  <a:lnTo>
                    <a:pt x="378" y="665"/>
                  </a:lnTo>
                  <a:lnTo>
                    <a:pt x="380" y="665"/>
                  </a:lnTo>
                  <a:lnTo>
                    <a:pt x="382" y="668"/>
                  </a:lnTo>
                  <a:lnTo>
                    <a:pt x="385" y="674"/>
                  </a:lnTo>
                  <a:lnTo>
                    <a:pt x="385" y="679"/>
                  </a:lnTo>
                  <a:lnTo>
                    <a:pt x="385" y="682"/>
                  </a:lnTo>
                  <a:lnTo>
                    <a:pt x="383" y="686"/>
                  </a:lnTo>
                  <a:lnTo>
                    <a:pt x="385" y="687"/>
                  </a:lnTo>
                  <a:lnTo>
                    <a:pt x="387" y="689"/>
                  </a:lnTo>
                  <a:lnTo>
                    <a:pt x="388" y="690"/>
                  </a:lnTo>
                  <a:lnTo>
                    <a:pt x="388" y="695"/>
                  </a:lnTo>
                  <a:lnTo>
                    <a:pt x="393" y="700"/>
                  </a:lnTo>
                  <a:lnTo>
                    <a:pt x="399" y="704"/>
                  </a:lnTo>
                  <a:lnTo>
                    <a:pt x="404" y="713"/>
                  </a:lnTo>
                  <a:lnTo>
                    <a:pt x="406" y="715"/>
                  </a:lnTo>
                  <a:lnTo>
                    <a:pt x="408" y="715"/>
                  </a:lnTo>
                  <a:lnTo>
                    <a:pt x="408" y="716"/>
                  </a:lnTo>
                  <a:lnTo>
                    <a:pt x="406" y="715"/>
                  </a:lnTo>
                  <a:lnTo>
                    <a:pt x="409" y="721"/>
                  </a:lnTo>
                  <a:lnTo>
                    <a:pt x="413" y="727"/>
                  </a:lnTo>
                  <a:lnTo>
                    <a:pt x="413" y="729"/>
                  </a:lnTo>
                  <a:lnTo>
                    <a:pt x="413" y="730"/>
                  </a:lnTo>
                  <a:lnTo>
                    <a:pt x="411" y="730"/>
                  </a:lnTo>
                  <a:lnTo>
                    <a:pt x="413" y="730"/>
                  </a:lnTo>
                  <a:lnTo>
                    <a:pt x="416" y="730"/>
                  </a:lnTo>
                  <a:lnTo>
                    <a:pt x="418" y="732"/>
                  </a:lnTo>
                  <a:lnTo>
                    <a:pt x="419" y="732"/>
                  </a:lnTo>
                  <a:lnTo>
                    <a:pt x="423" y="730"/>
                  </a:lnTo>
                  <a:lnTo>
                    <a:pt x="424" y="732"/>
                  </a:lnTo>
                  <a:lnTo>
                    <a:pt x="424" y="730"/>
                  </a:lnTo>
                  <a:lnTo>
                    <a:pt x="426" y="732"/>
                  </a:lnTo>
                  <a:lnTo>
                    <a:pt x="429" y="734"/>
                  </a:lnTo>
                  <a:lnTo>
                    <a:pt x="429" y="736"/>
                  </a:lnTo>
                  <a:lnTo>
                    <a:pt x="434" y="737"/>
                  </a:lnTo>
                  <a:lnTo>
                    <a:pt x="436" y="737"/>
                  </a:lnTo>
                  <a:lnTo>
                    <a:pt x="438" y="736"/>
                  </a:lnTo>
                  <a:lnTo>
                    <a:pt x="436" y="737"/>
                  </a:lnTo>
                  <a:lnTo>
                    <a:pt x="436" y="739"/>
                  </a:lnTo>
                  <a:lnTo>
                    <a:pt x="438" y="740"/>
                  </a:lnTo>
                  <a:lnTo>
                    <a:pt x="444" y="745"/>
                  </a:lnTo>
                  <a:lnTo>
                    <a:pt x="447" y="749"/>
                  </a:lnTo>
                  <a:lnTo>
                    <a:pt x="450" y="753"/>
                  </a:lnTo>
                  <a:lnTo>
                    <a:pt x="452" y="754"/>
                  </a:lnTo>
                  <a:lnTo>
                    <a:pt x="452" y="756"/>
                  </a:lnTo>
                  <a:lnTo>
                    <a:pt x="453" y="757"/>
                  </a:lnTo>
                  <a:lnTo>
                    <a:pt x="453" y="756"/>
                  </a:lnTo>
                  <a:lnTo>
                    <a:pt x="455" y="754"/>
                  </a:lnTo>
                  <a:lnTo>
                    <a:pt x="457" y="754"/>
                  </a:lnTo>
                  <a:lnTo>
                    <a:pt x="458" y="757"/>
                  </a:lnTo>
                  <a:lnTo>
                    <a:pt x="458" y="759"/>
                  </a:lnTo>
                  <a:lnTo>
                    <a:pt x="460" y="762"/>
                  </a:lnTo>
                  <a:lnTo>
                    <a:pt x="460" y="763"/>
                  </a:lnTo>
                  <a:lnTo>
                    <a:pt x="460" y="765"/>
                  </a:lnTo>
                  <a:lnTo>
                    <a:pt x="465" y="772"/>
                  </a:lnTo>
                  <a:lnTo>
                    <a:pt x="465" y="777"/>
                  </a:lnTo>
                  <a:lnTo>
                    <a:pt x="463" y="780"/>
                  </a:lnTo>
                  <a:lnTo>
                    <a:pt x="463" y="784"/>
                  </a:lnTo>
                  <a:lnTo>
                    <a:pt x="463" y="787"/>
                  </a:lnTo>
                  <a:lnTo>
                    <a:pt x="465" y="790"/>
                  </a:lnTo>
                  <a:lnTo>
                    <a:pt x="468" y="790"/>
                  </a:lnTo>
                  <a:lnTo>
                    <a:pt x="470" y="792"/>
                  </a:lnTo>
                  <a:lnTo>
                    <a:pt x="472" y="793"/>
                  </a:lnTo>
                  <a:lnTo>
                    <a:pt x="470" y="793"/>
                  </a:lnTo>
                  <a:lnTo>
                    <a:pt x="470" y="792"/>
                  </a:lnTo>
                  <a:lnTo>
                    <a:pt x="468" y="792"/>
                  </a:lnTo>
                  <a:lnTo>
                    <a:pt x="467" y="792"/>
                  </a:lnTo>
                  <a:lnTo>
                    <a:pt x="468" y="795"/>
                  </a:lnTo>
                  <a:lnTo>
                    <a:pt x="470" y="798"/>
                  </a:lnTo>
                  <a:lnTo>
                    <a:pt x="472" y="802"/>
                  </a:lnTo>
                  <a:lnTo>
                    <a:pt x="473" y="808"/>
                  </a:lnTo>
                  <a:lnTo>
                    <a:pt x="473" y="813"/>
                  </a:lnTo>
                  <a:lnTo>
                    <a:pt x="472" y="816"/>
                  </a:lnTo>
                  <a:lnTo>
                    <a:pt x="472" y="819"/>
                  </a:lnTo>
                  <a:lnTo>
                    <a:pt x="472" y="822"/>
                  </a:lnTo>
                  <a:lnTo>
                    <a:pt x="473" y="825"/>
                  </a:lnTo>
                  <a:lnTo>
                    <a:pt x="475" y="830"/>
                  </a:lnTo>
                  <a:lnTo>
                    <a:pt x="480" y="835"/>
                  </a:lnTo>
                  <a:lnTo>
                    <a:pt x="485" y="840"/>
                  </a:lnTo>
                  <a:lnTo>
                    <a:pt x="489" y="842"/>
                  </a:lnTo>
                  <a:lnTo>
                    <a:pt x="491" y="845"/>
                  </a:lnTo>
                  <a:lnTo>
                    <a:pt x="493" y="843"/>
                  </a:lnTo>
                  <a:lnTo>
                    <a:pt x="491" y="842"/>
                  </a:lnTo>
                  <a:lnTo>
                    <a:pt x="493" y="840"/>
                  </a:lnTo>
                  <a:lnTo>
                    <a:pt x="493" y="842"/>
                  </a:lnTo>
                  <a:lnTo>
                    <a:pt x="493" y="843"/>
                  </a:lnTo>
                  <a:lnTo>
                    <a:pt x="493" y="845"/>
                  </a:lnTo>
                  <a:lnTo>
                    <a:pt x="493" y="846"/>
                  </a:lnTo>
                  <a:lnTo>
                    <a:pt x="496" y="855"/>
                  </a:lnTo>
                  <a:lnTo>
                    <a:pt x="496" y="861"/>
                  </a:lnTo>
                  <a:lnTo>
                    <a:pt x="496" y="863"/>
                  </a:lnTo>
                  <a:lnTo>
                    <a:pt x="494" y="864"/>
                  </a:lnTo>
                  <a:lnTo>
                    <a:pt x="494" y="866"/>
                  </a:lnTo>
                  <a:lnTo>
                    <a:pt x="489" y="871"/>
                  </a:lnTo>
                  <a:lnTo>
                    <a:pt x="485" y="874"/>
                  </a:lnTo>
                  <a:lnTo>
                    <a:pt x="482" y="875"/>
                  </a:lnTo>
                  <a:lnTo>
                    <a:pt x="480" y="878"/>
                  </a:lnTo>
                  <a:lnTo>
                    <a:pt x="477" y="881"/>
                  </a:lnTo>
                  <a:lnTo>
                    <a:pt x="475" y="884"/>
                  </a:lnTo>
                  <a:lnTo>
                    <a:pt x="473" y="885"/>
                  </a:lnTo>
                  <a:lnTo>
                    <a:pt x="473" y="887"/>
                  </a:lnTo>
                  <a:lnTo>
                    <a:pt x="473" y="888"/>
                  </a:lnTo>
                  <a:lnTo>
                    <a:pt x="472" y="890"/>
                  </a:lnTo>
                  <a:lnTo>
                    <a:pt x="473" y="891"/>
                  </a:lnTo>
                  <a:lnTo>
                    <a:pt x="472" y="894"/>
                  </a:lnTo>
                  <a:lnTo>
                    <a:pt x="472" y="896"/>
                  </a:lnTo>
                  <a:lnTo>
                    <a:pt x="472" y="899"/>
                  </a:lnTo>
                  <a:lnTo>
                    <a:pt x="472" y="902"/>
                  </a:lnTo>
                  <a:lnTo>
                    <a:pt x="470" y="902"/>
                  </a:lnTo>
                  <a:lnTo>
                    <a:pt x="470" y="904"/>
                  </a:lnTo>
                  <a:lnTo>
                    <a:pt x="470" y="902"/>
                  </a:lnTo>
                  <a:lnTo>
                    <a:pt x="470" y="899"/>
                  </a:lnTo>
                  <a:lnTo>
                    <a:pt x="468" y="901"/>
                  </a:lnTo>
                  <a:lnTo>
                    <a:pt x="467" y="902"/>
                  </a:lnTo>
                  <a:lnTo>
                    <a:pt x="458" y="910"/>
                  </a:lnTo>
                  <a:lnTo>
                    <a:pt x="457" y="911"/>
                  </a:lnTo>
                  <a:lnTo>
                    <a:pt x="455" y="911"/>
                  </a:lnTo>
                  <a:lnTo>
                    <a:pt x="453" y="913"/>
                  </a:lnTo>
                  <a:lnTo>
                    <a:pt x="455" y="913"/>
                  </a:lnTo>
                  <a:lnTo>
                    <a:pt x="457" y="913"/>
                  </a:lnTo>
                  <a:lnTo>
                    <a:pt x="457" y="914"/>
                  </a:lnTo>
                  <a:lnTo>
                    <a:pt x="455" y="916"/>
                  </a:lnTo>
                  <a:lnTo>
                    <a:pt x="453" y="914"/>
                  </a:lnTo>
                  <a:lnTo>
                    <a:pt x="453" y="916"/>
                  </a:lnTo>
                  <a:lnTo>
                    <a:pt x="452" y="917"/>
                  </a:lnTo>
                  <a:lnTo>
                    <a:pt x="450" y="922"/>
                  </a:lnTo>
                  <a:lnTo>
                    <a:pt x="450" y="928"/>
                  </a:lnTo>
                  <a:lnTo>
                    <a:pt x="452" y="934"/>
                  </a:lnTo>
                  <a:lnTo>
                    <a:pt x="452" y="935"/>
                  </a:lnTo>
                  <a:lnTo>
                    <a:pt x="453" y="935"/>
                  </a:lnTo>
                  <a:lnTo>
                    <a:pt x="457" y="940"/>
                  </a:lnTo>
                  <a:lnTo>
                    <a:pt x="460" y="946"/>
                  </a:lnTo>
                  <a:lnTo>
                    <a:pt x="458" y="946"/>
                  </a:lnTo>
                  <a:lnTo>
                    <a:pt x="457" y="944"/>
                  </a:lnTo>
                  <a:lnTo>
                    <a:pt x="457" y="943"/>
                  </a:lnTo>
                  <a:lnTo>
                    <a:pt x="453" y="940"/>
                  </a:lnTo>
                  <a:lnTo>
                    <a:pt x="452" y="935"/>
                  </a:lnTo>
                  <a:lnTo>
                    <a:pt x="450" y="938"/>
                  </a:lnTo>
                  <a:lnTo>
                    <a:pt x="452" y="940"/>
                  </a:lnTo>
                  <a:lnTo>
                    <a:pt x="450" y="941"/>
                  </a:lnTo>
                  <a:lnTo>
                    <a:pt x="450" y="944"/>
                  </a:lnTo>
                  <a:lnTo>
                    <a:pt x="455" y="953"/>
                  </a:lnTo>
                  <a:lnTo>
                    <a:pt x="458" y="958"/>
                  </a:lnTo>
                  <a:lnTo>
                    <a:pt x="463" y="963"/>
                  </a:lnTo>
                  <a:lnTo>
                    <a:pt x="465" y="964"/>
                  </a:lnTo>
                  <a:lnTo>
                    <a:pt x="468" y="970"/>
                  </a:lnTo>
                  <a:lnTo>
                    <a:pt x="468" y="973"/>
                  </a:lnTo>
                  <a:lnTo>
                    <a:pt x="468" y="975"/>
                  </a:lnTo>
                  <a:lnTo>
                    <a:pt x="468" y="979"/>
                  </a:lnTo>
                  <a:lnTo>
                    <a:pt x="467" y="980"/>
                  </a:lnTo>
                  <a:lnTo>
                    <a:pt x="467" y="982"/>
                  </a:lnTo>
                  <a:lnTo>
                    <a:pt x="467" y="983"/>
                  </a:lnTo>
                  <a:lnTo>
                    <a:pt x="468" y="985"/>
                  </a:lnTo>
                  <a:lnTo>
                    <a:pt x="473" y="990"/>
                  </a:lnTo>
                  <a:lnTo>
                    <a:pt x="478" y="991"/>
                  </a:lnTo>
                  <a:lnTo>
                    <a:pt x="482" y="994"/>
                  </a:lnTo>
                  <a:lnTo>
                    <a:pt x="485" y="996"/>
                  </a:lnTo>
                  <a:lnTo>
                    <a:pt x="487" y="999"/>
                  </a:lnTo>
                  <a:lnTo>
                    <a:pt x="489" y="999"/>
                  </a:lnTo>
                  <a:lnTo>
                    <a:pt x="489" y="1000"/>
                  </a:lnTo>
                  <a:lnTo>
                    <a:pt x="493" y="1002"/>
                  </a:lnTo>
                  <a:lnTo>
                    <a:pt x="498" y="1005"/>
                  </a:lnTo>
                  <a:lnTo>
                    <a:pt x="499" y="1006"/>
                  </a:lnTo>
                  <a:lnTo>
                    <a:pt x="503" y="1011"/>
                  </a:lnTo>
                  <a:lnTo>
                    <a:pt x="503" y="1012"/>
                  </a:lnTo>
                  <a:lnTo>
                    <a:pt x="504" y="1017"/>
                  </a:lnTo>
                  <a:lnTo>
                    <a:pt x="504" y="1020"/>
                  </a:lnTo>
                  <a:lnTo>
                    <a:pt x="504" y="1025"/>
                  </a:lnTo>
                  <a:lnTo>
                    <a:pt x="503" y="1030"/>
                  </a:lnTo>
                  <a:lnTo>
                    <a:pt x="504" y="1030"/>
                  </a:lnTo>
                  <a:lnTo>
                    <a:pt x="504" y="1035"/>
                  </a:lnTo>
                  <a:lnTo>
                    <a:pt x="496" y="1020"/>
                  </a:lnTo>
                  <a:lnTo>
                    <a:pt x="496" y="1019"/>
                  </a:lnTo>
                  <a:lnTo>
                    <a:pt x="494" y="1014"/>
                  </a:lnTo>
                  <a:lnTo>
                    <a:pt x="493" y="1012"/>
                  </a:lnTo>
                  <a:lnTo>
                    <a:pt x="493" y="1009"/>
                  </a:lnTo>
                  <a:lnTo>
                    <a:pt x="491" y="1008"/>
                  </a:lnTo>
                  <a:lnTo>
                    <a:pt x="487" y="1006"/>
                  </a:lnTo>
                  <a:lnTo>
                    <a:pt x="485" y="1005"/>
                  </a:lnTo>
                  <a:lnTo>
                    <a:pt x="483" y="1000"/>
                  </a:lnTo>
                  <a:lnTo>
                    <a:pt x="482" y="1006"/>
                  </a:lnTo>
                  <a:lnTo>
                    <a:pt x="483" y="1006"/>
                  </a:lnTo>
                  <a:lnTo>
                    <a:pt x="483" y="1012"/>
                  </a:lnTo>
                  <a:lnTo>
                    <a:pt x="485" y="1017"/>
                  </a:lnTo>
                  <a:lnTo>
                    <a:pt x="491" y="1025"/>
                  </a:lnTo>
                  <a:lnTo>
                    <a:pt x="496" y="1033"/>
                  </a:lnTo>
                  <a:lnTo>
                    <a:pt x="501" y="1041"/>
                  </a:lnTo>
                  <a:lnTo>
                    <a:pt x="501" y="1042"/>
                  </a:lnTo>
                  <a:lnTo>
                    <a:pt x="506" y="1052"/>
                  </a:lnTo>
                  <a:lnTo>
                    <a:pt x="506" y="1056"/>
                  </a:lnTo>
                  <a:lnTo>
                    <a:pt x="508" y="1059"/>
                  </a:lnTo>
                  <a:lnTo>
                    <a:pt x="508" y="1061"/>
                  </a:lnTo>
                  <a:lnTo>
                    <a:pt x="508" y="1062"/>
                  </a:lnTo>
                  <a:lnTo>
                    <a:pt x="508" y="1067"/>
                  </a:lnTo>
                  <a:lnTo>
                    <a:pt x="508" y="1073"/>
                  </a:lnTo>
                  <a:lnTo>
                    <a:pt x="506" y="1079"/>
                  </a:lnTo>
                  <a:lnTo>
                    <a:pt x="504" y="1083"/>
                  </a:lnTo>
                  <a:lnTo>
                    <a:pt x="501" y="1086"/>
                  </a:lnTo>
                  <a:lnTo>
                    <a:pt x="499" y="1089"/>
                  </a:lnTo>
                  <a:lnTo>
                    <a:pt x="496" y="1092"/>
                  </a:lnTo>
                  <a:lnTo>
                    <a:pt x="493" y="1095"/>
                  </a:lnTo>
                  <a:lnTo>
                    <a:pt x="489" y="1098"/>
                  </a:lnTo>
                  <a:lnTo>
                    <a:pt x="483" y="1101"/>
                  </a:lnTo>
                  <a:lnTo>
                    <a:pt x="478" y="1104"/>
                  </a:lnTo>
                  <a:lnTo>
                    <a:pt x="475" y="1108"/>
                  </a:lnTo>
                  <a:lnTo>
                    <a:pt x="470" y="1109"/>
                  </a:lnTo>
                  <a:lnTo>
                    <a:pt x="467" y="1112"/>
                  </a:lnTo>
                  <a:lnTo>
                    <a:pt x="465" y="1114"/>
                  </a:lnTo>
                  <a:lnTo>
                    <a:pt x="463" y="1118"/>
                  </a:lnTo>
                  <a:lnTo>
                    <a:pt x="462" y="1121"/>
                  </a:lnTo>
                  <a:lnTo>
                    <a:pt x="462" y="1124"/>
                  </a:lnTo>
                  <a:lnTo>
                    <a:pt x="460" y="1130"/>
                  </a:lnTo>
                  <a:lnTo>
                    <a:pt x="460" y="1131"/>
                  </a:lnTo>
                  <a:lnTo>
                    <a:pt x="460" y="1134"/>
                  </a:lnTo>
                  <a:lnTo>
                    <a:pt x="460" y="1136"/>
                  </a:lnTo>
                  <a:lnTo>
                    <a:pt x="458" y="1142"/>
                  </a:lnTo>
                  <a:lnTo>
                    <a:pt x="457" y="1148"/>
                  </a:lnTo>
                  <a:lnTo>
                    <a:pt x="457" y="1154"/>
                  </a:lnTo>
                  <a:lnTo>
                    <a:pt x="457" y="1160"/>
                  </a:lnTo>
                  <a:lnTo>
                    <a:pt x="455" y="1167"/>
                  </a:lnTo>
                  <a:lnTo>
                    <a:pt x="452" y="1171"/>
                  </a:lnTo>
                  <a:lnTo>
                    <a:pt x="450" y="1177"/>
                  </a:lnTo>
                  <a:lnTo>
                    <a:pt x="447" y="1181"/>
                  </a:lnTo>
                  <a:lnTo>
                    <a:pt x="444" y="1186"/>
                  </a:lnTo>
                  <a:lnTo>
                    <a:pt x="440" y="1189"/>
                  </a:lnTo>
                  <a:lnTo>
                    <a:pt x="434" y="1192"/>
                  </a:lnTo>
                  <a:lnTo>
                    <a:pt x="431" y="1193"/>
                  </a:lnTo>
                  <a:lnTo>
                    <a:pt x="424" y="1198"/>
                  </a:lnTo>
                  <a:lnTo>
                    <a:pt x="418" y="1203"/>
                  </a:lnTo>
                  <a:lnTo>
                    <a:pt x="416" y="1203"/>
                  </a:lnTo>
                  <a:lnTo>
                    <a:pt x="414" y="1204"/>
                  </a:lnTo>
                  <a:lnTo>
                    <a:pt x="409" y="1207"/>
                  </a:lnTo>
                  <a:lnTo>
                    <a:pt x="401" y="1212"/>
                  </a:lnTo>
                  <a:lnTo>
                    <a:pt x="393" y="1216"/>
                  </a:lnTo>
                  <a:lnTo>
                    <a:pt x="385" y="1219"/>
                  </a:lnTo>
                  <a:lnTo>
                    <a:pt x="380" y="1222"/>
                  </a:lnTo>
                  <a:lnTo>
                    <a:pt x="375" y="1227"/>
                  </a:lnTo>
                  <a:lnTo>
                    <a:pt x="373" y="1228"/>
                  </a:lnTo>
                  <a:lnTo>
                    <a:pt x="370" y="1230"/>
                  </a:lnTo>
                  <a:lnTo>
                    <a:pt x="368" y="1234"/>
                  </a:lnTo>
                  <a:lnTo>
                    <a:pt x="367" y="1234"/>
                  </a:lnTo>
                  <a:lnTo>
                    <a:pt x="365" y="1237"/>
                  </a:lnTo>
                  <a:lnTo>
                    <a:pt x="362" y="1242"/>
                  </a:lnTo>
                  <a:lnTo>
                    <a:pt x="360" y="1242"/>
                  </a:lnTo>
                  <a:lnTo>
                    <a:pt x="358" y="1243"/>
                  </a:lnTo>
                  <a:lnTo>
                    <a:pt x="357" y="1245"/>
                  </a:lnTo>
                  <a:lnTo>
                    <a:pt x="355" y="1245"/>
                  </a:lnTo>
                  <a:lnTo>
                    <a:pt x="352" y="1245"/>
                  </a:lnTo>
                  <a:lnTo>
                    <a:pt x="350" y="1245"/>
                  </a:lnTo>
                  <a:lnTo>
                    <a:pt x="348" y="1246"/>
                  </a:lnTo>
                  <a:lnTo>
                    <a:pt x="347" y="1246"/>
                  </a:lnTo>
                  <a:lnTo>
                    <a:pt x="343" y="1245"/>
                  </a:lnTo>
                  <a:lnTo>
                    <a:pt x="339" y="1245"/>
                  </a:lnTo>
                  <a:lnTo>
                    <a:pt x="337" y="1245"/>
                  </a:lnTo>
                  <a:lnTo>
                    <a:pt x="336" y="1245"/>
                  </a:lnTo>
                  <a:lnTo>
                    <a:pt x="334" y="1245"/>
                  </a:lnTo>
                  <a:lnTo>
                    <a:pt x="332" y="1246"/>
                  </a:lnTo>
                  <a:lnTo>
                    <a:pt x="332" y="1248"/>
                  </a:lnTo>
                  <a:lnTo>
                    <a:pt x="331" y="1249"/>
                  </a:lnTo>
                  <a:lnTo>
                    <a:pt x="329" y="1252"/>
                  </a:lnTo>
                  <a:lnTo>
                    <a:pt x="329" y="1256"/>
                  </a:lnTo>
                  <a:lnTo>
                    <a:pt x="329" y="1259"/>
                  </a:lnTo>
                  <a:lnTo>
                    <a:pt x="329" y="1260"/>
                  </a:lnTo>
                  <a:lnTo>
                    <a:pt x="326" y="1265"/>
                  </a:lnTo>
                  <a:lnTo>
                    <a:pt x="322" y="1268"/>
                  </a:lnTo>
                  <a:lnTo>
                    <a:pt x="319" y="1273"/>
                  </a:lnTo>
                  <a:lnTo>
                    <a:pt x="317" y="1276"/>
                  </a:lnTo>
                  <a:lnTo>
                    <a:pt x="316" y="1279"/>
                  </a:lnTo>
                  <a:lnTo>
                    <a:pt x="314" y="1282"/>
                  </a:lnTo>
                  <a:lnTo>
                    <a:pt x="314" y="1286"/>
                  </a:lnTo>
                  <a:lnTo>
                    <a:pt x="314" y="1289"/>
                  </a:lnTo>
                  <a:lnTo>
                    <a:pt x="312" y="1290"/>
                  </a:lnTo>
                  <a:lnTo>
                    <a:pt x="312" y="1292"/>
                  </a:lnTo>
                  <a:lnTo>
                    <a:pt x="312" y="1293"/>
                  </a:lnTo>
                  <a:lnTo>
                    <a:pt x="311" y="1295"/>
                  </a:lnTo>
                  <a:lnTo>
                    <a:pt x="311" y="1296"/>
                  </a:lnTo>
                  <a:lnTo>
                    <a:pt x="311" y="1298"/>
                  </a:lnTo>
                  <a:lnTo>
                    <a:pt x="306" y="1301"/>
                  </a:lnTo>
                  <a:lnTo>
                    <a:pt x="301" y="1307"/>
                  </a:lnTo>
                  <a:lnTo>
                    <a:pt x="297" y="1310"/>
                  </a:lnTo>
                  <a:lnTo>
                    <a:pt x="296" y="1311"/>
                  </a:lnTo>
                  <a:lnTo>
                    <a:pt x="291" y="1315"/>
                  </a:lnTo>
                  <a:lnTo>
                    <a:pt x="286" y="1318"/>
                  </a:lnTo>
                  <a:lnTo>
                    <a:pt x="283" y="1319"/>
                  </a:lnTo>
                  <a:lnTo>
                    <a:pt x="280" y="1321"/>
                  </a:lnTo>
                  <a:lnTo>
                    <a:pt x="275" y="1321"/>
                  </a:lnTo>
                  <a:lnTo>
                    <a:pt x="271" y="1323"/>
                  </a:lnTo>
                  <a:lnTo>
                    <a:pt x="270" y="1326"/>
                  </a:lnTo>
                  <a:lnTo>
                    <a:pt x="267" y="1328"/>
                  </a:lnTo>
                  <a:lnTo>
                    <a:pt x="263" y="1329"/>
                  </a:lnTo>
                  <a:lnTo>
                    <a:pt x="260" y="1331"/>
                  </a:lnTo>
                  <a:lnTo>
                    <a:pt x="255" y="1331"/>
                  </a:lnTo>
                  <a:lnTo>
                    <a:pt x="250" y="1331"/>
                  </a:lnTo>
                  <a:lnTo>
                    <a:pt x="247" y="1329"/>
                  </a:lnTo>
                  <a:lnTo>
                    <a:pt x="245" y="1329"/>
                  </a:lnTo>
                  <a:lnTo>
                    <a:pt x="241" y="1331"/>
                  </a:lnTo>
                  <a:lnTo>
                    <a:pt x="237" y="1334"/>
                  </a:lnTo>
                  <a:lnTo>
                    <a:pt x="236" y="1334"/>
                  </a:lnTo>
                  <a:lnTo>
                    <a:pt x="234" y="1337"/>
                  </a:lnTo>
                  <a:lnTo>
                    <a:pt x="232" y="1338"/>
                  </a:lnTo>
                  <a:lnTo>
                    <a:pt x="231" y="1340"/>
                  </a:lnTo>
                  <a:lnTo>
                    <a:pt x="227" y="1343"/>
                  </a:lnTo>
                  <a:lnTo>
                    <a:pt x="226" y="1346"/>
                  </a:lnTo>
                  <a:lnTo>
                    <a:pt x="222" y="1348"/>
                  </a:lnTo>
                  <a:lnTo>
                    <a:pt x="219" y="1351"/>
                  </a:lnTo>
                  <a:lnTo>
                    <a:pt x="216" y="1352"/>
                  </a:lnTo>
                  <a:lnTo>
                    <a:pt x="212" y="1355"/>
                  </a:lnTo>
                  <a:lnTo>
                    <a:pt x="204" y="1358"/>
                  </a:lnTo>
                  <a:lnTo>
                    <a:pt x="196" y="1361"/>
                  </a:lnTo>
                  <a:lnTo>
                    <a:pt x="191" y="1363"/>
                  </a:lnTo>
                  <a:lnTo>
                    <a:pt x="190" y="1363"/>
                  </a:lnTo>
                  <a:lnTo>
                    <a:pt x="188" y="1367"/>
                  </a:lnTo>
                  <a:lnTo>
                    <a:pt x="186" y="1367"/>
                  </a:lnTo>
                  <a:lnTo>
                    <a:pt x="185" y="1370"/>
                  </a:lnTo>
                  <a:lnTo>
                    <a:pt x="185" y="1373"/>
                  </a:lnTo>
                  <a:lnTo>
                    <a:pt x="183" y="1375"/>
                  </a:lnTo>
                  <a:lnTo>
                    <a:pt x="181" y="1376"/>
                  </a:lnTo>
                  <a:lnTo>
                    <a:pt x="180" y="1378"/>
                  </a:lnTo>
                  <a:lnTo>
                    <a:pt x="178" y="1378"/>
                  </a:lnTo>
                  <a:lnTo>
                    <a:pt x="175" y="1378"/>
                  </a:lnTo>
                  <a:lnTo>
                    <a:pt x="173" y="1378"/>
                  </a:lnTo>
                  <a:lnTo>
                    <a:pt x="171" y="1378"/>
                  </a:lnTo>
                  <a:lnTo>
                    <a:pt x="171" y="1379"/>
                  </a:lnTo>
                  <a:lnTo>
                    <a:pt x="170" y="1379"/>
                  </a:lnTo>
                  <a:lnTo>
                    <a:pt x="168" y="1381"/>
                  </a:lnTo>
                  <a:lnTo>
                    <a:pt x="166" y="1382"/>
                  </a:lnTo>
                  <a:lnTo>
                    <a:pt x="165" y="1385"/>
                  </a:lnTo>
                  <a:lnTo>
                    <a:pt x="165" y="1387"/>
                  </a:lnTo>
                  <a:lnTo>
                    <a:pt x="163" y="1388"/>
                  </a:lnTo>
                  <a:lnTo>
                    <a:pt x="163" y="1390"/>
                  </a:lnTo>
                  <a:lnTo>
                    <a:pt x="161" y="1391"/>
                  </a:lnTo>
                  <a:lnTo>
                    <a:pt x="160" y="1393"/>
                  </a:lnTo>
                  <a:lnTo>
                    <a:pt x="158" y="1394"/>
                  </a:lnTo>
                  <a:lnTo>
                    <a:pt x="156" y="1394"/>
                  </a:lnTo>
                  <a:lnTo>
                    <a:pt x="153" y="1396"/>
                  </a:lnTo>
                  <a:lnTo>
                    <a:pt x="151" y="1397"/>
                  </a:lnTo>
                  <a:lnTo>
                    <a:pt x="150" y="1399"/>
                  </a:lnTo>
                  <a:lnTo>
                    <a:pt x="148" y="1404"/>
                  </a:lnTo>
                  <a:lnTo>
                    <a:pt x="148" y="1405"/>
                  </a:lnTo>
                  <a:lnTo>
                    <a:pt x="150" y="1408"/>
                  </a:lnTo>
                  <a:lnTo>
                    <a:pt x="148" y="1410"/>
                  </a:lnTo>
                  <a:lnTo>
                    <a:pt x="148" y="1411"/>
                  </a:lnTo>
                  <a:lnTo>
                    <a:pt x="145" y="1414"/>
                  </a:lnTo>
                  <a:lnTo>
                    <a:pt x="144" y="1417"/>
                  </a:lnTo>
                  <a:lnTo>
                    <a:pt x="142" y="1419"/>
                  </a:lnTo>
                  <a:lnTo>
                    <a:pt x="140" y="1423"/>
                  </a:lnTo>
                  <a:lnTo>
                    <a:pt x="137" y="1426"/>
                  </a:lnTo>
                  <a:lnTo>
                    <a:pt x="135" y="1427"/>
                  </a:lnTo>
                  <a:lnTo>
                    <a:pt x="134" y="1427"/>
                  </a:lnTo>
                  <a:lnTo>
                    <a:pt x="130" y="1429"/>
                  </a:lnTo>
                  <a:lnTo>
                    <a:pt x="125" y="1430"/>
                  </a:lnTo>
                  <a:lnTo>
                    <a:pt x="124" y="1430"/>
                  </a:lnTo>
                  <a:lnTo>
                    <a:pt x="120" y="1432"/>
                  </a:lnTo>
                  <a:lnTo>
                    <a:pt x="117" y="1435"/>
                  </a:lnTo>
                  <a:lnTo>
                    <a:pt x="110" y="1437"/>
                  </a:lnTo>
                  <a:lnTo>
                    <a:pt x="105" y="1440"/>
                  </a:lnTo>
                  <a:lnTo>
                    <a:pt x="102" y="1443"/>
                  </a:lnTo>
                  <a:lnTo>
                    <a:pt x="100" y="1444"/>
                  </a:lnTo>
                  <a:lnTo>
                    <a:pt x="94" y="1446"/>
                  </a:lnTo>
                  <a:lnTo>
                    <a:pt x="91" y="1446"/>
                  </a:lnTo>
                  <a:lnTo>
                    <a:pt x="90" y="1447"/>
                  </a:lnTo>
                  <a:lnTo>
                    <a:pt x="85" y="1447"/>
                  </a:lnTo>
                  <a:lnTo>
                    <a:pt x="81" y="1447"/>
                  </a:lnTo>
                  <a:lnTo>
                    <a:pt x="80" y="1447"/>
                  </a:lnTo>
                  <a:lnTo>
                    <a:pt x="78" y="1447"/>
                  </a:lnTo>
                  <a:lnTo>
                    <a:pt x="75" y="1446"/>
                  </a:lnTo>
                  <a:lnTo>
                    <a:pt x="71" y="1447"/>
                  </a:lnTo>
                  <a:lnTo>
                    <a:pt x="68" y="1447"/>
                  </a:lnTo>
                  <a:lnTo>
                    <a:pt x="65" y="1449"/>
                  </a:lnTo>
                  <a:lnTo>
                    <a:pt x="63" y="1449"/>
                  </a:lnTo>
                  <a:lnTo>
                    <a:pt x="63" y="1450"/>
                  </a:lnTo>
                  <a:lnTo>
                    <a:pt x="61" y="1452"/>
                  </a:lnTo>
                  <a:lnTo>
                    <a:pt x="61" y="1453"/>
                  </a:lnTo>
                  <a:lnTo>
                    <a:pt x="58" y="1453"/>
                  </a:lnTo>
                  <a:lnTo>
                    <a:pt x="53" y="1455"/>
                  </a:lnTo>
                  <a:lnTo>
                    <a:pt x="50" y="1455"/>
                  </a:lnTo>
                  <a:lnTo>
                    <a:pt x="47" y="1456"/>
                  </a:lnTo>
                  <a:lnTo>
                    <a:pt x="44" y="1458"/>
                  </a:lnTo>
                  <a:lnTo>
                    <a:pt x="40" y="1463"/>
                  </a:lnTo>
                  <a:lnTo>
                    <a:pt x="37" y="1466"/>
                  </a:lnTo>
                  <a:lnTo>
                    <a:pt x="35" y="1466"/>
                  </a:lnTo>
                  <a:lnTo>
                    <a:pt x="35" y="1467"/>
                  </a:lnTo>
                  <a:lnTo>
                    <a:pt x="34" y="1471"/>
                  </a:lnTo>
                  <a:lnTo>
                    <a:pt x="32" y="1471"/>
                  </a:lnTo>
                  <a:lnTo>
                    <a:pt x="32" y="1473"/>
                  </a:lnTo>
                  <a:lnTo>
                    <a:pt x="32" y="1474"/>
                  </a:lnTo>
                  <a:lnTo>
                    <a:pt x="32" y="1476"/>
                  </a:lnTo>
                  <a:lnTo>
                    <a:pt x="30" y="1479"/>
                  </a:lnTo>
                  <a:lnTo>
                    <a:pt x="30" y="1483"/>
                  </a:lnTo>
                  <a:lnTo>
                    <a:pt x="29" y="1486"/>
                  </a:lnTo>
                  <a:lnTo>
                    <a:pt x="27" y="1488"/>
                  </a:lnTo>
                  <a:lnTo>
                    <a:pt x="22" y="1489"/>
                  </a:lnTo>
                  <a:lnTo>
                    <a:pt x="17" y="1491"/>
                  </a:lnTo>
                  <a:lnTo>
                    <a:pt x="15" y="1493"/>
                  </a:lnTo>
                  <a:lnTo>
                    <a:pt x="14" y="1493"/>
                  </a:lnTo>
                  <a:lnTo>
                    <a:pt x="12" y="1494"/>
                  </a:lnTo>
                  <a:lnTo>
                    <a:pt x="10" y="1497"/>
                  </a:lnTo>
                  <a:lnTo>
                    <a:pt x="10" y="1499"/>
                  </a:lnTo>
                  <a:lnTo>
                    <a:pt x="12" y="1502"/>
                  </a:lnTo>
                  <a:lnTo>
                    <a:pt x="12" y="1505"/>
                  </a:lnTo>
                  <a:lnTo>
                    <a:pt x="14" y="1508"/>
                  </a:lnTo>
                  <a:lnTo>
                    <a:pt x="12" y="1509"/>
                  </a:lnTo>
                  <a:lnTo>
                    <a:pt x="12" y="1508"/>
                  </a:lnTo>
                  <a:lnTo>
                    <a:pt x="12" y="1505"/>
                  </a:lnTo>
                  <a:lnTo>
                    <a:pt x="10" y="1503"/>
                  </a:lnTo>
                  <a:lnTo>
                    <a:pt x="10" y="1502"/>
                  </a:lnTo>
                  <a:lnTo>
                    <a:pt x="9" y="1500"/>
                  </a:lnTo>
                  <a:lnTo>
                    <a:pt x="7" y="1499"/>
                  </a:lnTo>
                  <a:lnTo>
                    <a:pt x="7" y="1497"/>
                  </a:lnTo>
                  <a:lnTo>
                    <a:pt x="5" y="1496"/>
                  </a:lnTo>
                  <a:lnTo>
                    <a:pt x="5" y="1494"/>
                  </a:lnTo>
                  <a:lnTo>
                    <a:pt x="4" y="1494"/>
                  </a:lnTo>
                  <a:lnTo>
                    <a:pt x="2" y="1494"/>
                  </a:lnTo>
                  <a:lnTo>
                    <a:pt x="2" y="1496"/>
                  </a:lnTo>
                  <a:lnTo>
                    <a:pt x="2" y="1497"/>
                  </a:lnTo>
                  <a:lnTo>
                    <a:pt x="0" y="1497"/>
                  </a:lnTo>
                  <a:lnTo>
                    <a:pt x="2" y="1496"/>
                  </a:lnTo>
                  <a:lnTo>
                    <a:pt x="2" y="1494"/>
                  </a:lnTo>
                  <a:lnTo>
                    <a:pt x="2" y="1493"/>
                  </a:lnTo>
                  <a:lnTo>
                    <a:pt x="2" y="1491"/>
                  </a:lnTo>
                  <a:lnTo>
                    <a:pt x="4" y="1491"/>
                  </a:lnTo>
                  <a:lnTo>
                    <a:pt x="5" y="1491"/>
                  </a:lnTo>
                  <a:lnTo>
                    <a:pt x="5" y="1493"/>
                  </a:lnTo>
                  <a:lnTo>
                    <a:pt x="5" y="1494"/>
                  </a:lnTo>
                  <a:lnTo>
                    <a:pt x="7" y="1496"/>
                  </a:lnTo>
                  <a:lnTo>
                    <a:pt x="9" y="1494"/>
                  </a:lnTo>
                  <a:lnTo>
                    <a:pt x="7" y="1493"/>
                  </a:lnTo>
                  <a:lnTo>
                    <a:pt x="5" y="1491"/>
                  </a:lnTo>
                  <a:lnTo>
                    <a:pt x="7" y="1493"/>
                  </a:lnTo>
                  <a:lnTo>
                    <a:pt x="9" y="1493"/>
                  </a:lnTo>
                  <a:lnTo>
                    <a:pt x="10" y="1493"/>
                  </a:lnTo>
                  <a:lnTo>
                    <a:pt x="12" y="1491"/>
                  </a:lnTo>
                  <a:lnTo>
                    <a:pt x="15" y="1489"/>
                  </a:lnTo>
                  <a:lnTo>
                    <a:pt x="17" y="1489"/>
                  </a:lnTo>
                  <a:lnTo>
                    <a:pt x="20" y="1489"/>
                  </a:lnTo>
                  <a:lnTo>
                    <a:pt x="24" y="1489"/>
                  </a:lnTo>
                  <a:lnTo>
                    <a:pt x="25" y="1488"/>
                  </a:lnTo>
                  <a:lnTo>
                    <a:pt x="27" y="1486"/>
                  </a:lnTo>
                  <a:lnTo>
                    <a:pt x="29" y="1485"/>
                  </a:lnTo>
                  <a:lnTo>
                    <a:pt x="29" y="1482"/>
                  </a:lnTo>
                  <a:lnTo>
                    <a:pt x="29" y="1480"/>
                  </a:lnTo>
                  <a:lnTo>
                    <a:pt x="29" y="1479"/>
                  </a:lnTo>
                  <a:lnTo>
                    <a:pt x="29" y="1477"/>
                  </a:lnTo>
                  <a:lnTo>
                    <a:pt x="27" y="1477"/>
                  </a:lnTo>
                  <a:lnTo>
                    <a:pt x="27" y="1479"/>
                  </a:lnTo>
                  <a:lnTo>
                    <a:pt x="25" y="1480"/>
                  </a:lnTo>
                  <a:lnTo>
                    <a:pt x="24" y="1482"/>
                  </a:lnTo>
                  <a:lnTo>
                    <a:pt x="20" y="1482"/>
                  </a:lnTo>
                  <a:lnTo>
                    <a:pt x="19" y="1483"/>
                  </a:lnTo>
                  <a:lnTo>
                    <a:pt x="17" y="1483"/>
                  </a:lnTo>
                  <a:lnTo>
                    <a:pt x="17" y="1482"/>
                  </a:lnTo>
                  <a:lnTo>
                    <a:pt x="19" y="1480"/>
                  </a:lnTo>
                  <a:lnTo>
                    <a:pt x="20" y="1479"/>
                  </a:lnTo>
                  <a:lnTo>
                    <a:pt x="22" y="1479"/>
                  </a:lnTo>
                  <a:lnTo>
                    <a:pt x="24" y="1477"/>
                  </a:lnTo>
                  <a:lnTo>
                    <a:pt x="25" y="1476"/>
                  </a:lnTo>
                  <a:lnTo>
                    <a:pt x="24" y="1476"/>
                  </a:lnTo>
                  <a:lnTo>
                    <a:pt x="24" y="1474"/>
                  </a:lnTo>
                  <a:lnTo>
                    <a:pt x="25" y="1474"/>
                  </a:lnTo>
                  <a:lnTo>
                    <a:pt x="25" y="1473"/>
                  </a:lnTo>
                  <a:lnTo>
                    <a:pt x="27" y="1473"/>
                  </a:lnTo>
                  <a:lnTo>
                    <a:pt x="27" y="1471"/>
                  </a:lnTo>
                  <a:lnTo>
                    <a:pt x="29" y="1471"/>
                  </a:lnTo>
                  <a:lnTo>
                    <a:pt x="29" y="1470"/>
                  </a:lnTo>
                  <a:lnTo>
                    <a:pt x="30" y="1470"/>
                  </a:lnTo>
                  <a:lnTo>
                    <a:pt x="30" y="1467"/>
                  </a:lnTo>
                  <a:lnTo>
                    <a:pt x="32" y="1467"/>
                  </a:lnTo>
                  <a:lnTo>
                    <a:pt x="32" y="1466"/>
                  </a:lnTo>
                  <a:lnTo>
                    <a:pt x="34" y="1467"/>
                  </a:lnTo>
                  <a:lnTo>
                    <a:pt x="34" y="1466"/>
                  </a:lnTo>
                  <a:lnTo>
                    <a:pt x="34" y="1464"/>
                  </a:lnTo>
                  <a:lnTo>
                    <a:pt x="37" y="1461"/>
                  </a:lnTo>
                  <a:lnTo>
                    <a:pt x="37" y="1459"/>
                  </a:lnTo>
                  <a:lnTo>
                    <a:pt x="39" y="1459"/>
                  </a:lnTo>
                  <a:lnTo>
                    <a:pt x="40" y="1459"/>
                  </a:lnTo>
                  <a:lnTo>
                    <a:pt x="39" y="1459"/>
                  </a:lnTo>
                  <a:lnTo>
                    <a:pt x="37" y="1459"/>
                  </a:lnTo>
                  <a:lnTo>
                    <a:pt x="37" y="1458"/>
                  </a:lnTo>
                  <a:lnTo>
                    <a:pt x="39" y="1459"/>
                  </a:lnTo>
                  <a:lnTo>
                    <a:pt x="40" y="1459"/>
                  </a:lnTo>
                  <a:lnTo>
                    <a:pt x="42" y="1458"/>
                  </a:lnTo>
                  <a:lnTo>
                    <a:pt x="45" y="1456"/>
                  </a:lnTo>
                  <a:lnTo>
                    <a:pt x="45" y="1455"/>
                  </a:lnTo>
                  <a:lnTo>
                    <a:pt x="51" y="1453"/>
                  </a:lnTo>
                  <a:lnTo>
                    <a:pt x="53" y="1453"/>
                  </a:lnTo>
                  <a:lnTo>
                    <a:pt x="55" y="1453"/>
                  </a:lnTo>
                  <a:lnTo>
                    <a:pt x="58" y="1453"/>
                  </a:lnTo>
                  <a:lnTo>
                    <a:pt x="60" y="1453"/>
                  </a:lnTo>
                  <a:lnTo>
                    <a:pt x="61" y="1452"/>
                  </a:lnTo>
                  <a:lnTo>
                    <a:pt x="61" y="1450"/>
                  </a:lnTo>
                  <a:lnTo>
                    <a:pt x="63" y="1449"/>
                  </a:lnTo>
                  <a:lnTo>
                    <a:pt x="65" y="1447"/>
                  </a:lnTo>
                  <a:lnTo>
                    <a:pt x="68" y="1447"/>
                  </a:lnTo>
                  <a:lnTo>
                    <a:pt x="70" y="1446"/>
                  </a:lnTo>
                  <a:lnTo>
                    <a:pt x="71" y="1446"/>
                  </a:lnTo>
                  <a:lnTo>
                    <a:pt x="75" y="1446"/>
                  </a:lnTo>
                  <a:lnTo>
                    <a:pt x="80" y="1446"/>
                  </a:lnTo>
                  <a:lnTo>
                    <a:pt x="83" y="1446"/>
                  </a:lnTo>
                  <a:lnTo>
                    <a:pt x="86" y="1446"/>
                  </a:lnTo>
                  <a:lnTo>
                    <a:pt x="88" y="1446"/>
                  </a:lnTo>
                  <a:lnTo>
                    <a:pt x="91" y="1446"/>
                  </a:lnTo>
                  <a:lnTo>
                    <a:pt x="93" y="1444"/>
                  </a:lnTo>
                  <a:lnTo>
                    <a:pt x="96" y="1444"/>
                  </a:lnTo>
                  <a:lnTo>
                    <a:pt x="99" y="1443"/>
                  </a:lnTo>
                  <a:lnTo>
                    <a:pt x="100" y="1441"/>
                  </a:lnTo>
                  <a:lnTo>
                    <a:pt x="102" y="1440"/>
                  </a:lnTo>
                  <a:lnTo>
                    <a:pt x="105" y="1438"/>
                  </a:lnTo>
                  <a:lnTo>
                    <a:pt x="107" y="1437"/>
                  </a:lnTo>
                  <a:lnTo>
                    <a:pt x="110" y="1435"/>
                  </a:lnTo>
                  <a:lnTo>
                    <a:pt x="114" y="1434"/>
                  </a:lnTo>
                  <a:lnTo>
                    <a:pt x="115" y="1434"/>
                  </a:lnTo>
                  <a:lnTo>
                    <a:pt x="115" y="1432"/>
                  </a:lnTo>
                  <a:lnTo>
                    <a:pt x="117" y="1432"/>
                  </a:lnTo>
                  <a:lnTo>
                    <a:pt x="119" y="1430"/>
                  </a:lnTo>
                  <a:lnTo>
                    <a:pt x="120" y="1430"/>
                  </a:lnTo>
                  <a:lnTo>
                    <a:pt x="120" y="1429"/>
                  </a:lnTo>
                  <a:lnTo>
                    <a:pt x="124" y="1429"/>
                  </a:lnTo>
                  <a:lnTo>
                    <a:pt x="127" y="1427"/>
                  </a:lnTo>
                  <a:lnTo>
                    <a:pt x="130" y="1426"/>
                  </a:lnTo>
                  <a:lnTo>
                    <a:pt x="135" y="1423"/>
                  </a:lnTo>
                  <a:lnTo>
                    <a:pt x="137" y="1421"/>
                  </a:lnTo>
                  <a:lnTo>
                    <a:pt x="140" y="1419"/>
                  </a:lnTo>
                  <a:lnTo>
                    <a:pt x="142" y="1416"/>
                  </a:lnTo>
                  <a:lnTo>
                    <a:pt x="144" y="1414"/>
                  </a:lnTo>
                  <a:lnTo>
                    <a:pt x="144" y="1413"/>
                  </a:lnTo>
                  <a:lnTo>
                    <a:pt x="145" y="1411"/>
                  </a:lnTo>
                  <a:lnTo>
                    <a:pt x="148" y="1408"/>
                  </a:lnTo>
                  <a:lnTo>
                    <a:pt x="148" y="1407"/>
                  </a:lnTo>
                  <a:lnTo>
                    <a:pt x="145" y="1405"/>
                  </a:lnTo>
                  <a:lnTo>
                    <a:pt x="145" y="1407"/>
                  </a:lnTo>
                  <a:lnTo>
                    <a:pt x="145" y="1408"/>
                  </a:lnTo>
                  <a:lnTo>
                    <a:pt x="145" y="1410"/>
                  </a:lnTo>
                  <a:lnTo>
                    <a:pt x="144" y="1411"/>
                  </a:lnTo>
                  <a:lnTo>
                    <a:pt x="144" y="1413"/>
                  </a:lnTo>
                  <a:lnTo>
                    <a:pt x="142" y="1414"/>
                  </a:lnTo>
                  <a:lnTo>
                    <a:pt x="142" y="1416"/>
                  </a:lnTo>
                  <a:lnTo>
                    <a:pt x="140" y="1417"/>
                  </a:lnTo>
                  <a:lnTo>
                    <a:pt x="139" y="1417"/>
                  </a:lnTo>
                  <a:lnTo>
                    <a:pt x="140" y="1416"/>
                  </a:lnTo>
                  <a:lnTo>
                    <a:pt x="142" y="1414"/>
                  </a:lnTo>
                  <a:lnTo>
                    <a:pt x="144" y="1411"/>
                  </a:lnTo>
                  <a:lnTo>
                    <a:pt x="144" y="1408"/>
                  </a:lnTo>
                  <a:lnTo>
                    <a:pt x="144" y="1405"/>
                  </a:lnTo>
                  <a:lnTo>
                    <a:pt x="144" y="1404"/>
                  </a:lnTo>
                  <a:lnTo>
                    <a:pt x="145" y="1400"/>
                  </a:lnTo>
                  <a:lnTo>
                    <a:pt x="148" y="1397"/>
                  </a:lnTo>
                  <a:lnTo>
                    <a:pt x="151" y="1396"/>
                  </a:lnTo>
                  <a:lnTo>
                    <a:pt x="153" y="1394"/>
                  </a:lnTo>
                  <a:lnTo>
                    <a:pt x="155" y="1393"/>
                  </a:lnTo>
                  <a:lnTo>
                    <a:pt x="158" y="1393"/>
                  </a:lnTo>
                  <a:lnTo>
                    <a:pt x="160" y="1393"/>
                  </a:lnTo>
                  <a:lnTo>
                    <a:pt x="161" y="1391"/>
                  </a:lnTo>
                  <a:lnTo>
                    <a:pt x="163" y="1390"/>
                  </a:lnTo>
                  <a:lnTo>
                    <a:pt x="161" y="1388"/>
                  </a:lnTo>
                  <a:lnTo>
                    <a:pt x="161" y="1390"/>
                  </a:lnTo>
                  <a:lnTo>
                    <a:pt x="160" y="1390"/>
                  </a:lnTo>
                  <a:lnTo>
                    <a:pt x="160" y="1391"/>
                  </a:lnTo>
                  <a:lnTo>
                    <a:pt x="158" y="1391"/>
                  </a:lnTo>
                  <a:lnTo>
                    <a:pt x="156" y="1393"/>
                  </a:lnTo>
                  <a:lnTo>
                    <a:pt x="155" y="1393"/>
                  </a:lnTo>
                  <a:lnTo>
                    <a:pt x="153" y="1393"/>
                  </a:lnTo>
                  <a:lnTo>
                    <a:pt x="153" y="1394"/>
                  </a:lnTo>
                  <a:lnTo>
                    <a:pt x="153" y="1393"/>
                  </a:lnTo>
                  <a:lnTo>
                    <a:pt x="155" y="1391"/>
                  </a:lnTo>
                  <a:lnTo>
                    <a:pt x="156" y="1391"/>
                  </a:lnTo>
                  <a:lnTo>
                    <a:pt x="156" y="1388"/>
                  </a:lnTo>
                  <a:lnTo>
                    <a:pt x="158" y="1388"/>
                  </a:lnTo>
                  <a:lnTo>
                    <a:pt x="160" y="1385"/>
                  </a:lnTo>
                  <a:lnTo>
                    <a:pt x="161" y="1385"/>
                  </a:lnTo>
                  <a:lnTo>
                    <a:pt x="163" y="1384"/>
                  </a:lnTo>
                  <a:lnTo>
                    <a:pt x="160" y="1385"/>
                  </a:lnTo>
                  <a:lnTo>
                    <a:pt x="158" y="1385"/>
                  </a:lnTo>
                  <a:lnTo>
                    <a:pt x="156" y="1387"/>
                  </a:lnTo>
                  <a:lnTo>
                    <a:pt x="156" y="1385"/>
                  </a:lnTo>
                  <a:lnTo>
                    <a:pt x="158" y="1385"/>
                  </a:lnTo>
                  <a:lnTo>
                    <a:pt x="161" y="1382"/>
                  </a:lnTo>
                  <a:lnTo>
                    <a:pt x="165" y="1381"/>
                  </a:lnTo>
                  <a:lnTo>
                    <a:pt x="165" y="1379"/>
                  </a:lnTo>
                  <a:lnTo>
                    <a:pt x="168" y="1379"/>
                  </a:lnTo>
                  <a:lnTo>
                    <a:pt x="173" y="1378"/>
                  </a:lnTo>
                  <a:lnTo>
                    <a:pt x="178" y="1376"/>
                  </a:lnTo>
                  <a:lnTo>
                    <a:pt x="180" y="1376"/>
                  </a:lnTo>
                  <a:lnTo>
                    <a:pt x="180" y="1375"/>
                  </a:lnTo>
                  <a:lnTo>
                    <a:pt x="178" y="1376"/>
                  </a:lnTo>
                  <a:lnTo>
                    <a:pt x="175" y="1378"/>
                  </a:lnTo>
                  <a:lnTo>
                    <a:pt x="171" y="1378"/>
                  </a:lnTo>
                  <a:lnTo>
                    <a:pt x="168" y="1378"/>
                  </a:lnTo>
                  <a:lnTo>
                    <a:pt x="171" y="1376"/>
                  </a:lnTo>
                  <a:lnTo>
                    <a:pt x="173" y="1376"/>
                  </a:lnTo>
                  <a:lnTo>
                    <a:pt x="173" y="1375"/>
                  </a:lnTo>
                  <a:lnTo>
                    <a:pt x="176" y="1373"/>
                  </a:lnTo>
                  <a:lnTo>
                    <a:pt x="180" y="1369"/>
                  </a:lnTo>
                  <a:lnTo>
                    <a:pt x="181" y="1366"/>
                  </a:lnTo>
                  <a:lnTo>
                    <a:pt x="183" y="1363"/>
                  </a:lnTo>
                  <a:lnTo>
                    <a:pt x="185" y="1361"/>
                  </a:lnTo>
                  <a:lnTo>
                    <a:pt x="186" y="1361"/>
                  </a:lnTo>
                  <a:lnTo>
                    <a:pt x="188" y="1363"/>
                  </a:lnTo>
                  <a:lnTo>
                    <a:pt x="190" y="1363"/>
                  </a:lnTo>
                  <a:lnTo>
                    <a:pt x="191" y="1361"/>
                  </a:lnTo>
                  <a:lnTo>
                    <a:pt x="193" y="1361"/>
                  </a:lnTo>
                  <a:lnTo>
                    <a:pt x="197" y="1361"/>
                  </a:lnTo>
                  <a:lnTo>
                    <a:pt x="197" y="1360"/>
                  </a:lnTo>
                  <a:lnTo>
                    <a:pt x="199" y="1358"/>
                  </a:lnTo>
                  <a:lnTo>
                    <a:pt x="197" y="1360"/>
                  </a:lnTo>
                  <a:lnTo>
                    <a:pt x="191" y="1360"/>
                  </a:lnTo>
                  <a:lnTo>
                    <a:pt x="193" y="1358"/>
                  </a:lnTo>
                  <a:lnTo>
                    <a:pt x="196" y="1357"/>
                  </a:lnTo>
                  <a:lnTo>
                    <a:pt x="202" y="1354"/>
                  </a:lnTo>
                  <a:lnTo>
                    <a:pt x="207" y="1352"/>
                  </a:lnTo>
                  <a:lnTo>
                    <a:pt x="211" y="1351"/>
                  </a:lnTo>
                  <a:lnTo>
                    <a:pt x="214" y="1348"/>
                  </a:lnTo>
                  <a:lnTo>
                    <a:pt x="216" y="1346"/>
                  </a:lnTo>
                  <a:lnTo>
                    <a:pt x="216" y="1348"/>
                  </a:lnTo>
                  <a:lnTo>
                    <a:pt x="214" y="1349"/>
                  </a:lnTo>
                  <a:lnTo>
                    <a:pt x="221" y="1349"/>
                  </a:lnTo>
                  <a:lnTo>
                    <a:pt x="222" y="1348"/>
                  </a:lnTo>
                  <a:lnTo>
                    <a:pt x="224" y="1346"/>
                  </a:lnTo>
                  <a:lnTo>
                    <a:pt x="226" y="1343"/>
                  </a:lnTo>
                  <a:lnTo>
                    <a:pt x="227" y="1340"/>
                  </a:lnTo>
                  <a:lnTo>
                    <a:pt x="229" y="1340"/>
                  </a:lnTo>
                  <a:lnTo>
                    <a:pt x="227" y="1340"/>
                  </a:lnTo>
                  <a:lnTo>
                    <a:pt x="226" y="1341"/>
                  </a:lnTo>
                  <a:lnTo>
                    <a:pt x="222" y="1343"/>
                  </a:lnTo>
                  <a:lnTo>
                    <a:pt x="221" y="1343"/>
                  </a:lnTo>
                  <a:lnTo>
                    <a:pt x="219" y="1343"/>
                  </a:lnTo>
                  <a:lnTo>
                    <a:pt x="221" y="1341"/>
                  </a:lnTo>
                  <a:lnTo>
                    <a:pt x="226" y="1338"/>
                  </a:lnTo>
                  <a:lnTo>
                    <a:pt x="229" y="1337"/>
                  </a:lnTo>
                  <a:lnTo>
                    <a:pt x="232" y="1334"/>
                  </a:lnTo>
                  <a:lnTo>
                    <a:pt x="237" y="1329"/>
                  </a:lnTo>
                  <a:lnTo>
                    <a:pt x="242" y="1328"/>
                  </a:lnTo>
                  <a:lnTo>
                    <a:pt x="247" y="1325"/>
                  </a:lnTo>
                  <a:lnTo>
                    <a:pt x="252" y="1319"/>
                  </a:lnTo>
                  <a:lnTo>
                    <a:pt x="257" y="1315"/>
                  </a:lnTo>
                  <a:lnTo>
                    <a:pt x="257" y="1316"/>
                  </a:lnTo>
                  <a:lnTo>
                    <a:pt x="258" y="1315"/>
                  </a:lnTo>
                  <a:lnTo>
                    <a:pt x="258" y="1311"/>
                  </a:lnTo>
                  <a:lnTo>
                    <a:pt x="262" y="1310"/>
                  </a:lnTo>
                  <a:lnTo>
                    <a:pt x="260" y="1313"/>
                  </a:lnTo>
                  <a:lnTo>
                    <a:pt x="260" y="1315"/>
                  </a:lnTo>
                  <a:lnTo>
                    <a:pt x="257" y="1316"/>
                  </a:lnTo>
                  <a:lnTo>
                    <a:pt x="257" y="1318"/>
                  </a:lnTo>
                  <a:lnTo>
                    <a:pt x="255" y="1319"/>
                  </a:lnTo>
                  <a:lnTo>
                    <a:pt x="253" y="1323"/>
                  </a:lnTo>
                  <a:lnTo>
                    <a:pt x="252" y="1326"/>
                  </a:lnTo>
                  <a:lnTo>
                    <a:pt x="250" y="1325"/>
                  </a:lnTo>
                  <a:lnTo>
                    <a:pt x="248" y="1325"/>
                  </a:lnTo>
                  <a:lnTo>
                    <a:pt x="247" y="1326"/>
                  </a:lnTo>
                  <a:lnTo>
                    <a:pt x="248" y="1328"/>
                  </a:lnTo>
                  <a:lnTo>
                    <a:pt x="250" y="1329"/>
                  </a:lnTo>
                  <a:lnTo>
                    <a:pt x="250" y="1328"/>
                  </a:lnTo>
                  <a:lnTo>
                    <a:pt x="252" y="1328"/>
                  </a:lnTo>
                  <a:lnTo>
                    <a:pt x="260" y="1328"/>
                  </a:lnTo>
                  <a:lnTo>
                    <a:pt x="262" y="1328"/>
                  </a:lnTo>
                  <a:lnTo>
                    <a:pt x="265" y="1323"/>
                  </a:lnTo>
                  <a:lnTo>
                    <a:pt x="268" y="1321"/>
                  </a:lnTo>
                  <a:lnTo>
                    <a:pt x="271" y="1319"/>
                  </a:lnTo>
                  <a:lnTo>
                    <a:pt x="275" y="1316"/>
                  </a:lnTo>
                  <a:lnTo>
                    <a:pt x="278" y="1316"/>
                  </a:lnTo>
                  <a:lnTo>
                    <a:pt x="281" y="1316"/>
                  </a:lnTo>
                  <a:lnTo>
                    <a:pt x="285" y="1315"/>
                  </a:lnTo>
                  <a:lnTo>
                    <a:pt x="291" y="1310"/>
                  </a:lnTo>
                  <a:lnTo>
                    <a:pt x="297" y="1305"/>
                  </a:lnTo>
                  <a:lnTo>
                    <a:pt x="301" y="1299"/>
                  </a:lnTo>
                  <a:lnTo>
                    <a:pt x="304" y="1296"/>
                  </a:lnTo>
                  <a:lnTo>
                    <a:pt x="306" y="1296"/>
                  </a:lnTo>
                  <a:lnTo>
                    <a:pt x="307" y="1293"/>
                  </a:lnTo>
                  <a:lnTo>
                    <a:pt x="311" y="1289"/>
                  </a:lnTo>
                  <a:lnTo>
                    <a:pt x="309" y="1287"/>
                  </a:lnTo>
                  <a:lnTo>
                    <a:pt x="307" y="1284"/>
                  </a:lnTo>
                  <a:lnTo>
                    <a:pt x="306" y="1287"/>
                  </a:lnTo>
                  <a:lnTo>
                    <a:pt x="304" y="1290"/>
                  </a:lnTo>
                  <a:lnTo>
                    <a:pt x="304" y="1293"/>
                  </a:lnTo>
                  <a:lnTo>
                    <a:pt x="304" y="1296"/>
                  </a:lnTo>
                  <a:lnTo>
                    <a:pt x="301" y="1296"/>
                  </a:lnTo>
                  <a:lnTo>
                    <a:pt x="301" y="1298"/>
                  </a:lnTo>
                  <a:lnTo>
                    <a:pt x="299" y="1298"/>
                  </a:lnTo>
                  <a:lnTo>
                    <a:pt x="297" y="1299"/>
                  </a:lnTo>
                  <a:lnTo>
                    <a:pt x="296" y="1299"/>
                  </a:lnTo>
                  <a:lnTo>
                    <a:pt x="296" y="1298"/>
                  </a:lnTo>
                  <a:lnTo>
                    <a:pt x="296" y="1296"/>
                  </a:lnTo>
                  <a:lnTo>
                    <a:pt x="297" y="1295"/>
                  </a:lnTo>
                  <a:lnTo>
                    <a:pt x="299" y="1295"/>
                  </a:lnTo>
                  <a:lnTo>
                    <a:pt x="299" y="1292"/>
                  </a:lnTo>
                  <a:lnTo>
                    <a:pt x="301" y="1289"/>
                  </a:lnTo>
                  <a:lnTo>
                    <a:pt x="302" y="1287"/>
                  </a:lnTo>
                  <a:lnTo>
                    <a:pt x="304" y="1284"/>
                  </a:lnTo>
                  <a:lnTo>
                    <a:pt x="306" y="1279"/>
                  </a:lnTo>
                  <a:lnTo>
                    <a:pt x="307" y="1278"/>
                  </a:lnTo>
                  <a:lnTo>
                    <a:pt x="309" y="1275"/>
                  </a:lnTo>
                  <a:lnTo>
                    <a:pt x="312" y="1271"/>
                  </a:lnTo>
                  <a:lnTo>
                    <a:pt x="314" y="1271"/>
                  </a:lnTo>
                  <a:lnTo>
                    <a:pt x="316" y="1268"/>
                  </a:lnTo>
                  <a:lnTo>
                    <a:pt x="317" y="1266"/>
                  </a:lnTo>
                  <a:lnTo>
                    <a:pt x="321" y="1263"/>
                  </a:lnTo>
                  <a:lnTo>
                    <a:pt x="322" y="1262"/>
                  </a:lnTo>
                  <a:lnTo>
                    <a:pt x="322" y="1260"/>
                  </a:lnTo>
                  <a:lnTo>
                    <a:pt x="324" y="1259"/>
                  </a:lnTo>
                  <a:lnTo>
                    <a:pt x="326" y="1256"/>
                  </a:lnTo>
                  <a:lnTo>
                    <a:pt x="327" y="1252"/>
                  </a:lnTo>
                  <a:lnTo>
                    <a:pt x="327" y="1249"/>
                  </a:lnTo>
                  <a:lnTo>
                    <a:pt x="329" y="1246"/>
                  </a:lnTo>
                  <a:lnTo>
                    <a:pt x="331" y="1245"/>
                  </a:lnTo>
                  <a:lnTo>
                    <a:pt x="331" y="1242"/>
                  </a:lnTo>
                  <a:lnTo>
                    <a:pt x="332" y="1242"/>
                  </a:lnTo>
                  <a:lnTo>
                    <a:pt x="332" y="1243"/>
                  </a:lnTo>
                  <a:lnTo>
                    <a:pt x="334" y="1243"/>
                  </a:lnTo>
                  <a:lnTo>
                    <a:pt x="334" y="1242"/>
                  </a:lnTo>
                  <a:lnTo>
                    <a:pt x="336" y="1242"/>
                  </a:lnTo>
                  <a:lnTo>
                    <a:pt x="337" y="1242"/>
                  </a:lnTo>
                  <a:lnTo>
                    <a:pt x="339" y="1243"/>
                  </a:lnTo>
                  <a:lnTo>
                    <a:pt x="342" y="1243"/>
                  </a:lnTo>
                  <a:lnTo>
                    <a:pt x="343" y="1242"/>
                  </a:lnTo>
                  <a:lnTo>
                    <a:pt x="345" y="1240"/>
                  </a:lnTo>
                  <a:lnTo>
                    <a:pt x="347" y="1240"/>
                  </a:lnTo>
                  <a:lnTo>
                    <a:pt x="348" y="1239"/>
                  </a:lnTo>
                  <a:lnTo>
                    <a:pt x="350" y="1239"/>
                  </a:lnTo>
                  <a:lnTo>
                    <a:pt x="352" y="1240"/>
                  </a:lnTo>
                  <a:lnTo>
                    <a:pt x="353" y="1242"/>
                  </a:lnTo>
                  <a:lnTo>
                    <a:pt x="353" y="1243"/>
                  </a:lnTo>
                  <a:lnTo>
                    <a:pt x="355" y="1243"/>
                  </a:lnTo>
                  <a:lnTo>
                    <a:pt x="357" y="1243"/>
                  </a:lnTo>
                  <a:lnTo>
                    <a:pt x="355" y="1240"/>
                  </a:lnTo>
                  <a:lnTo>
                    <a:pt x="353" y="1240"/>
                  </a:lnTo>
                  <a:lnTo>
                    <a:pt x="353" y="1239"/>
                  </a:lnTo>
                  <a:lnTo>
                    <a:pt x="352" y="1237"/>
                  </a:lnTo>
                  <a:lnTo>
                    <a:pt x="353" y="1237"/>
                  </a:lnTo>
                  <a:lnTo>
                    <a:pt x="355" y="1237"/>
                  </a:lnTo>
                  <a:lnTo>
                    <a:pt x="355" y="1236"/>
                  </a:lnTo>
                  <a:lnTo>
                    <a:pt x="357" y="1234"/>
                  </a:lnTo>
                  <a:lnTo>
                    <a:pt x="357" y="1233"/>
                  </a:lnTo>
                  <a:lnTo>
                    <a:pt x="357" y="1231"/>
                  </a:lnTo>
                  <a:lnTo>
                    <a:pt x="357" y="1230"/>
                  </a:lnTo>
                  <a:lnTo>
                    <a:pt x="358" y="1230"/>
                  </a:lnTo>
                  <a:lnTo>
                    <a:pt x="360" y="1225"/>
                  </a:lnTo>
                  <a:lnTo>
                    <a:pt x="362" y="1222"/>
                  </a:lnTo>
                  <a:lnTo>
                    <a:pt x="365" y="1221"/>
                  </a:lnTo>
                  <a:lnTo>
                    <a:pt x="367" y="1219"/>
                  </a:lnTo>
                  <a:lnTo>
                    <a:pt x="368" y="1216"/>
                  </a:lnTo>
                  <a:lnTo>
                    <a:pt x="372" y="1216"/>
                  </a:lnTo>
                  <a:lnTo>
                    <a:pt x="373" y="1215"/>
                  </a:lnTo>
                  <a:lnTo>
                    <a:pt x="377" y="1213"/>
                  </a:lnTo>
                  <a:lnTo>
                    <a:pt x="380" y="1212"/>
                  </a:lnTo>
                  <a:lnTo>
                    <a:pt x="383" y="1210"/>
                  </a:lnTo>
                  <a:lnTo>
                    <a:pt x="385" y="1210"/>
                  </a:lnTo>
                  <a:lnTo>
                    <a:pt x="385" y="1209"/>
                  </a:lnTo>
                  <a:lnTo>
                    <a:pt x="387" y="1209"/>
                  </a:lnTo>
                  <a:lnTo>
                    <a:pt x="391" y="1207"/>
                  </a:lnTo>
                  <a:lnTo>
                    <a:pt x="396" y="1206"/>
                  </a:lnTo>
                  <a:lnTo>
                    <a:pt x="398" y="1204"/>
                  </a:lnTo>
                  <a:lnTo>
                    <a:pt x="401" y="1203"/>
                  </a:lnTo>
                  <a:lnTo>
                    <a:pt x="404" y="1201"/>
                  </a:lnTo>
                  <a:lnTo>
                    <a:pt x="409" y="1198"/>
                  </a:lnTo>
                  <a:lnTo>
                    <a:pt x="413" y="1197"/>
                  </a:lnTo>
                  <a:lnTo>
                    <a:pt x="416" y="1195"/>
                  </a:lnTo>
                  <a:lnTo>
                    <a:pt x="418" y="1193"/>
                  </a:lnTo>
                  <a:lnTo>
                    <a:pt x="419" y="1192"/>
                  </a:lnTo>
                  <a:lnTo>
                    <a:pt x="423" y="1190"/>
                  </a:lnTo>
                  <a:lnTo>
                    <a:pt x="431" y="1183"/>
                  </a:lnTo>
                  <a:lnTo>
                    <a:pt x="433" y="1181"/>
                  </a:lnTo>
                  <a:lnTo>
                    <a:pt x="434" y="1180"/>
                  </a:lnTo>
                  <a:lnTo>
                    <a:pt x="436" y="1178"/>
                  </a:lnTo>
                  <a:lnTo>
                    <a:pt x="440" y="1177"/>
                  </a:lnTo>
                  <a:lnTo>
                    <a:pt x="440" y="1175"/>
                  </a:lnTo>
                  <a:lnTo>
                    <a:pt x="445" y="1170"/>
                  </a:lnTo>
                  <a:lnTo>
                    <a:pt x="445" y="1168"/>
                  </a:lnTo>
                  <a:lnTo>
                    <a:pt x="445" y="1167"/>
                  </a:lnTo>
                  <a:lnTo>
                    <a:pt x="444" y="1167"/>
                  </a:lnTo>
                  <a:lnTo>
                    <a:pt x="442" y="1167"/>
                  </a:lnTo>
                  <a:lnTo>
                    <a:pt x="442" y="1165"/>
                  </a:lnTo>
                  <a:lnTo>
                    <a:pt x="440" y="1165"/>
                  </a:lnTo>
                  <a:lnTo>
                    <a:pt x="438" y="1165"/>
                  </a:lnTo>
                  <a:lnTo>
                    <a:pt x="440" y="1165"/>
                  </a:lnTo>
                  <a:lnTo>
                    <a:pt x="442" y="1165"/>
                  </a:lnTo>
                  <a:lnTo>
                    <a:pt x="444" y="1165"/>
                  </a:lnTo>
                  <a:lnTo>
                    <a:pt x="444" y="1167"/>
                  </a:lnTo>
                  <a:lnTo>
                    <a:pt x="445" y="1167"/>
                  </a:lnTo>
                  <a:lnTo>
                    <a:pt x="445" y="1165"/>
                  </a:lnTo>
                  <a:lnTo>
                    <a:pt x="447" y="1163"/>
                  </a:lnTo>
                  <a:lnTo>
                    <a:pt x="448" y="1159"/>
                  </a:lnTo>
                  <a:lnTo>
                    <a:pt x="448" y="1157"/>
                  </a:lnTo>
                  <a:lnTo>
                    <a:pt x="448" y="1151"/>
                  </a:lnTo>
                  <a:lnTo>
                    <a:pt x="450" y="1147"/>
                  </a:lnTo>
                  <a:lnTo>
                    <a:pt x="450" y="1142"/>
                  </a:lnTo>
                  <a:lnTo>
                    <a:pt x="450" y="1141"/>
                  </a:lnTo>
                  <a:lnTo>
                    <a:pt x="452" y="1139"/>
                  </a:lnTo>
                  <a:lnTo>
                    <a:pt x="452" y="1136"/>
                  </a:lnTo>
                  <a:lnTo>
                    <a:pt x="455" y="1133"/>
                  </a:lnTo>
                  <a:lnTo>
                    <a:pt x="455" y="1131"/>
                  </a:lnTo>
                  <a:lnTo>
                    <a:pt x="455" y="1128"/>
                  </a:lnTo>
                  <a:lnTo>
                    <a:pt x="455" y="1124"/>
                  </a:lnTo>
                  <a:lnTo>
                    <a:pt x="455" y="1118"/>
                  </a:lnTo>
                  <a:lnTo>
                    <a:pt x="455" y="1115"/>
                  </a:lnTo>
                  <a:lnTo>
                    <a:pt x="457" y="1112"/>
                  </a:lnTo>
                  <a:lnTo>
                    <a:pt x="460" y="1111"/>
                  </a:lnTo>
                  <a:lnTo>
                    <a:pt x="462" y="1108"/>
                  </a:lnTo>
                  <a:lnTo>
                    <a:pt x="465" y="1104"/>
                  </a:lnTo>
                  <a:lnTo>
                    <a:pt x="465" y="1101"/>
                  </a:lnTo>
                  <a:lnTo>
                    <a:pt x="465" y="1100"/>
                  </a:lnTo>
                  <a:lnTo>
                    <a:pt x="465" y="1097"/>
                  </a:lnTo>
                  <a:lnTo>
                    <a:pt x="465" y="1095"/>
                  </a:lnTo>
                  <a:lnTo>
                    <a:pt x="467" y="1094"/>
                  </a:lnTo>
                  <a:lnTo>
                    <a:pt x="468" y="1092"/>
                  </a:lnTo>
                  <a:lnTo>
                    <a:pt x="467" y="1091"/>
                  </a:lnTo>
                  <a:lnTo>
                    <a:pt x="467" y="1089"/>
                  </a:lnTo>
                  <a:lnTo>
                    <a:pt x="467" y="1088"/>
                  </a:lnTo>
                  <a:lnTo>
                    <a:pt x="468" y="1089"/>
                  </a:lnTo>
                  <a:lnTo>
                    <a:pt x="468" y="1091"/>
                  </a:lnTo>
                  <a:lnTo>
                    <a:pt x="468" y="1092"/>
                  </a:lnTo>
                  <a:lnTo>
                    <a:pt x="470" y="1095"/>
                  </a:lnTo>
                  <a:lnTo>
                    <a:pt x="468" y="1097"/>
                  </a:lnTo>
                  <a:lnTo>
                    <a:pt x="468" y="1098"/>
                  </a:lnTo>
                  <a:lnTo>
                    <a:pt x="468" y="1100"/>
                  </a:lnTo>
                  <a:lnTo>
                    <a:pt x="470" y="1103"/>
                  </a:lnTo>
                  <a:lnTo>
                    <a:pt x="470" y="1104"/>
                  </a:lnTo>
                  <a:lnTo>
                    <a:pt x="472" y="1104"/>
                  </a:lnTo>
                  <a:lnTo>
                    <a:pt x="475" y="1101"/>
                  </a:lnTo>
                  <a:lnTo>
                    <a:pt x="480" y="1098"/>
                  </a:lnTo>
                  <a:lnTo>
                    <a:pt x="487" y="1094"/>
                  </a:lnTo>
                  <a:lnTo>
                    <a:pt x="489" y="1092"/>
                  </a:lnTo>
                  <a:lnTo>
                    <a:pt x="491" y="1091"/>
                  </a:lnTo>
                  <a:lnTo>
                    <a:pt x="493" y="1089"/>
                  </a:lnTo>
                  <a:lnTo>
                    <a:pt x="494" y="1088"/>
                  </a:lnTo>
                  <a:lnTo>
                    <a:pt x="496" y="1086"/>
                  </a:lnTo>
                  <a:lnTo>
                    <a:pt x="498" y="1083"/>
                  </a:lnTo>
                  <a:lnTo>
                    <a:pt x="498" y="1080"/>
                  </a:lnTo>
                  <a:lnTo>
                    <a:pt x="501" y="1073"/>
                  </a:lnTo>
                  <a:lnTo>
                    <a:pt x="503" y="1067"/>
                  </a:lnTo>
                  <a:lnTo>
                    <a:pt x="503" y="1064"/>
                  </a:lnTo>
                  <a:lnTo>
                    <a:pt x="501" y="1061"/>
                  </a:lnTo>
                  <a:lnTo>
                    <a:pt x="501" y="1058"/>
                  </a:lnTo>
                  <a:lnTo>
                    <a:pt x="499" y="1055"/>
                  </a:lnTo>
                  <a:lnTo>
                    <a:pt x="499" y="1053"/>
                  </a:lnTo>
                  <a:lnTo>
                    <a:pt x="498" y="1052"/>
                  </a:lnTo>
                  <a:lnTo>
                    <a:pt x="496" y="1049"/>
                  </a:lnTo>
                  <a:lnTo>
                    <a:pt x="491" y="1039"/>
                  </a:lnTo>
                  <a:lnTo>
                    <a:pt x="491" y="1032"/>
                  </a:lnTo>
                  <a:lnTo>
                    <a:pt x="489" y="1026"/>
                  </a:lnTo>
                  <a:lnTo>
                    <a:pt x="487" y="1023"/>
                  </a:lnTo>
                  <a:lnTo>
                    <a:pt x="483" y="1019"/>
                  </a:lnTo>
                  <a:lnTo>
                    <a:pt x="482" y="1015"/>
                  </a:lnTo>
                  <a:lnTo>
                    <a:pt x="480" y="1012"/>
                  </a:lnTo>
                  <a:lnTo>
                    <a:pt x="480" y="1008"/>
                  </a:lnTo>
                  <a:lnTo>
                    <a:pt x="480" y="1003"/>
                  </a:lnTo>
                  <a:lnTo>
                    <a:pt x="480" y="1000"/>
                  </a:lnTo>
                  <a:lnTo>
                    <a:pt x="480" y="999"/>
                  </a:lnTo>
                  <a:lnTo>
                    <a:pt x="480" y="997"/>
                  </a:lnTo>
                  <a:lnTo>
                    <a:pt x="478" y="999"/>
                  </a:lnTo>
                  <a:lnTo>
                    <a:pt x="478" y="1000"/>
                  </a:lnTo>
                  <a:lnTo>
                    <a:pt x="477" y="1000"/>
                  </a:lnTo>
                  <a:lnTo>
                    <a:pt x="477" y="999"/>
                  </a:lnTo>
                  <a:lnTo>
                    <a:pt x="473" y="999"/>
                  </a:lnTo>
                  <a:lnTo>
                    <a:pt x="470" y="997"/>
                  </a:lnTo>
                  <a:lnTo>
                    <a:pt x="467" y="994"/>
                  </a:lnTo>
                  <a:lnTo>
                    <a:pt x="465" y="991"/>
                  </a:lnTo>
                  <a:lnTo>
                    <a:pt x="463" y="990"/>
                  </a:lnTo>
                  <a:lnTo>
                    <a:pt x="463" y="986"/>
                  </a:lnTo>
                  <a:lnTo>
                    <a:pt x="462" y="985"/>
                  </a:lnTo>
                  <a:lnTo>
                    <a:pt x="462" y="983"/>
                  </a:lnTo>
                  <a:lnTo>
                    <a:pt x="462" y="982"/>
                  </a:lnTo>
                  <a:lnTo>
                    <a:pt x="462" y="980"/>
                  </a:lnTo>
                  <a:lnTo>
                    <a:pt x="463" y="979"/>
                  </a:lnTo>
                  <a:lnTo>
                    <a:pt x="465" y="975"/>
                  </a:lnTo>
                  <a:lnTo>
                    <a:pt x="465" y="972"/>
                  </a:lnTo>
                  <a:lnTo>
                    <a:pt x="463" y="970"/>
                  </a:lnTo>
                  <a:lnTo>
                    <a:pt x="462" y="969"/>
                  </a:lnTo>
                  <a:lnTo>
                    <a:pt x="458" y="966"/>
                  </a:lnTo>
                  <a:lnTo>
                    <a:pt x="457" y="964"/>
                  </a:lnTo>
                  <a:lnTo>
                    <a:pt x="455" y="961"/>
                  </a:lnTo>
                  <a:lnTo>
                    <a:pt x="453" y="960"/>
                  </a:lnTo>
                  <a:lnTo>
                    <a:pt x="452" y="960"/>
                  </a:lnTo>
                  <a:lnTo>
                    <a:pt x="450" y="961"/>
                  </a:lnTo>
                  <a:lnTo>
                    <a:pt x="450" y="963"/>
                  </a:lnTo>
                  <a:lnTo>
                    <a:pt x="448" y="964"/>
                  </a:lnTo>
                  <a:lnTo>
                    <a:pt x="447" y="967"/>
                  </a:lnTo>
                  <a:lnTo>
                    <a:pt x="445" y="967"/>
                  </a:lnTo>
                  <a:lnTo>
                    <a:pt x="445" y="969"/>
                  </a:lnTo>
                  <a:lnTo>
                    <a:pt x="445" y="970"/>
                  </a:lnTo>
                  <a:lnTo>
                    <a:pt x="445" y="972"/>
                  </a:lnTo>
                  <a:lnTo>
                    <a:pt x="444" y="972"/>
                  </a:lnTo>
                  <a:lnTo>
                    <a:pt x="444" y="973"/>
                  </a:lnTo>
                  <a:lnTo>
                    <a:pt x="442" y="973"/>
                  </a:lnTo>
                  <a:lnTo>
                    <a:pt x="440" y="975"/>
                  </a:lnTo>
                  <a:lnTo>
                    <a:pt x="440" y="976"/>
                  </a:lnTo>
                  <a:lnTo>
                    <a:pt x="440" y="979"/>
                  </a:lnTo>
                  <a:lnTo>
                    <a:pt x="440" y="976"/>
                  </a:lnTo>
                  <a:lnTo>
                    <a:pt x="440" y="975"/>
                  </a:lnTo>
                  <a:lnTo>
                    <a:pt x="440" y="973"/>
                  </a:lnTo>
                  <a:lnTo>
                    <a:pt x="440" y="972"/>
                  </a:lnTo>
                  <a:lnTo>
                    <a:pt x="440" y="970"/>
                  </a:lnTo>
                  <a:lnTo>
                    <a:pt x="440" y="969"/>
                  </a:lnTo>
                  <a:lnTo>
                    <a:pt x="434" y="969"/>
                  </a:lnTo>
                  <a:lnTo>
                    <a:pt x="433" y="969"/>
                  </a:lnTo>
                  <a:lnTo>
                    <a:pt x="431" y="969"/>
                  </a:lnTo>
                  <a:lnTo>
                    <a:pt x="429" y="970"/>
                  </a:lnTo>
                  <a:lnTo>
                    <a:pt x="428" y="970"/>
                  </a:lnTo>
                  <a:lnTo>
                    <a:pt x="426" y="972"/>
                  </a:lnTo>
                  <a:lnTo>
                    <a:pt x="424" y="972"/>
                  </a:lnTo>
                  <a:lnTo>
                    <a:pt x="421" y="972"/>
                  </a:lnTo>
                  <a:lnTo>
                    <a:pt x="419" y="973"/>
                  </a:lnTo>
                  <a:lnTo>
                    <a:pt x="419" y="976"/>
                  </a:lnTo>
                  <a:lnTo>
                    <a:pt x="418" y="979"/>
                  </a:lnTo>
                  <a:lnTo>
                    <a:pt x="418" y="980"/>
                  </a:lnTo>
                  <a:lnTo>
                    <a:pt x="416" y="982"/>
                  </a:lnTo>
                  <a:lnTo>
                    <a:pt x="414" y="983"/>
                  </a:lnTo>
                  <a:lnTo>
                    <a:pt x="413" y="983"/>
                  </a:lnTo>
                  <a:lnTo>
                    <a:pt x="413" y="985"/>
                  </a:lnTo>
                  <a:lnTo>
                    <a:pt x="411" y="983"/>
                  </a:lnTo>
                  <a:lnTo>
                    <a:pt x="411" y="985"/>
                  </a:lnTo>
                  <a:lnTo>
                    <a:pt x="411" y="986"/>
                  </a:lnTo>
                  <a:lnTo>
                    <a:pt x="409" y="988"/>
                  </a:lnTo>
                  <a:lnTo>
                    <a:pt x="408" y="988"/>
                  </a:lnTo>
                  <a:lnTo>
                    <a:pt x="408" y="986"/>
                  </a:lnTo>
                  <a:lnTo>
                    <a:pt x="406" y="986"/>
                  </a:lnTo>
                  <a:lnTo>
                    <a:pt x="404" y="986"/>
                  </a:lnTo>
                  <a:lnTo>
                    <a:pt x="406" y="986"/>
                  </a:lnTo>
                  <a:lnTo>
                    <a:pt x="408" y="986"/>
                  </a:lnTo>
                  <a:lnTo>
                    <a:pt x="409" y="986"/>
                  </a:lnTo>
                  <a:lnTo>
                    <a:pt x="409" y="985"/>
                  </a:lnTo>
                  <a:lnTo>
                    <a:pt x="409" y="983"/>
                  </a:lnTo>
                  <a:lnTo>
                    <a:pt x="411" y="983"/>
                  </a:lnTo>
                  <a:lnTo>
                    <a:pt x="414" y="982"/>
                  </a:lnTo>
                  <a:lnTo>
                    <a:pt x="416" y="980"/>
                  </a:lnTo>
                  <a:lnTo>
                    <a:pt x="416" y="979"/>
                  </a:lnTo>
                  <a:lnTo>
                    <a:pt x="416" y="976"/>
                  </a:lnTo>
                  <a:lnTo>
                    <a:pt x="416" y="975"/>
                  </a:lnTo>
                  <a:lnTo>
                    <a:pt x="416" y="973"/>
                  </a:lnTo>
                  <a:lnTo>
                    <a:pt x="418" y="973"/>
                  </a:lnTo>
                  <a:lnTo>
                    <a:pt x="419" y="972"/>
                  </a:lnTo>
                  <a:lnTo>
                    <a:pt x="421" y="970"/>
                  </a:lnTo>
                  <a:lnTo>
                    <a:pt x="423" y="970"/>
                  </a:lnTo>
                  <a:lnTo>
                    <a:pt x="424" y="970"/>
                  </a:lnTo>
                  <a:lnTo>
                    <a:pt x="426" y="970"/>
                  </a:lnTo>
                  <a:lnTo>
                    <a:pt x="429" y="967"/>
                  </a:lnTo>
                  <a:lnTo>
                    <a:pt x="431" y="967"/>
                  </a:lnTo>
                  <a:lnTo>
                    <a:pt x="434" y="967"/>
                  </a:lnTo>
                  <a:lnTo>
                    <a:pt x="438" y="967"/>
                  </a:lnTo>
                  <a:lnTo>
                    <a:pt x="440" y="967"/>
                  </a:lnTo>
                  <a:lnTo>
                    <a:pt x="444" y="966"/>
                  </a:lnTo>
                  <a:lnTo>
                    <a:pt x="445" y="966"/>
                  </a:lnTo>
                  <a:lnTo>
                    <a:pt x="447" y="964"/>
                  </a:lnTo>
                  <a:lnTo>
                    <a:pt x="447" y="963"/>
                  </a:lnTo>
                  <a:lnTo>
                    <a:pt x="447" y="961"/>
                  </a:lnTo>
                  <a:lnTo>
                    <a:pt x="448" y="961"/>
                  </a:lnTo>
                  <a:lnTo>
                    <a:pt x="450" y="960"/>
                  </a:lnTo>
                  <a:lnTo>
                    <a:pt x="452" y="960"/>
                  </a:lnTo>
                  <a:lnTo>
                    <a:pt x="452" y="958"/>
                  </a:lnTo>
                  <a:lnTo>
                    <a:pt x="450" y="956"/>
                  </a:lnTo>
                  <a:lnTo>
                    <a:pt x="448" y="952"/>
                  </a:lnTo>
                  <a:lnTo>
                    <a:pt x="447" y="949"/>
                  </a:lnTo>
                  <a:lnTo>
                    <a:pt x="445" y="944"/>
                  </a:lnTo>
                  <a:lnTo>
                    <a:pt x="444" y="941"/>
                  </a:lnTo>
                  <a:lnTo>
                    <a:pt x="445" y="938"/>
                  </a:lnTo>
                  <a:lnTo>
                    <a:pt x="445" y="934"/>
                  </a:lnTo>
                  <a:lnTo>
                    <a:pt x="445" y="932"/>
                  </a:lnTo>
                  <a:lnTo>
                    <a:pt x="445" y="931"/>
                  </a:lnTo>
                  <a:lnTo>
                    <a:pt x="444" y="928"/>
                  </a:lnTo>
                  <a:lnTo>
                    <a:pt x="444" y="926"/>
                  </a:lnTo>
                  <a:lnTo>
                    <a:pt x="442" y="928"/>
                  </a:lnTo>
                  <a:lnTo>
                    <a:pt x="440" y="931"/>
                  </a:lnTo>
                  <a:lnTo>
                    <a:pt x="438" y="931"/>
                  </a:lnTo>
                  <a:lnTo>
                    <a:pt x="438" y="934"/>
                  </a:lnTo>
                  <a:lnTo>
                    <a:pt x="436" y="934"/>
                  </a:lnTo>
                  <a:lnTo>
                    <a:pt x="433" y="934"/>
                  </a:lnTo>
                  <a:lnTo>
                    <a:pt x="433" y="932"/>
                  </a:lnTo>
                  <a:lnTo>
                    <a:pt x="429" y="931"/>
                  </a:lnTo>
                  <a:lnTo>
                    <a:pt x="428" y="928"/>
                  </a:lnTo>
                  <a:lnTo>
                    <a:pt x="426" y="926"/>
                  </a:lnTo>
                  <a:lnTo>
                    <a:pt x="424" y="923"/>
                  </a:lnTo>
                  <a:lnTo>
                    <a:pt x="423" y="922"/>
                  </a:lnTo>
                  <a:lnTo>
                    <a:pt x="419" y="919"/>
                  </a:lnTo>
                  <a:lnTo>
                    <a:pt x="416" y="917"/>
                  </a:lnTo>
                  <a:lnTo>
                    <a:pt x="416" y="916"/>
                  </a:lnTo>
                  <a:lnTo>
                    <a:pt x="416" y="914"/>
                  </a:lnTo>
                  <a:lnTo>
                    <a:pt x="414" y="913"/>
                  </a:lnTo>
                  <a:lnTo>
                    <a:pt x="414" y="911"/>
                  </a:lnTo>
                  <a:lnTo>
                    <a:pt x="413" y="911"/>
                  </a:lnTo>
                  <a:lnTo>
                    <a:pt x="411" y="911"/>
                  </a:lnTo>
                  <a:lnTo>
                    <a:pt x="411" y="910"/>
                  </a:lnTo>
                  <a:lnTo>
                    <a:pt x="409" y="910"/>
                  </a:lnTo>
                  <a:lnTo>
                    <a:pt x="409" y="908"/>
                  </a:lnTo>
                  <a:lnTo>
                    <a:pt x="408" y="908"/>
                  </a:lnTo>
                  <a:lnTo>
                    <a:pt x="406" y="908"/>
                  </a:lnTo>
                  <a:lnTo>
                    <a:pt x="404" y="910"/>
                  </a:lnTo>
                  <a:lnTo>
                    <a:pt x="403" y="910"/>
                  </a:lnTo>
                  <a:lnTo>
                    <a:pt x="401" y="908"/>
                  </a:lnTo>
                  <a:lnTo>
                    <a:pt x="399" y="908"/>
                  </a:lnTo>
                  <a:lnTo>
                    <a:pt x="396" y="907"/>
                  </a:lnTo>
                  <a:lnTo>
                    <a:pt x="394" y="905"/>
                  </a:lnTo>
                  <a:lnTo>
                    <a:pt x="394" y="904"/>
                  </a:lnTo>
                  <a:lnTo>
                    <a:pt x="393" y="904"/>
                  </a:lnTo>
                  <a:lnTo>
                    <a:pt x="391" y="904"/>
                  </a:lnTo>
                  <a:lnTo>
                    <a:pt x="388" y="904"/>
                  </a:lnTo>
                  <a:lnTo>
                    <a:pt x="387" y="904"/>
                  </a:lnTo>
                  <a:lnTo>
                    <a:pt x="385" y="902"/>
                  </a:lnTo>
                  <a:lnTo>
                    <a:pt x="383" y="902"/>
                  </a:lnTo>
                  <a:lnTo>
                    <a:pt x="382" y="902"/>
                  </a:lnTo>
                  <a:lnTo>
                    <a:pt x="380" y="901"/>
                  </a:lnTo>
                  <a:lnTo>
                    <a:pt x="380" y="899"/>
                  </a:lnTo>
                  <a:lnTo>
                    <a:pt x="378" y="899"/>
                  </a:lnTo>
                  <a:lnTo>
                    <a:pt x="378" y="901"/>
                  </a:lnTo>
                  <a:lnTo>
                    <a:pt x="377" y="901"/>
                  </a:lnTo>
                  <a:lnTo>
                    <a:pt x="375" y="901"/>
                  </a:lnTo>
                  <a:lnTo>
                    <a:pt x="373" y="899"/>
                  </a:lnTo>
                  <a:lnTo>
                    <a:pt x="375" y="899"/>
                  </a:lnTo>
                  <a:lnTo>
                    <a:pt x="373" y="899"/>
                  </a:lnTo>
                  <a:lnTo>
                    <a:pt x="372" y="897"/>
                  </a:lnTo>
                  <a:lnTo>
                    <a:pt x="370" y="897"/>
                  </a:lnTo>
                  <a:lnTo>
                    <a:pt x="368" y="897"/>
                  </a:lnTo>
                  <a:lnTo>
                    <a:pt x="367" y="897"/>
                  </a:lnTo>
                  <a:lnTo>
                    <a:pt x="363" y="897"/>
                  </a:lnTo>
                  <a:lnTo>
                    <a:pt x="362" y="896"/>
                  </a:lnTo>
                  <a:lnTo>
                    <a:pt x="362" y="897"/>
                  </a:lnTo>
                  <a:lnTo>
                    <a:pt x="362" y="901"/>
                  </a:lnTo>
                  <a:lnTo>
                    <a:pt x="360" y="901"/>
                  </a:lnTo>
                  <a:lnTo>
                    <a:pt x="358" y="901"/>
                  </a:lnTo>
                  <a:lnTo>
                    <a:pt x="357" y="901"/>
                  </a:lnTo>
                  <a:lnTo>
                    <a:pt x="355" y="901"/>
                  </a:lnTo>
                  <a:lnTo>
                    <a:pt x="353" y="901"/>
                  </a:lnTo>
                  <a:lnTo>
                    <a:pt x="352" y="899"/>
                  </a:lnTo>
                  <a:lnTo>
                    <a:pt x="350" y="899"/>
                  </a:lnTo>
                  <a:lnTo>
                    <a:pt x="347" y="899"/>
                  </a:lnTo>
                  <a:lnTo>
                    <a:pt x="345" y="899"/>
                  </a:lnTo>
                  <a:lnTo>
                    <a:pt x="345" y="901"/>
                  </a:lnTo>
                  <a:lnTo>
                    <a:pt x="343" y="902"/>
                  </a:lnTo>
                  <a:lnTo>
                    <a:pt x="342" y="904"/>
                  </a:lnTo>
                  <a:lnTo>
                    <a:pt x="342" y="905"/>
                  </a:lnTo>
                  <a:lnTo>
                    <a:pt x="339" y="905"/>
                  </a:lnTo>
                  <a:lnTo>
                    <a:pt x="337" y="907"/>
                  </a:lnTo>
                  <a:lnTo>
                    <a:pt x="337" y="905"/>
                  </a:lnTo>
                  <a:lnTo>
                    <a:pt x="336" y="905"/>
                  </a:lnTo>
                  <a:lnTo>
                    <a:pt x="334" y="905"/>
                  </a:lnTo>
                  <a:lnTo>
                    <a:pt x="332" y="907"/>
                  </a:lnTo>
                  <a:lnTo>
                    <a:pt x="334" y="905"/>
                  </a:lnTo>
                  <a:lnTo>
                    <a:pt x="336" y="905"/>
                  </a:lnTo>
                  <a:lnTo>
                    <a:pt x="337" y="905"/>
                  </a:lnTo>
                  <a:lnTo>
                    <a:pt x="339" y="905"/>
                  </a:lnTo>
                  <a:lnTo>
                    <a:pt x="342" y="904"/>
                  </a:lnTo>
                  <a:lnTo>
                    <a:pt x="342" y="902"/>
                  </a:lnTo>
                  <a:lnTo>
                    <a:pt x="343" y="901"/>
                  </a:lnTo>
                  <a:lnTo>
                    <a:pt x="345" y="899"/>
                  </a:lnTo>
                  <a:lnTo>
                    <a:pt x="347" y="899"/>
                  </a:lnTo>
                  <a:lnTo>
                    <a:pt x="348" y="899"/>
                  </a:lnTo>
                  <a:lnTo>
                    <a:pt x="350" y="899"/>
                  </a:lnTo>
                  <a:lnTo>
                    <a:pt x="352" y="899"/>
                  </a:lnTo>
                  <a:lnTo>
                    <a:pt x="353" y="899"/>
                  </a:lnTo>
                  <a:lnTo>
                    <a:pt x="355" y="901"/>
                  </a:lnTo>
                  <a:lnTo>
                    <a:pt x="357" y="901"/>
                  </a:lnTo>
                  <a:lnTo>
                    <a:pt x="358" y="899"/>
                  </a:lnTo>
                  <a:lnTo>
                    <a:pt x="360" y="901"/>
                  </a:lnTo>
                  <a:lnTo>
                    <a:pt x="360" y="899"/>
                  </a:lnTo>
                  <a:lnTo>
                    <a:pt x="360" y="897"/>
                  </a:lnTo>
                  <a:lnTo>
                    <a:pt x="360" y="896"/>
                  </a:lnTo>
                  <a:lnTo>
                    <a:pt x="362" y="896"/>
                  </a:lnTo>
                  <a:lnTo>
                    <a:pt x="363" y="897"/>
                  </a:lnTo>
                  <a:lnTo>
                    <a:pt x="365" y="897"/>
                  </a:lnTo>
                  <a:lnTo>
                    <a:pt x="367" y="897"/>
                  </a:lnTo>
                  <a:lnTo>
                    <a:pt x="368" y="897"/>
                  </a:lnTo>
                  <a:lnTo>
                    <a:pt x="370" y="896"/>
                  </a:lnTo>
                  <a:lnTo>
                    <a:pt x="372" y="897"/>
                  </a:lnTo>
                  <a:lnTo>
                    <a:pt x="373" y="899"/>
                  </a:lnTo>
                  <a:lnTo>
                    <a:pt x="373" y="897"/>
                  </a:lnTo>
                  <a:lnTo>
                    <a:pt x="375" y="897"/>
                  </a:lnTo>
                  <a:lnTo>
                    <a:pt x="375" y="899"/>
                  </a:lnTo>
                  <a:lnTo>
                    <a:pt x="375" y="901"/>
                  </a:lnTo>
                  <a:lnTo>
                    <a:pt x="377" y="901"/>
                  </a:lnTo>
                  <a:lnTo>
                    <a:pt x="377" y="899"/>
                  </a:lnTo>
                  <a:lnTo>
                    <a:pt x="378" y="899"/>
                  </a:lnTo>
                  <a:lnTo>
                    <a:pt x="380" y="899"/>
                  </a:lnTo>
                  <a:lnTo>
                    <a:pt x="382" y="899"/>
                  </a:lnTo>
                  <a:lnTo>
                    <a:pt x="382" y="901"/>
                  </a:lnTo>
                  <a:lnTo>
                    <a:pt x="383" y="901"/>
                  </a:lnTo>
                  <a:lnTo>
                    <a:pt x="387" y="902"/>
                  </a:lnTo>
                  <a:lnTo>
                    <a:pt x="388" y="904"/>
                  </a:lnTo>
                  <a:lnTo>
                    <a:pt x="391" y="904"/>
                  </a:lnTo>
                  <a:lnTo>
                    <a:pt x="391" y="902"/>
                  </a:lnTo>
                  <a:lnTo>
                    <a:pt x="393" y="902"/>
                  </a:lnTo>
                  <a:lnTo>
                    <a:pt x="394" y="904"/>
                  </a:lnTo>
                  <a:lnTo>
                    <a:pt x="394" y="905"/>
                  </a:lnTo>
                  <a:lnTo>
                    <a:pt x="396" y="905"/>
                  </a:lnTo>
                  <a:lnTo>
                    <a:pt x="396" y="907"/>
                  </a:lnTo>
                  <a:lnTo>
                    <a:pt x="398" y="907"/>
                  </a:lnTo>
                  <a:lnTo>
                    <a:pt x="399" y="907"/>
                  </a:lnTo>
                  <a:lnTo>
                    <a:pt x="401" y="908"/>
                  </a:lnTo>
                  <a:lnTo>
                    <a:pt x="403" y="908"/>
                  </a:lnTo>
                  <a:lnTo>
                    <a:pt x="404" y="908"/>
                  </a:lnTo>
                  <a:lnTo>
                    <a:pt x="406" y="907"/>
                  </a:lnTo>
                  <a:lnTo>
                    <a:pt x="408" y="907"/>
                  </a:lnTo>
                  <a:lnTo>
                    <a:pt x="409" y="908"/>
                  </a:lnTo>
                  <a:lnTo>
                    <a:pt x="411" y="910"/>
                  </a:lnTo>
                  <a:lnTo>
                    <a:pt x="413" y="910"/>
                  </a:lnTo>
                  <a:lnTo>
                    <a:pt x="414" y="911"/>
                  </a:lnTo>
                  <a:lnTo>
                    <a:pt x="416" y="913"/>
                  </a:lnTo>
                  <a:lnTo>
                    <a:pt x="416" y="914"/>
                  </a:lnTo>
                  <a:lnTo>
                    <a:pt x="418" y="916"/>
                  </a:lnTo>
                  <a:lnTo>
                    <a:pt x="419" y="917"/>
                  </a:lnTo>
                  <a:lnTo>
                    <a:pt x="419" y="919"/>
                  </a:lnTo>
                  <a:lnTo>
                    <a:pt x="421" y="919"/>
                  </a:lnTo>
                  <a:lnTo>
                    <a:pt x="423" y="920"/>
                  </a:lnTo>
                  <a:lnTo>
                    <a:pt x="424" y="922"/>
                  </a:lnTo>
                  <a:lnTo>
                    <a:pt x="428" y="925"/>
                  </a:lnTo>
                  <a:lnTo>
                    <a:pt x="431" y="928"/>
                  </a:lnTo>
                  <a:lnTo>
                    <a:pt x="433" y="931"/>
                  </a:lnTo>
                  <a:lnTo>
                    <a:pt x="436" y="932"/>
                  </a:lnTo>
                  <a:lnTo>
                    <a:pt x="436" y="931"/>
                  </a:lnTo>
                  <a:lnTo>
                    <a:pt x="438" y="928"/>
                  </a:lnTo>
                  <a:lnTo>
                    <a:pt x="440" y="928"/>
                  </a:lnTo>
                  <a:lnTo>
                    <a:pt x="442" y="928"/>
                  </a:lnTo>
                  <a:lnTo>
                    <a:pt x="442" y="926"/>
                  </a:lnTo>
                  <a:lnTo>
                    <a:pt x="444" y="926"/>
                  </a:lnTo>
                  <a:lnTo>
                    <a:pt x="444" y="925"/>
                  </a:lnTo>
                  <a:lnTo>
                    <a:pt x="444" y="923"/>
                  </a:lnTo>
                  <a:lnTo>
                    <a:pt x="445" y="923"/>
                  </a:lnTo>
                  <a:lnTo>
                    <a:pt x="447" y="923"/>
                  </a:lnTo>
                  <a:lnTo>
                    <a:pt x="445" y="922"/>
                  </a:lnTo>
                  <a:lnTo>
                    <a:pt x="447" y="920"/>
                  </a:lnTo>
                  <a:lnTo>
                    <a:pt x="447" y="919"/>
                  </a:lnTo>
                  <a:lnTo>
                    <a:pt x="447" y="917"/>
                  </a:lnTo>
                  <a:lnTo>
                    <a:pt x="447" y="916"/>
                  </a:lnTo>
                  <a:lnTo>
                    <a:pt x="447" y="914"/>
                  </a:lnTo>
                  <a:lnTo>
                    <a:pt x="448" y="913"/>
                  </a:lnTo>
                  <a:lnTo>
                    <a:pt x="448" y="911"/>
                  </a:lnTo>
                  <a:lnTo>
                    <a:pt x="450" y="910"/>
                  </a:lnTo>
                  <a:lnTo>
                    <a:pt x="450" y="908"/>
                  </a:lnTo>
                  <a:lnTo>
                    <a:pt x="452" y="907"/>
                  </a:lnTo>
                  <a:lnTo>
                    <a:pt x="453" y="905"/>
                  </a:lnTo>
                  <a:lnTo>
                    <a:pt x="455" y="904"/>
                  </a:lnTo>
                  <a:lnTo>
                    <a:pt x="455" y="902"/>
                  </a:lnTo>
                  <a:lnTo>
                    <a:pt x="458" y="901"/>
                  </a:lnTo>
                  <a:lnTo>
                    <a:pt x="462" y="897"/>
                  </a:lnTo>
                  <a:lnTo>
                    <a:pt x="463" y="894"/>
                  </a:lnTo>
                  <a:lnTo>
                    <a:pt x="467" y="891"/>
                  </a:lnTo>
                  <a:lnTo>
                    <a:pt x="468" y="890"/>
                  </a:lnTo>
                  <a:lnTo>
                    <a:pt x="468" y="887"/>
                  </a:lnTo>
                  <a:lnTo>
                    <a:pt x="470" y="885"/>
                  </a:lnTo>
                  <a:lnTo>
                    <a:pt x="468" y="884"/>
                  </a:lnTo>
                  <a:lnTo>
                    <a:pt x="470" y="882"/>
                  </a:lnTo>
                  <a:lnTo>
                    <a:pt x="472" y="881"/>
                  </a:lnTo>
                  <a:lnTo>
                    <a:pt x="470" y="877"/>
                  </a:lnTo>
                  <a:lnTo>
                    <a:pt x="468" y="875"/>
                  </a:lnTo>
                  <a:lnTo>
                    <a:pt x="468" y="874"/>
                  </a:lnTo>
                  <a:lnTo>
                    <a:pt x="467" y="874"/>
                  </a:lnTo>
                  <a:lnTo>
                    <a:pt x="467" y="871"/>
                  </a:lnTo>
                  <a:lnTo>
                    <a:pt x="465" y="867"/>
                  </a:lnTo>
                  <a:lnTo>
                    <a:pt x="465" y="866"/>
                  </a:lnTo>
                  <a:lnTo>
                    <a:pt x="465" y="864"/>
                  </a:lnTo>
                  <a:lnTo>
                    <a:pt x="463" y="863"/>
                  </a:lnTo>
                  <a:lnTo>
                    <a:pt x="463" y="861"/>
                  </a:lnTo>
                  <a:lnTo>
                    <a:pt x="465" y="863"/>
                  </a:lnTo>
                  <a:lnTo>
                    <a:pt x="467" y="864"/>
                  </a:lnTo>
                  <a:lnTo>
                    <a:pt x="467" y="866"/>
                  </a:lnTo>
                  <a:lnTo>
                    <a:pt x="468" y="867"/>
                  </a:lnTo>
                  <a:lnTo>
                    <a:pt x="468" y="869"/>
                  </a:lnTo>
                  <a:lnTo>
                    <a:pt x="468" y="871"/>
                  </a:lnTo>
                  <a:lnTo>
                    <a:pt x="468" y="872"/>
                  </a:lnTo>
                  <a:lnTo>
                    <a:pt x="470" y="872"/>
                  </a:lnTo>
                  <a:lnTo>
                    <a:pt x="472" y="877"/>
                  </a:lnTo>
                  <a:lnTo>
                    <a:pt x="472" y="878"/>
                  </a:lnTo>
                  <a:lnTo>
                    <a:pt x="473" y="877"/>
                  </a:lnTo>
                  <a:lnTo>
                    <a:pt x="478" y="874"/>
                  </a:lnTo>
                  <a:lnTo>
                    <a:pt x="482" y="871"/>
                  </a:lnTo>
                  <a:lnTo>
                    <a:pt x="485" y="869"/>
                  </a:lnTo>
                  <a:lnTo>
                    <a:pt x="489" y="866"/>
                  </a:lnTo>
                  <a:lnTo>
                    <a:pt x="491" y="863"/>
                  </a:lnTo>
                  <a:lnTo>
                    <a:pt x="493" y="860"/>
                  </a:lnTo>
                  <a:lnTo>
                    <a:pt x="493" y="857"/>
                  </a:lnTo>
                  <a:lnTo>
                    <a:pt x="491" y="854"/>
                  </a:lnTo>
                  <a:lnTo>
                    <a:pt x="491" y="851"/>
                  </a:lnTo>
                  <a:lnTo>
                    <a:pt x="489" y="848"/>
                  </a:lnTo>
                  <a:lnTo>
                    <a:pt x="485" y="845"/>
                  </a:lnTo>
                  <a:lnTo>
                    <a:pt x="483" y="843"/>
                  </a:lnTo>
                  <a:lnTo>
                    <a:pt x="480" y="840"/>
                  </a:lnTo>
                  <a:lnTo>
                    <a:pt x="477" y="838"/>
                  </a:lnTo>
                  <a:lnTo>
                    <a:pt x="475" y="835"/>
                  </a:lnTo>
                  <a:lnTo>
                    <a:pt x="472" y="832"/>
                  </a:lnTo>
                  <a:lnTo>
                    <a:pt x="470" y="828"/>
                  </a:lnTo>
                  <a:lnTo>
                    <a:pt x="468" y="827"/>
                  </a:lnTo>
                  <a:lnTo>
                    <a:pt x="468" y="824"/>
                  </a:lnTo>
                  <a:lnTo>
                    <a:pt x="467" y="822"/>
                  </a:lnTo>
                  <a:lnTo>
                    <a:pt x="467" y="824"/>
                  </a:lnTo>
                  <a:lnTo>
                    <a:pt x="467" y="825"/>
                  </a:lnTo>
                  <a:lnTo>
                    <a:pt x="465" y="830"/>
                  </a:lnTo>
                  <a:lnTo>
                    <a:pt x="465" y="834"/>
                  </a:lnTo>
                  <a:lnTo>
                    <a:pt x="463" y="834"/>
                  </a:lnTo>
                  <a:lnTo>
                    <a:pt x="465" y="830"/>
                  </a:lnTo>
                  <a:lnTo>
                    <a:pt x="465" y="828"/>
                  </a:lnTo>
                  <a:lnTo>
                    <a:pt x="463" y="828"/>
                  </a:lnTo>
                  <a:lnTo>
                    <a:pt x="463" y="830"/>
                  </a:lnTo>
                  <a:lnTo>
                    <a:pt x="462" y="832"/>
                  </a:lnTo>
                  <a:lnTo>
                    <a:pt x="462" y="834"/>
                  </a:lnTo>
                  <a:lnTo>
                    <a:pt x="462" y="832"/>
                  </a:lnTo>
                  <a:lnTo>
                    <a:pt x="462" y="830"/>
                  </a:lnTo>
                  <a:lnTo>
                    <a:pt x="463" y="828"/>
                  </a:lnTo>
                  <a:lnTo>
                    <a:pt x="465" y="825"/>
                  </a:lnTo>
                  <a:lnTo>
                    <a:pt x="465" y="824"/>
                  </a:lnTo>
                  <a:lnTo>
                    <a:pt x="465" y="821"/>
                  </a:lnTo>
                  <a:lnTo>
                    <a:pt x="465" y="819"/>
                  </a:lnTo>
                  <a:lnTo>
                    <a:pt x="467" y="819"/>
                  </a:lnTo>
                  <a:lnTo>
                    <a:pt x="468" y="818"/>
                  </a:lnTo>
                  <a:lnTo>
                    <a:pt x="468" y="815"/>
                  </a:lnTo>
                  <a:lnTo>
                    <a:pt x="468" y="813"/>
                  </a:lnTo>
                  <a:lnTo>
                    <a:pt x="468" y="812"/>
                  </a:lnTo>
                  <a:lnTo>
                    <a:pt x="468" y="810"/>
                  </a:lnTo>
                  <a:lnTo>
                    <a:pt x="468" y="807"/>
                  </a:lnTo>
                  <a:lnTo>
                    <a:pt x="468" y="805"/>
                  </a:lnTo>
                  <a:lnTo>
                    <a:pt x="468" y="804"/>
                  </a:lnTo>
                  <a:lnTo>
                    <a:pt x="467" y="802"/>
                  </a:lnTo>
                  <a:lnTo>
                    <a:pt x="467" y="801"/>
                  </a:lnTo>
                  <a:lnTo>
                    <a:pt x="467" y="799"/>
                  </a:lnTo>
                  <a:lnTo>
                    <a:pt x="467" y="798"/>
                  </a:lnTo>
                  <a:lnTo>
                    <a:pt x="465" y="795"/>
                  </a:lnTo>
                  <a:lnTo>
                    <a:pt x="463" y="795"/>
                  </a:lnTo>
                  <a:lnTo>
                    <a:pt x="463" y="793"/>
                  </a:lnTo>
                  <a:lnTo>
                    <a:pt x="462" y="792"/>
                  </a:lnTo>
                  <a:lnTo>
                    <a:pt x="460" y="790"/>
                  </a:lnTo>
                  <a:lnTo>
                    <a:pt x="460" y="787"/>
                  </a:lnTo>
                  <a:lnTo>
                    <a:pt x="458" y="786"/>
                  </a:lnTo>
                  <a:lnTo>
                    <a:pt x="460" y="783"/>
                  </a:lnTo>
                  <a:lnTo>
                    <a:pt x="460" y="780"/>
                  </a:lnTo>
                  <a:lnTo>
                    <a:pt x="462" y="778"/>
                  </a:lnTo>
                  <a:lnTo>
                    <a:pt x="462" y="774"/>
                  </a:lnTo>
                  <a:lnTo>
                    <a:pt x="462" y="772"/>
                  </a:lnTo>
                  <a:lnTo>
                    <a:pt x="460" y="769"/>
                  </a:lnTo>
                  <a:lnTo>
                    <a:pt x="460" y="768"/>
                  </a:lnTo>
                  <a:lnTo>
                    <a:pt x="458" y="766"/>
                  </a:lnTo>
                  <a:lnTo>
                    <a:pt x="458" y="763"/>
                  </a:lnTo>
                  <a:lnTo>
                    <a:pt x="457" y="762"/>
                  </a:lnTo>
                  <a:lnTo>
                    <a:pt x="453" y="759"/>
                  </a:lnTo>
                  <a:lnTo>
                    <a:pt x="452" y="759"/>
                  </a:lnTo>
                  <a:lnTo>
                    <a:pt x="450" y="760"/>
                  </a:lnTo>
                  <a:lnTo>
                    <a:pt x="448" y="760"/>
                  </a:lnTo>
                  <a:lnTo>
                    <a:pt x="447" y="760"/>
                  </a:lnTo>
                  <a:lnTo>
                    <a:pt x="445" y="760"/>
                  </a:lnTo>
                  <a:lnTo>
                    <a:pt x="444" y="759"/>
                  </a:lnTo>
                  <a:lnTo>
                    <a:pt x="445" y="759"/>
                  </a:lnTo>
                  <a:lnTo>
                    <a:pt x="447" y="760"/>
                  </a:lnTo>
                  <a:lnTo>
                    <a:pt x="447" y="759"/>
                  </a:lnTo>
                  <a:lnTo>
                    <a:pt x="447" y="757"/>
                  </a:lnTo>
                  <a:lnTo>
                    <a:pt x="445" y="757"/>
                  </a:lnTo>
                  <a:lnTo>
                    <a:pt x="444" y="759"/>
                  </a:lnTo>
                  <a:lnTo>
                    <a:pt x="444" y="757"/>
                  </a:lnTo>
                  <a:lnTo>
                    <a:pt x="442" y="754"/>
                  </a:lnTo>
                  <a:lnTo>
                    <a:pt x="442" y="751"/>
                  </a:lnTo>
                  <a:lnTo>
                    <a:pt x="440" y="749"/>
                  </a:lnTo>
                  <a:lnTo>
                    <a:pt x="440" y="746"/>
                  </a:lnTo>
                  <a:lnTo>
                    <a:pt x="438" y="745"/>
                  </a:lnTo>
                  <a:lnTo>
                    <a:pt x="436" y="743"/>
                  </a:lnTo>
                  <a:lnTo>
                    <a:pt x="434" y="742"/>
                  </a:lnTo>
                  <a:lnTo>
                    <a:pt x="431" y="740"/>
                  </a:lnTo>
                  <a:lnTo>
                    <a:pt x="429" y="739"/>
                  </a:lnTo>
                  <a:lnTo>
                    <a:pt x="428" y="737"/>
                  </a:lnTo>
                  <a:lnTo>
                    <a:pt x="426" y="736"/>
                  </a:lnTo>
                  <a:lnTo>
                    <a:pt x="424" y="734"/>
                  </a:lnTo>
                  <a:lnTo>
                    <a:pt x="421" y="736"/>
                  </a:lnTo>
                  <a:lnTo>
                    <a:pt x="419" y="736"/>
                  </a:lnTo>
                  <a:lnTo>
                    <a:pt x="418" y="737"/>
                  </a:lnTo>
                  <a:lnTo>
                    <a:pt x="414" y="737"/>
                  </a:lnTo>
                  <a:lnTo>
                    <a:pt x="414" y="739"/>
                  </a:lnTo>
                  <a:lnTo>
                    <a:pt x="413" y="739"/>
                  </a:lnTo>
                  <a:lnTo>
                    <a:pt x="413" y="737"/>
                  </a:lnTo>
                  <a:lnTo>
                    <a:pt x="411" y="736"/>
                  </a:lnTo>
                  <a:lnTo>
                    <a:pt x="409" y="734"/>
                  </a:lnTo>
                  <a:lnTo>
                    <a:pt x="408" y="732"/>
                  </a:lnTo>
                  <a:lnTo>
                    <a:pt x="406" y="729"/>
                  </a:lnTo>
                  <a:lnTo>
                    <a:pt x="408" y="726"/>
                  </a:lnTo>
                  <a:lnTo>
                    <a:pt x="406" y="724"/>
                  </a:lnTo>
                  <a:lnTo>
                    <a:pt x="404" y="721"/>
                  </a:lnTo>
                  <a:lnTo>
                    <a:pt x="403" y="718"/>
                  </a:lnTo>
                  <a:lnTo>
                    <a:pt x="401" y="715"/>
                  </a:lnTo>
                  <a:lnTo>
                    <a:pt x="399" y="712"/>
                  </a:lnTo>
                  <a:lnTo>
                    <a:pt x="398" y="710"/>
                  </a:lnTo>
                  <a:lnTo>
                    <a:pt x="396" y="709"/>
                  </a:lnTo>
                  <a:lnTo>
                    <a:pt x="394" y="707"/>
                  </a:lnTo>
                  <a:lnTo>
                    <a:pt x="393" y="706"/>
                  </a:lnTo>
                  <a:lnTo>
                    <a:pt x="391" y="703"/>
                  </a:lnTo>
                  <a:lnTo>
                    <a:pt x="388" y="701"/>
                  </a:lnTo>
                  <a:lnTo>
                    <a:pt x="385" y="700"/>
                  </a:lnTo>
                  <a:lnTo>
                    <a:pt x="383" y="700"/>
                  </a:lnTo>
                  <a:lnTo>
                    <a:pt x="383" y="698"/>
                  </a:lnTo>
                  <a:lnTo>
                    <a:pt x="382" y="698"/>
                  </a:lnTo>
                  <a:lnTo>
                    <a:pt x="380" y="698"/>
                  </a:lnTo>
                  <a:lnTo>
                    <a:pt x="378" y="700"/>
                  </a:lnTo>
                  <a:lnTo>
                    <a:pt x="377" y="700"/>
                  </a:lnTo>
                  <a:lnTo>
                    <a:pt x="375" y="698"/>
                  </a:lnTo>
                  <a:lnTo>
                    <a:pt x="373" y="697"/>
                  </a:lnTo>
                  <a:lnTo>
                    <a:pt x="372" y="697"/>
                  </a:lnTo>
                  <a:lnTo>
                    <a:pt x="370" y="697"/>
                  </a:lnTo>
                  <a:lnTo>
                    <a:pt x="368" y="697"/>
                  </a:lnTo>
                  <a:lnTo>
                    <a:pt x="365" y="695"/>
                  </a:lnTo>
                  <a:lnTo>
                    <a:pt x="363" y="695"/>
                  </a:lnTo>
                  <a:lnTo>
                    <a:pt x="363" y="694"/>
                  </a:lnTo>
                  <a:lnTo>
                    <a:pt x="362" y="692"/>
                  </a:lnTo>
                  <a:lnTo>
                    <a:pt x="362" y="689"/>
                  </a:lnTo>
                  <a:lnTo>
                    <a:pt x="360" y="686"/>
                  </a:lnTo>
                  <a:lnTo>
                    <a:pt x="360" y="683"/>
                  </a:lnTo>
                  <a:lnTo>
                    <a:pt x="360" y="682"/>
                  </a:lnTo>
                  <a:lnTo>
                    <a:pt x="358" y="680"/>
                  </a:lnTo>
                  <a:lnTo>
                    <a:pt x="357" y="679"/>
                  </a:lnTo>
                  <a:lnTo>
                    <a:pt x="355" y="677"/>
                  </a:lnTo>
                  <a:lnTo>
                    <a:pt x="353" y="677"/>
                  </a:lnTo>
                  <a:lnTo>
                    <a:pt x="353" y="676"/>
                  </a:lnTo>
                  <a:lnTo>
                    <a:pt x="352" y="674"/>
                  </a:lnTo>
                  <a:lnTo>
                    <a:pt x="352" y="673"/>
                  </a:lnTo>
                  <a:lnTo>
                    <a:pt x="350" y="673"/>
                  </a:lnTo>
                  <a:lnTo>
                    <a:pt x="348" y="673"/>
                  </a:lnTo>
                  <a:lnTo>
                    <a:pt x="348" y="674"/>
                  </a:lnTo>
                  <a:lnTo>
                    <a:pt x="347" y="676"/>
                  </a:lnTo>
                  <a:lnTo>
                    <a:pt x="345" y="676"/>
                  </a:lnTo>
                  <a:lnTo>
                    <a:pt x="343" y="674"/>
                  </a:lnTo>
                  <a:lnTo>
                    <a:pt x="342" y="674"/>
                  </a:lnTo>
                  <a:lnTo>
                    <a:pt x="339" y="673"/>
                  </a:lnTo>
                  <a:lnTo>
                    <a:pt x="332" y="667"/>
                  </a:lnTo>
                  <a:lnTo>
                    <a:pt x="331" y="665"/>
                  </a:lnTo>
                  <a:lnTo>
                    <a:pt x="329" y="664"/>
                  </a:lnTo>
                  <a:lnTo>
                    <a:pt x="321" y="657"/>
                  </a:lnTo>
                  <a:lnTo>
                    <a:pt x="317" y="654"/>
                  </a:lnTo>
                  <a:lnTo>
                    <a:pt x="316" y="653"/>
                  </a:lnTo>
                  <a:lnTo>
                    <a:pt x="314" y="651"/>
                  </a:lnTo>
                  <a:lnTo>
                    <a:pt x="309" y="645"/>
                  </a:lnTo>
                  <a:lnTo>
                    <a:pt x="309" y="642"/>
                  </a:lnTo>
                  <a:lnTo>
                    <a:pt x="307" y="634"/>
                  </a:lnTo>
                  <a:lnTo>
                    <a:pt x="306" y="629"/>
                  </a:lnTo>
                  <a:lnTo>
                    <a:pt x="306" y="627"/>
                  </a:lnTo>
                  <a:lnTo>
                    <a:pt x="306" y="626"/>
                  </a:lnTo>
                  <a:lnTo>
                    <a:pt x="306" y="624"/>
                  </a:lnTo>
                  <a:lnTo>
                    <a:pt x="306" y="618"/>
                  </a:lnTo>
                  <a:lnTo>
                    <a:pt x="306" y="615"/>
                  </a:lnTo>
                  <a:lnTo>
                    <a:pt x="306" y="614"/>
                  </a:lnTo>
                  <a:lnTo>
                    <a:pt x="306" y="611"/>
                  </a:lnTo>
                  <a:lnTo>
                    <a:pt x="301" y="611"/>
                  </a:lnTo>
                  <a:lnTo>
                    <a:pt x="297" y="605"/>
                  </a:lnTo>
                  <a:lnTo>
                    <a:pt x="297" y="603"/>
                  </a:lnTo>
                  <a:lnTo>
                    <a:pt x="297" y="601"/>
                  </a:lnTo>
                  <a:lnTo>
                    <a:pt x="297" y="598"/>
                  </a:lnTo>
                  <a:lnTo>
                    <a:pt x="297" y="594"/>
                  </a:lnTo>
                  <a:lnTo>
                    <a:pt x="299" y="591"/>
                  </a:lnTo>
                  <a:lnTo>
                    <a:pt x="297" y="589"/>
                  </a:lnTo>
                  <a:lnTo>
                    <a:pt x="297" y="588"/>
                  </a:lnTo>
                  <a:lnTo>
                    <a:pt x="299" y="584"/>
                  </a:lnTo>
                  <a:lnTo>
                    <a:pt x="301" y="582"/>
                  </a:lnTo>
                  <a:lnTo>
                    <a:pt x="297" y="575"/>
                  </a:lnTo>
                  <a:lnTo>
                    <a:pt x="297" y="573"/>
                  </a:lnTo>
                  <a:lnTo>
                    <a:pt x="296" y="573"/>
                  </a:lnTo>
                  <a:lnTo>
                    <a:pt x="291" y="573"/>
                  </a:lnTo>
                  <a:lnTo>
                    <a:pt x="294" y="573"/>
                  </a:lnTo>
                  <a:lnTo>
                    <a:pt x="296" y="571"/>
                  </a:lnTo>
                  <a:lnTo>
                    <a:pt x="296" y="570"/>
                  </a:lnTo>
                  <a:lnTo>
                    <a:pt x="297" y="570"/>
                  </a:lnTo>
                  <a:lnTo>
                    <a:pt x="296" y="568"/>
                  </a:lnTo>
                  <a:lnTo>
                    <a:pt x="296" y="567"/>
                  </a:lnTo>
                  <a:lnTo>
                    <a:pt x="299" y="561"/>
                  </a:lnTo>
                  <a:lnTo>
                    <a:pt x="299" y="556"/>
                  </a:lnTo>
                  <a:lnTo>
                    <a:pt x="301" y="555"/>
                  </a:lnTo>
                  <a:lnTo>
                    <a:pt x="299" y="550"/>
                  </a:lnTo>
                  <a:lnTo>
                    <a:pt x="299" y="549"/>
                  </a:lnTo>
                  <a:lnTo>
                    <a:pt x="301" y="546"/>
                  </a:lnTo>
                  <a:lnTo>
                    <a:pt x="302" y="544"/>
                  </a:lnTo>
                  <a:lnTo>
                    <a:pt x="306" y="544"/>
                  </a:lnTo>
                  <a:lnTo>
                    <a:pt x="307" y="542"/>
                  </a:lnTo>
                  <a:lnTo>
                    <a:pt x="309" y="539"/>
                  </a:lnTo>
                  <a:lnTo>
                    <a:pt x="309" y="538"/>
                  </a:lnTo>
                  <a:lnTo>
                    <a:pt x="307" y="534"/>
                  </a:lnTo>
                  <a:lnTo>
                    <a:pt x="309" y="532"/>
                  </a:lnTo>
                  <a:lnTo>
                    <a:pt x="309" y="529"/>
                  </a:lnTo>
                  <a:lnTo>
                    <a:pt x="309" y="528"/>
                  </a:lnTo>
                  <a:lnTo>
                    <a:pt x="307" y="525"/>
                  </a:lnTo>
                  <a:lnTo>
                    <a:pt x="306" y="526"/>
                  </a:lnTo>
                  <a:lnTo>
                    <a:pt x="307" y="531"/>
                  </a:lnTo>
                  <a:lnTo>
                    <a:pt x="306" y="531"/>
                  </a:lnTo>
                  <a:lnTo>
                    <a:pt x="306" y="525"/>
                  </a:lnTo>
                  <a:lnTo>
                    <a:pt x="306" y="522"/>
                  </a:lnTo>
                  <a:lnTo>
                    <a:pt x="307" y="520"/>
                  </a:lnTo>
                  <a:lnTo>
                    <a:pt x="307" y="519"/>
                  </a:lnTo>
                  <a:lnTo>
                    <a:pt x="309" y="514"/>
                  </a:lnTo>
                  <a:lnTo>
                    <a:pt x="312" y="509"/>
                  </a:lnTo>
                  <a:lnTo>
                    <a:pt x="312" y="506"/>
                  </a:lnTo>
                  <a:lnTo>
                    <a:pt x="316" y="503"/>
                  </a:lnTo>
                  <a:lnTo>
                    <a:pt x="319" y="494"/>
                  </a:lnTo>
                  <a:lnTo>
                    <a:pt x="321" y="490"/>
                  </a:lnTo>
                  <a:lnTo>
                    <a:pt x="319" y="487"/>
                  </a:lnTo>
                  <a:lnTo>
                    <a:pt x="319" y="486"/>
                  </a:lnTo>
                  <a:lnTo>
                    <a:pt x="319" y="484"/>
                  </a:lnTo>
                  <a:lnTo>
                    <a:pt x="317" y="482"/>
                  </a:lnTo>
                  <a:lnTo>
                    <a:pt x="316" y="481"/>
                  </a:lnTo>
                  <a:lnTo>
                    <a:pt x="316" y="479"/>
                  </a:lnTo>
                  <a:lnTo>
                    <a:pt x="314" y="476"/>
                  </a:lnTo>
                  <a:lnTo>
                    <a:pt x="314" y="475"/>
                  </a:lnTo>
                  <a:lnTo>
                    <a:pt x="314" y="473"/>
                  </a:lnTo>
                  <a:lnTo>
                    <a:pt x="312" y="469"/>
                  </a:lnTo>
                  <a:lnTo>
                    <a:pt x="314" y="464"/>
                  </a:lnTo>
                  <a:lnTo>
                    <a:pt x="314" y="463"/>
                  </a:lnTo>
                  <a:lnTo>
                    <a:pt x="314" y="461"/>
                  </a:lnTo>
                  <a:lnTo>
                    <a:pt x="314" y="460"/>
                  </a:lnTo>
                  <a:lnTo>
                    <a:pt x="316" y="458"/>
                  </a:lnTo>
                  <a:lnTo>
                    <a:pt x="316" y="457"/>
                  </a:lnTo>
                  <a:lnTo>
                    <a:pt x="317" y="453"/>
                  </a:lnTo>
                  <a:lnTo>
                    <a:pt x="317" y="452"/>
                  </a:lnTo>
                  <a:lnTo>
                    <a:pt x="316" y="452"/>
                  </a:lnTo>
                  <a:lnTo>
                    <a:pt x="317" y="447"/>
                  </a:lnTo>
                  <a:lnTo>
                    <a:pt x="317" y="446"/>
                  </a:lnTo>
                  <a:lnTo>
                    <a:pt x="317" y="444"/>
                  </a:lnTo>
                  <a:lnTo>
                    <a:pt x="317" y="441"/>
                  </a:lnTo>
                  <a:lnTo>
                    <a:pt x="317" y="436"/>
                  </a:lnTo>
                  <a:lnTo>
                    <a:pt x="319" y="434"/>
                  </a:lnTo>
                  <a:lnTo>
                    <a:pt x="319" y="431"/>
                  </a:lnTo>
                  <a:lnTo>
                    <a:pt x="319" y="430"/>
                  </a:lnTo>
                  <a:lnTo>
                    <a:pt x="319" y="425"/>
                  </a:lnTo>
                  <a:lnTo>
                    <a:pt x="321" y="425"/>
                  </a:lnTo>
                  <a:lnTo>
                    <a:pt x="322" y="423"/>
                  </a:lnTo>
                  <a:lnTo>
                    <a:pt x="322" y="420"/>
                  </a:lnTo>
                  <a:lnTo>
                    <a:pt x="321" y="420"/>
                  </a:lnTo>
                  <a:lnTo>
                    <a:pt x="321" y="419"/>
                  </a:lnTo>
                  <a:lnTo>
                    <a:pt x="324" y="417"/>
                  </a:lnTo>
                  <a:lnTo>
                    <a:pt x="322" y="416"/>
                  </a:lnTo>
                  <a:lnTo>
                    <a:pt x="322" y="414"/>
                  </a:lnTo>
                  <a:lnTo>
                    <a:pt x="322" y="413"/>
                  </a:lnTo>
                  <a:lnTo>
                    <a:pt x="321" y="413"/>
                  </a:lnTo>
                  <a:lnTo>
                    <a:pt x="319" y="411"/>
                  </a:lnTo>
                  <a:lnTo>
                    <a:pt x="319" y="410"/>
                  </a:lnTo>
                  <a:lnTo>
                    <a:pt x="319" y="408"/>
                  </a:lnTo>
                  <a:lnTo>
                    <a:pt x="321" y="407"/>
                  </a:lnTo>
                  <a:lnTo>
                    <a:pt x="321" y="405"/>
                  </a:lnTo>
                  <a:lnTo>
                    <a:pt x="319" y="401"/>
                  </a:lnTo>
                  <a:lnTo>
                    <a:pt x="319" y="399"/>
                  </a:lnTo>
                  <a:lnTo>
                    <a:pt x="317" y="398"/>
                  </a:lnTo>
                  <a:lnTo>
                    <a:pt x="317" y="394"/>
                  </a:lnTo>
                  <a:lnTo>
                    <a:pt x="317" y="393"/>
                  </a:lnTo>
                  <a:lnTo>
                    <a:pt x="319" y="391"/>
                  </a:lnTo>
                  <a:lnTo>
                    <a:pt x="322" y="387"/>
                  </a:lnTo>
                  <a:lnTo>
                    <a:pt x="322" y="386"/>
                  </a:lnTo>
                  <a:lnTo>
                    <a:pt x="322" y="384"/>
                  </a:lnTo>
                  <a:lnTo>
                    <a:pt x="321" y="383"/>
                  </a:lnTo>
                  <a:lnTo>
                    <a:pt x="319" y="383"/>
                  </a:lnTo>
                  <a:lnTo>
                    <a:pt x="319" y="381"/>
                  </a:lnTo>
                  <a:lnTo>
                    <a:pt x="321" y="381"/>
                  </a:lnTo>
                  <a:lnTo>
                    <a:pt x="321" y="380"/>
                  </a:lnTo>
                  <a:lnTo>
                    <a:pt x="319" y="380"/>
                  </a:lnTo>
                  <a:lnTo>
                    <a:pt x="317" y="378"/>
                  </a:lnTo>
                  <a:lnTo>
                    <a:pt x="316" y="377"/>
                  </a:lnTo>
                  <a:lnTo>
                    <a:pt x="316" y="374"/>
                  </a:lnTo>
                  <a:lnTo>
                    <a:pt x="316" y="371"/>
                  </a:lnTo>
                  <a:lnTo>
                    <a:pt x="316" y="366"/>
                  </a:lnTo>
                  <a:lnTo>
                    <a:pt x="316" y="364"/>
                  </a:lnTo>
                  <a:lnTo>
                    <a:pt x="314" y="361"/>
                  </a:lnTo>
                  <a:lnTo>
                    <a:pt x="314" y="358"/>
                  </a:lnTo>
                  <a:lnTo>
                    <a:pt x="314" y="354"/>
                  </a:lnTo>
                  <a:lnTo>
                    <a:pt x="316" y="352"/>
                  </a:lnTo>
                  <a:lnTo>
                    <a:pt x="317" y="349"/>
                  </a:lnTo>
                  <a:lnTo>
                    <a:pt x="319" y="346"/>
                  </a:lnTo>
                  <a:lnTo>
                    <a:pt x="322" y="343"/>
                  </a:lnTo>
                  <a:lnTo>
                    <a:pt x="322" y="342"/>
                  </a:lnTo>
                  <a:lnTo>
                    <a:pt x="324" y="339"/>
                  </a:lnTo>
                  <a:lnTo>
                    <a:pt x="324" y="337"/>
                  </a:lnTo>
                  <a:lnTo>
                    <a:pt x="324" y="336"/>
                  </a:lnTo>
                  <a:lnTo>
                    <a:pt x="319" y="333"/>
                  </a:lnTo>
                  <a:lnTo>
                    <a:pt x="317" y="331"/>
                  </a:lnTo>
                  <a:lnTo>
                    <a:pt x="317" y="330"/>
                  </a:lnTo>
                  <a:lnTo>
                    <a:pt x="317" y="328"/>
                  </a:lnTo>
                  <a:lnTo>
                    <a:pt x="317" y="327"/>
                  </a:lnTo>
                  <a:lnTo>
                    <a:pt x="317" y="325"/>
                  </a:lnTo>
                  <a:lnTo>
                    <a:pt x="317" y="324"/>
                  </a:lnTo>
                  <a:lnTo>
                    <a:pt x="317" y="322"/>
                  </a:lnTo>
                  <a:lnTo>
                    <a:pt x="317" y="321"/>
                  </a:lnTo>
                  <a:lnTo>
                    <a:pt x="317" y="319"/>
                  </a:lnTo>
                  <a:lnTo>
                    <a:pt x="319" y="318"/>
                  </a:lnTo>
                  <a:lnTo>
                    <a:pt x="322" y="313"/>
                  </a:lnTo>
                  <a:lnTo>
                    <a:pt x="324" y="312"/>
                  </a:lnTo>
                  <a:lnTo>
                    <a:pt x="324" y="310"/>
                  </a:lnTo>
                  <a:lnTo>
                    <a:pt x="321" y="304"/>
                  </a:lnTo>
                  <a:lnTo>
                    <a:pt x="319" y="301"/>
                  </a:lnTo>
                  <a:lnTo>
                    <a:pt x="317" y="299"/>
                  </a:lnTo>
                  <a:lnTo>
                    <a:pt x="316" y="296"/>
                  </a:lnTo>
                  <a:lnTo>
                    <a:pt x="314" y="293"/>
                  </a:lnTo>
                  <a:lnTo>
                    <a:pt x="312" y="291"/>
                  </a:lnTo>
                  <a:lnTo>
                    <a:pt x="312" y="289"/>
                  </a:lnTo>
                  <a:lnTo>
                    <a:pt x="312" y="286"/>
                  </a:lnTo>
                  <a:lnTo>
                    <a:pt x="312" y="283"/>
                  </a:lnTo>
                  <a:lnTo>
                    <a:pt x="311" y="278"/>
                  </a:lnTo>
                  <a:lnTo>
                    <a:pt x="309" y="275"/>
                  </a:lnTo>
                  <a:lnTo>
                    <a:pt x="309" y="274"/>
                  </a:lnTo>
                  <a:lnTo>
                    <a:pt x="309" y="272"/>
                  </a:lnTo>
                  <a:lnTo>
                    <a:pt x="311" y="271"/>
                  </a:lnTo>
                  <a:lnTo>
                    <a:pt x="316" y="269"/>
                  </a:lnTo>
                  <a:lnTo>
                    <a:pt x="316" y="268"/>
                  </a:lnTo>
                  <a:lnTo>
                    <a:pt x="317" y="268"/>
                  </a:lnTo>
                  <a:lnTo>
                    <a:pt x="319" y="266"/>
                  </a:lnTo>
                  <a:lnTo>
                    <a:pt x="321" y="266"/>
                  </a:lnTo>
                  <a:lnTo>
                    <a:pt x="324" y="266"/>
                  </a:lnTo>
                  <a:lnTo>
                    <a:pt x="331" y="266"/>
                  </a:lnTo>
                  <a:lnTo>
                    <a:pt x="332" y="265"/>
                  </a:lnTo>
                  <a:lnTo>
                    <a:pt x="334" y="263"/>
                  </a:lnTo>
                  <a:lnTo>
                    <a:pt x="337" y="262"/>
                  </a:lnTo>
                  <a:lnTo>
                    <a:pt x="337" y="259"/>
                  </a:lnTo>
                  <a:lnTo>
                    <a:pt x="337" y="257"/>
                  </a:lnTo>
                  <a:lnTo>
                    <a:pt x="336" y="256"/>
                  </a:lnTo>
                  <a:lnTo>
                    <a:pt x="334" y="254"/>
                  </a:lnTo>
                  <a:lnTo>
                    <a:pt x="332" y="254"/>
                  </a:lnTo>
                  <a:lnTo>
                    <a:pt x="332" y="253"/>
                  </a:lnTo>
                  <a:lnTo>
                    <a:pt x="331" y="251"/>
                  </a:lnTo>
                  <a:lnTo>
                    <a:pt x="329" y="249"/>
                  </a:lnTo>
                  <a:lnTo>
                    <a:pt x="326" y="249"/>
                  </a:lnTo>
                  <a:lnTo>
                    <a:pt x="324" y="246"/>
                  </a:lnTo>
                  <a:lnTo>
                    <a:pt x="324" y="245"/>
                  </a:lnTo>
                  <a:lnTo>
                    <a:pt x="324" y="242"/>
                  </a:lnTo>
                  <a:lnTo>
                    <a:pt x="326" y="239"/>
                  </a:lnTo>
                  <a:lnTo>
                    <a:pt x="326" y="238"/>
                  </a:lnTo>
                  <a:lnTo>
                    <a:pt x="324" y="236"/>
                  </a:lnTo>
                  <a:lnTo>
                    <a:pt x="319" y="236"/>
                  </a:lnTo>
                  <a:lnTo>
                    <a:pt x="319" y="235"/>
                  </a:lnTo>
                  <a:lnTo>
                    <a:pt x="317" y="235"/>
                  </a:lnTo>
                  <a:lnTo>
                    <a:pt x="319" y="235"/>
                  </a:lnTo>
                  <a:lnTo>
                    <a:pt x="321" y="235"/>
                  </a:lnTo>
                  <a:lnTo>
                    <a:pt x="322" y="235"/>
                  </a:lnTo>
                  <a:lnTo>
                    <a:pt x="322" y="233"/>
                  </a:lnTo>
                  <a:lnTo>
                    <a:pt x="321" y="232"/>
                  </a:lnTo>
                  <a:lnTo>
                    <a:pt x="322" y="232"/>
                  </a:lnTo>
                  <a:lnTo>
                    <a:pt x="321" y="230"/>
                  </a:lnTo>
                  <a:lnTo>
                    <a:pt x="319" y="227"/>
                  </a:lnTo>
                  <a:lnTo>
                    <a:pt x="317" y="226"/>
                  </a:lnTo>
                  <a:lnTo>
                    <a:pt x="316" y="224"/>
                  </a:lnTo>
                  <a:lnTo>
                    <a:pt x="316" y="221"/>
                  </a:lnTo>
                  <a:lnTo>
                    <a:pt x="314" y="221"/>
                  </a:lnTo>
                  <a:lnTo>
                    <a:pt x="314" y="219"/>
                  </a:lnTo>
                  <a:lnTo>
                    <a:pt x="311" y="213"/>
                  </a:lnTo>
                  <a:lnTo>
                    <a:pt x="309" y="215"/>
                  </a:lnTo>
                  <a:lnTo>
                    <a:pt x="307" y="215"/>
                  </a:lnTo>
                  <a:lnTo>
                    <a:pt x="306" y="216"/>
                  </a:lnTo>
                  <a:lnTo>
                    <a:pt x="304" y="216"/>
                  </a:lnTo>
                  <a:lnTo>
                    <a:pt x="306" y="216"/>
                  </a:lnTo>
                  <a:lnTo>
                    <a:pt x="306" y="215"/>
                  </a:lnTo>
                  <a:lnTo>
                    <a:pt x="306" y="213"/>
                  </a:lnTo>
                  <a:lnTo>
                    <a:pt x="304" y="213"/>
                  </a:lnTo>
                  <a:lnTo>
                    <a:pt x="302" y="213"/>
                  </a:lnTo>
                  <a:lnTo>
                    <a:pt x="304" y="213"/>
                  </a:lnTo>
                  <a:lnTo>
                    <a:pt x="306" y="213"/>
                  </a:lnTo>
                  <a:lnTo>
                    <a:pt x="307" y="213"/>
                  </a:lnTo>
                  <a:lnTo>
                    <a:pt x="309" y="213"/>
                  </a:lnTo>
                  <a:lnTo>
                    <a:pt x="309" y="212"/>
                  </a:lnTo>
                  <a:lnTo>
                    <a:pt x="311" y="212"/>
                  </a:lnTo>
                  <a:lnTo>
                    <a:pt x="311" y="210"/>
                  </a:lnTo>
                  <a:lnTo>
                    <a:pt x="311" y="209"/>
                  </a:lnTo>
                  <a:lnTo>
                    <a:pt x="312" y="206"/>
                  </a:lnTo>
                  <a:lnTo>
                    <a:pt x="312" y="203"/>
                  </a:lnTo>
                  <a:lnTo>
                    <a:pt x="311" y="203"/>
                  </a:lnTo>
                  <a:lnTo>
                    <a:pt x="312" y="201"/>
                  </a:lnTo>
                  <a:lnTo>
                    <a:pt x="312" y="198"/>
                  </a:lnTo>
                  <a:lnTo>
                    <a:pt x="312" y="197"/>
                  </a:lnTo>
                  <a:lnTo>
                    <a:pt x="312" y="195"/>
                  </a:lnTo>
                  <a:lnTo>
                    <a:pt x="311" y="191"/>
                  </a:lnTo>
                  <a:lnTo>
                    <a:pt x="312" y="189"/>
                  </a:lnTo>
                  <a:lnTo>
                    <a:pt x="314" y="186"/>
                  </a:lnTo>
                  <a:lnTo>
                    <a:pt x="314" y="185"/>
                  </a:lnTo>
                  <a:lnTo>
                    <a:pt x="314" y="183"/>
                  </a:lnTo>
                  <a:lnTo>
                    <a:pt x="316" y="185"/>
                  </a:lnTo>
                  <a:lnTo>
                    <a:pt x="316" y="182"/>
                  </a:lnTo>
                  <a:lnTo>
                    <a:pt x="317" y="179"/>
                  </a:lnTo>
                  <a:lnTo>
                    <a:pt x="316" y="177"/>
                  </a:lnTo>
                  <a:lnTo>
                    <a:pt x="314" y="165"/>
                  </a:lnTo>
                  <a:lnTo>
                    <a:pt x="314" y="164"/>
                  </a:lnTo>
                  <a:lnTo>
                    <a:pt x="312" y="164"/>
                  </a:lnTo>
                  <a:lnTo>
                    <a:pt x="312" y="165"/>
                  </a:lnTo>
                  <a:lnTo>
                    <a:pt x="311" y="165"/>
                  </a:lnTo>
                  <a:lnTo>
                    <a:pt x="311" y="167"/>
                  </a:lnTo>
                  <a:lnTo>
                    <a:pt x="312" y="168"/>
                  </a:lnTo>
                  <a:lnTo>
                    <a:pt x="311" y="167"/>
                  </a:lnTo>
                  <a:lnTo>
                    <a:pt x="311" y="165"/>
                  </a:lnTo>
                  <a:lnTo>
                    <a:pt x="312" y="164"/>
                  </a:lnTo>
                  <a:lnTo>
                    <a:pt x="314" y="164"/>
                  </a:lnTo>
                  <a:lnTo>
                    <a:pt x="314" y="162"/>
                  </a:lnTo>
                  <a:lnTo>
                    <a:pt x="312" y="162"/>
                  </a:lnTo>
                  <a:lnTo>
                    <a:pt x="314" y="160"/>
                  </a:lnTo>
                  <a:lnTo>
                    <a:pt x="314" y="159"/>
                  </a:lnTo>
                  <a:lnTo>
                    <a:pt x="314" y="157"/>
                  </a:lnTo>
                  <a:lnTo>
                    <a:pt x="312" y="157"/>
                  </a:lnTo>
                  <a:lnTo>
                    <a:pt x="311" y="154"/>
                  </a:lnTo>
                  <a:lnTo>
                    <a:pt x="307" y="153"/>
                  </a:lnTo>
                  <a:lnTo>
                    <a:pt x="304" y="151"/>
                  </a:lnTo>
                  <a:lnTo>
                    <a:pt x="304" y="150"/>
                  </a:lnTo>
                  <a:lnTo>
                    <a:pt x="306" y="150"/>
                  </a:lnTo>
                  <a:lnTo>
                    <a:pt x="309" y="150"/>
                  </a:lnTo>
                  <a:lnTo>
                    <a:pt x="311" y="151"/>
                  </a:lnTo>
                  <a:lnTo>
                    <a:pt x="309" y="150"/>
                  </a:lnTo>
                  <a:lnTo>
                    <a:pt x="307" y="148"/>
                  </a:lnTo>
                  <a:lnTo>
                    <a:pt x="302" y="143"/>
                  </a:lnTo>
                  <a:lnTo>
                    <a:pt x="304" y="140"/>
                  </a:lnTo>
                  <a:lnTo>
                    <a:pt x="306" y="140"/>
                  </a:lnTo>
                  <a:lnTo>
                    <a:pt x="307" y="140"/>
                  </a:lnTo>
                  <a:lnTo>
                    <a:pt x="309" y="140"/>
                  </a:lnTo>
                  <a:lnTo>
                    <a:pt x="312" y="141"/>
                  </a:lnTo>
                  <a:lnTo>
                    <a:pt x="314" y="143"/>
                  </a:lnTo>
                  <a:lnTo>
                    <a:pt x="319" y="150"/>
                  </a:lnTo>
                  <a:lnTo>
                    <a:pt x="321" y="151"/>
                  </a:lnTo>
                  <a:lnTo>
                    <a:pt x="322" y="151"/>
                  </a:lnTo>
                  <a:lnTo>
                    <a:pt x="324" y="151"/>
                  </a:lnTo>
                  <a:lnTo>
                    <a:pt x="326" y="150"/>
                  </a:lnTo>
                  <a:lnTo>
                    <a:pt x="337" y="151"/>
                  </a:lnTo>
                  <a:lnTo>
                    <a:pt x="339" y="150"/>
                  </a:lnTo>
                  <a:lnTo>
                    <a:pt x="342" y="150"/>
                  </a:lnTo>
                  <a:lnTo>
                    <a:pt x="347" y="144"/>
                  </a:lnTo>
                  <a:lnTo>
                    <a:pt x="348" y="144"/>
                  </a:lnTo>
                  <a:lnTo>
                    <a:pt x="350" y="144"/>
                  </a:lnTo>
                  <a:lnTo>
                    <a:pt x="355" y="143"/>
                  </a:lnTo>
                  <a:lnTo>
                    <a:pt x="360" y="141"/>
                  </a:lnTo>
                  <a:lnTo>
                    <a:pt x="362" y="141"/>
                  </a:lnTo>
                  <a:lnTo>
                    <a:pt x="363" y="140"/>
                  </a:lnTo>
                  <a:lnTo>
                    <a:pt x="367" y="132"/>
                  </a:lnTo>
                  <a:lnTo>
                    <a:pt x="367" y="129"/>
                  </a:lnTo>
                  <a:lnTo>
                    <a:pt x="363" y="121"/>
                  </a:lnTo>
                  <a:lnTo>
                    <a:pt x="363" y="118"/>
                  </a:lnTo>
                  <a:lnTo>
                    <a:pt x="362" y="114"/>
                  </a:lnTo>
                  <a:lnTo>
                    <a:pt x="362" y="111"/>
                  </a:lnTo>
                  <a:lnTo>
                    <a:pt x="362" y="108"/>
                  </a:lnTo>
                  <a:lnTo>
                    <a:pt x="360" y="108"/>
                  </a:lnTo>
                  <a:lnTo>
                    <a:pt x="358" y="109"/>
                  </a:lnTo>
                  <a:lnTo>
                    <a:pt x="357" y="109"/>
                  </a:lnTo>
                  <a:lnTo>
                    <a:pt x="353" y="111"/>
                  </a:lnTo>
                  <a:lnTo>
                    <a:pt x="352" y="111"/>
                  </a:lnTo>
                  <a:lnTo>
                    <a:pt x="350" y="112"/>
                  </a:lnTo>
                  <a:lnTo>
                    <a:pt x="348" y="112"/>
                  </a:lnTo>
                  <a:lnTo>
                    <a:pt x="350" y="111"/>
                  </a:lnTo>
                  <a:lnTo>
                    <a:pt x="352" y="111"/>
                  </a:lnTo>
                  <a:lnTo>
                    <a:pt x="353" y="111"/>
                  </a:lnTo>
                  <a:lnTo>
                    <a:pt x="355" y="109"/>
                  </a:lnTo>
                  <a:lnTo>
                    <a:pt x="357" y="109"/>
                  </a:lnTo>
                  <a:lnTo>
                    <a:pt x="358" y="108"/>
                  </a:lnTo>
                  <a:lnTo>
                    <a:pt x="360" y="108"/>
                  </a:lnTo>
                  <a:lnTo>
                    <a:pt x="362" y="108"/>
                  </a:lnTo>
                  <a:lnTo>
                    <a:pt x="362" y="106"/>
                  </a:lnTo>
                  <a:lnTo>
                    <a:pt x="362" y="103"/>
                  </a:lnTo>
                  <a:lnTo>
                    <a:pt x="358" y="94"/>
                  </a:lnTo>
                  <a:lnTo>
                    <a:pt x="358" y="93"/>
                  </a:lnTo>
                  <a:lnTo>
                    <a:pt x="358" y="90"/>
                  </a:lnTo>
                  <a:lnTo>
                    <a:pt x="360" y="87"/>
                  </a:lnTo>
                  <a:lnTo>
                    <a:pt x="363" y="79"/>
                  </a:lnTo>
                  <a:lnTo>
                    <a:pt x="365" y="76"/>
                  </a:lnTo>
                  <a:lnTo>
                    <a:pt x="365" y="75"/>
                  </a:lnTo>
                  <a:lnTo>
                    <a:pt x="363" y="73"/>
                  </a:lnTo>
                  <a:lnTo>
                    <a:pt x="363" y="71"/>
                  </a:lnTo>
                  <a:lnTo>
                    <a:pt x="358" y="70"/>
                  </a:lnTo>
                  <a:lnTo>
                    <a:pt x="355" y="67"/>
                  </a:lnTo>
                  <a:lnTo>
                    <a:pt x="352" y="65"/>
                  </a:lnTo>
                  <a:lnTo>
                    <a:pt x="345" y="62"/>
                  </a:lnTo>
                  <a:lnTo>
                    <a:pt x="343" y="61"/>
                  </a:lnTo>
                  <a:lnTo>
                    <a:pt x="337" y="59"/>
                  </a:lnTo>
                  <a:lnTo>
                    <a:pt x="334" y="56"/>
                  </a:lnTo>
                  <a:lnTo>
                    <a:pt x="331" y="55"/>
                  </a:lnTo>
                  <a:lnTo>
                    <a:pt x="329" y="55"/>
                  </a:lnTo>
                  <a:lnTo>
                    <a:pt x="327" y="53"/>
                  </a:lnTo>
                  <a:lnTo>
                    <a:pt x="324" y="50"/>
                  </a:lnTo>
                  <a:lnTo>
                    <a:pt x="322" y="49"/>
                  </a:lnTo>
                  <a:close/>
                  <a:moveTo>
                    <a:pt x="408" y="79"/>
                  </a:moveTo>
                  <a:lnTo>
                    <a:pt x="408" y="81"/>
                  </a:lnTo>
                  <a:lnTo>
                    <a:pt x="409" y="81"/>
                  </a:lnTo>
                  <a:lnTo>
                    <a:pt x="409" y="79"/>
                  </a:lnTo>
                  <a:lnTo>
                    <a:pt x="408" y="79"/>
                  </a:lnTo>
                  <a:close/>
                  <a:moveTo>
                    <a:pt x="463" y="901"/>
                  </a:moveTo>
                  <a:lnTo>
                    <a:pt x="465" y="901"/>
                  </a:lnTo>
                  <a:lnTo>
                    <a:pt x="465" y="899"/>
                  </a:lnTo>
                  <a:lnTo>
                    <a:pt x="463" y="901"/>
                  </a:lnTo>
                  <a:close/>
                  <a:moveTo>
                    <a:pt x="360" y="170"/>
                  </a:moveTo>
                  <a:lnTo>
                    <a:pt x="362" y="170"/>
                  </a:lnTo>
                  <a:lnTo>
                    <a:pt x="362" y="168"/>
                  </a:lnTo>
                  <a:lnTo>
                    <a:pt x="363" y="168"/>
                  </a:lnTo>
                  <a:lnTo>
                    <a:pt x="362" y="168"/>
                  </a:lnTo>
                  <a:lnTo>
                    <a:pt x="362" y="167"/>
                  </a:lnTo>
                  <a:lnTo>
                    <a:pt x="362" y="168"/>
                  </a:lnTo>
                  <a:lnTo>
                    <a:pt x="360" y="168"/>
                  </a:lnTo>
                  <a:lnTo>
                    <a:pt x="360" y="170"/>
                  </a:lnTo>
                  <a:close/>
                  <a:moveTo>
                    <a:pt x="324" y="381"/>
                  </a:moveTo>
                  <a:lnTo>
                    <a:pt x="324" y="380"/>
                  </a:lnTo>
                  <a:lnTo>
                    <a:pt x="322" y="380"/>
                  </a:lnTo>
                  <a:lnTo>
                    <a:pt x="321" y="380"/>
                  </a:lnTo>
                  <a:lnTo>
                    <a:pt x="321" y="378"/>
                  </a:lnTo>
                  <a:lnTo>
                    <a:pt x="321" y="377"/>
                  </a:lnTo>
                  <a:lnTo>
                    <a:pt x="319" y="377"/>
                  </a:lnTo>
                  <a:lnTo>
                    <a:pt x="319" y="378"/>
                  </a:lnTo>
                  <a:lnTo>
                    <a:pt x="321" y="380"/>
                  </a:lnTo>
                  <a:lnTo>
                    <a:pt x="322" y="381"/>
                  </a:lnTo>
                  <a:lnTo>
                    <a:pt x="324" y="381"/>
                  </a:lnTo>
                  <a:close/>
                  <a:moveTo>
                    <a:pt x="387" y="31"/>
                  </a:moveTo>
                  <a:lnTo>
                    <a:pt x="387" y="32"/>
                  </a:lnTo>
                  <a:lnTo>
                    <a:pt x="388" y="32"/>
                  </a:lnTo>
                  <a:lnTo>
                    <a:pt x="388" y="31"/>
                  </a:lnTo>
                  <a:lnTo>
                    <a:pt x="388" y="29"/>
                  </a:lnTo>
                  <a:lnTo>
                    <a:pt x="388" y="28"/>
                  </a:lnTo>
                  <a:lnTo>
                    <a:pt x="387" y="28"/>
                  </a:lnTo>
                  <a:lnTo>
                    <a:pt x="387" y="29"/>
                  </a:lnTo>
                  <a:lnTo>
                    <a:pt x="387" y="31"/>
                  </a:lnTo>
                  <a:close/>
                  <a:moveTo>
                    <a:pt x="337" y="5"/>
                  </a:moveTo>
                  <a:lnTo>
                    <a:pt x="337" y="6"/>
                  </a:lnTo>
                  <a:lnTo>
                    <a:pt x="337" y="8"/>
                  </a:lnTo>
                  <a:lnTo>
                    <a:pt x="337" y="9"/>
                  </a:lnTo>
                  <a:lnTo>
                    <a:pt x="339" y="9"/>
                  </a:lnTo>
                  <a:lnTo>
                    <a:pt x="342" y="8"/>
                  </a:lnTo>
                  <a:lnTo>
                    <a:pt x="342" y="6"/>
                  </a:lnTo>
                  <a:lnTo>
                    <a:pt x="337" y="5"/>
                  </a:lnTo>
                  <a:close/>
                  <a:moveTo>
                    <a:pt x="317" y="215"/>
                  </a:moveTo>
                  <a:lnTo>
                    <a:pt x="317" y="218"/>
                  </a:lnTo>
                  <a:lnTo>
                    <a:pt x="319" y="219"/>
                  </a:lnTo>
                  <a:lnTo>
                    <a:pt x="319" y="218"/>
                  </a:lnTo>
                  <a:lnTo>
                    <a:pt x="319" y="216"/>
                  </a:lnTo>
                  <a:lnTo>
                    <a:pt x="317" y="215"/>
                  </a:lnTo>
                  <a:close/>
                  <a:moveTo>
                    <a:pt x="353" y="173"/>
                  </a:moveTo>
                  <a:lnTo>
                    <a:pt x="355" y="173"/>
                  </a:lnTo>
                  <a:lnTo>
                    <a:pt x="358" y="171"/>
                  </a:lnTo>
                  <a:lnTo>
                    <a:pt x="363" y="173"/>
                  </a:lnTo>
                  <a:lnTo>
                    <a:pt x="365" y="171"/>
                  </a:lnTo>
                  <a:lnTo>
                    <a:pt x="363" y="171"/>
                  </a:lnTo>
                  <a:lnTo>
                    <a:pt x="360" y="171"/>
                  </a:lnTo>
                  <a:lnTo>
                    <a:pt x="360" y="170"/>
                  </a:lnTo>
                  <a:lnTo>
                    <a:pt x="358" y="170"/>
                  </a:lnTo>
                  <a:lnTo>
                    <a:pt x="355" y="171"/>
                  </a:lnTo>
                  <a:lnTo>
                    <a:pt x="353" y="173"/>
                  </a:lnTo>
                  <a:close/>
                  <a:moveTo>
                    <a:pt x="457" y="910"/>
                  </a:moveTo>
                  <a:lnTo>
                    <a:pt x="457" y="908"/>
                  </a:lnTo>
                  <a:lnTo>
                    <a:pt x="462" y="907"/>
                  </a:lnTo>
                  <a:lnTo>
                    <a:pt x="463" y="904"/>
                  </a:lnTo>
                  <a:lnTo>
                    <a:pt x="463" y="902"/>
                  </a:lnTo>
                  <a:lnTo>
                    <a:pt x="465" y="901"/>
                  </a:lnTo>
                  <a:lnTo>
                    <a:pt x="463" y="902"/>
                  </a:lnTo>
                  <a:lnTo>
                    <a:pt x="460" y="904"/>
                  </a:lnTo>
                  <a:lnTo>
                    <a:pt x="458" y="905"/>
                  </a:lnTo>
                  <a:lnTo>
                    <a:pt x="457" y="907"/>
                  </a:lnTo>
                  <a:lnTo>
                    <a:pt x="455" y="908"/>
                  </a:lnTo>
                  <a:lnTo>
                    <a:pt x="457" y="910"/>
                  </a:lnTo>
                  <a:close/>
                  <a:moveTo>
                    <a:pt x="355" y="12"/>
                  </a:moveTo>
                  <a:lnTo>
                    <a:pt x="357" y="14"/>
                  </a:lnTo>
                  <a:lnTo>
                    <a:pt x="358" y="14"/>
                  </a:lnTo>
                  <a:lnTo>
                    <a:pt x="362" y="16"/>
                  </a:lnTo>
                  <a:lnTo>
                    <a:pt x="363" y="16"/>
                  </a:lnTo>
                  <a:lnTo>
                    <a:pt x="365" y="16"/>
                  </a:lnTo>
                  <a:lnTo>
                    <a:pt x="367" y="14"/>
                  </a:lnTo>
                  <a:lnTo>
                    <a:pt x="365" y="12"/>
                  </a:lnTo>
                  <a:lnTo>
                    <a:pt x="363" y="12"/>
                  </a:lnTo>
                  <a:lnTo>
                    <a:pt x="362" y="11"/>
                  </a:lnTo>
                  <a:lnTo>
                    <a:pt x="358" y="11"/>
                  </a:lnTo>
                  <a:lnTo>
                    <a:pt x="357" y="11"/>
                  </a:lnTo>
                  <a:lnTo>
                    <a:pt x="355" y="12"/>
                  </a:lnTo>
                  <a:close/>
                  <a:moveTo>
                    <a:pt x="336" y="11"/>
                  </a:moveTo>
                  <a:lnTo>
                    <a:pt x="337" y="9"/>
                  </a:lnTo>
                  <a:lnTo>
                    <a:pt x="337" y="8"/>
                  </a:lnTo>
                  <a:lnTo>
                    <a:pt x="337" y="6"/>
                  </a:lnTo>
                  <a:lnTo>
                    <a:pt x="336" y="6"/>
                  </a:lnTo>
                  <a:lnTo>
                    <a:pt x="334" y="5"/>
                  </a:lnTo>
                  <a:lnTo>
                    <a:pt x="331" y="3"/>
                  </a:lnTo>
                  <a:lnTo>
                    <a:pt x="329" y="2"/>
                  </a:lnTo>
                  <a:lnTo>
                    <a:pt x="327" y="2"/>
                  </a:lnTo>
                  <a:lnTo>
                    <a:pt x="327" y="3"/>
                  </a:lnTo>
                  <a:lnTo>
                    <a:pt x="327" y="5"/>
                  </a:lnTo>
                  <a:lnTo>
                    <a:pt x="326" y="5"/>
                  </a:lnTo>
                  <a:lnTo>
                    <a:pt x="329" y="8"/>
                  </a:lnTo>
                  <a:lnTo>
                    <a:pt x="331" y="9"/>
                  </a:lnTo>
                  <a:lnTo>
                    <a:pt x="336" y="11"/>
                  </a:lnTo>
                  <a:close/>
                  <a:moveTo>
                    <a:pt x="299" y="598"/>
                  </a:moveTo>
                  <a:lnTo>
                    <a:pt x="301" y="600"/>
                  </a:lnTo>
                  <a:lnTo>
                    <a:pt x="301" y="605"/>
                  </a:lnTo>
                  <a:lnTo>
                    <a:pt x="301" y="608"/>
                  </a:lnTo>
                  <a:lnTo>
                    <a:pt x="306" y="608"/>
                  </a:lnTo>
                  <a:lnTo>
                    <a:pt x="306" y="605"/>
                  </a:lnTo>
                  <a:lnTo>
                    <a:pt x="304" y="601"/>
                  </a:lnTo>
                  <a:lnTo>
                    <a:pt x="302" y="597"/>
                  </a:lnTo>
                  <a:lnTo>
                    <a:pt x="302" y="588"/>
                  </a:lnTo>
                  <a:lnTo>
                    <a:pt x="301" y="588"/>
                  </a:lnTo>
                  <a:lnTo>
                    <a:pt x="301" y="589"/>
                  </a:lnTo>
                  <a:lnTo>
                    <a:pt x="301" y="591"/>
                  </a:lnTo>
                  <a:lnTo>
                    <a:pt x="299" y="598"/>
                  </a:lnTo>
                  <a:close/>
                  <a:moveTo>
                    <a:pt x="306" y="629"/>
                  </a:moveTo>
                  <a:lnTo>
                    <a:pt x="307" y="632"/>
                  </a:lnTo>
                  <a:lnTo>
                    <a:pt x="307" y="634"/>
                  </a:lnTo>
                  <a:lnTo>
                    <a:pt x="309" y="638"/>
                  </a:lnTo>
                  <a:lnTo>
                    <a:pt x="309" y="639"/>
                  </a:lnTo>
                  <a:lnTo>
                    <a:pt x="309" y="642"/>
                  </a:lnTo>
                  <a:lnTo>
                    <a:pt x="311" y="644"/>
                  </a:lnTo>
                  <a:lnTo>
                    <a:pt x="312" y="647"/>
                  </a:lnTo>
                  <a:lnTo>
                    <a:pt x="312" y="648"/>
                  </a:lnTo>
                  <a:lnTo>
                    <a:pt x="314" y="650"/>
                  </a:lnTo>
                  <a:lnTo>
                    <a:pt x="316" y="651"/>
                  </a:lnTo>
                  <a:lnTo>
                    <a:pt x="317" y="651"/>
                  </a:lnTo>
                  <a:lnTo>
                    <a:pt x="319" y="653"/>
                  </a:lnTo>
                  <a:lnTo>
                    <a:pt x="321" y="654"/>
                  </a:lnTo>
                  <a:lnTo>
                    <a:pt x="321" y="656"/>
                  </a:lnTo>
                  <a:lnTo>
                    <a:pt x="324" y="657"/>
                  </a:lnTo>
                  <a:lnTo>
                    <a:pt x="326" y="659"/>
                  </a:lnTo>
                  <a:lnTo>
                    <a:pt x="327" y="662"/>
                  </a:lnTo>
                  <a:lnTo>
                    <a:pt x="329" y="662"/>
                  </a:lnTo>
                  <a:lnTo>
                    <a:pt x="331" y="664"/>
                  </a:lnTo>
                  <a:lnTo>
                    <a:pt x="334" y="665"/>
                  </a:lnTo>
                  <a:lnTo>
                    <a:pt x="336" y="667"/>
                  </a:lnTo>
                  <a:lnTo>
                    <a:pt x="337" y="668"/>
                  </a:lnTo>
                  <a:lnTo>
                    <a:pt x="339" y="673"/>
                  </a:lnTo>
                  <a:lnTo>
                    <a:pt x="342" y="673"/>
                  </a:lnTo>
                  <a:lnTo>
                    <a:pt x="342" y="674"/>
                  </a:lnTo>
                  <a:lnTo>
                    <a:pt x="343" y="674"/>
                  </a:lnTo>
                  <a:lnTo>
                    <a:pt x="345" y="674"/>
                  </a:lnTo>
                  <a:lnTo>
                    <a:pt x="347" y="674"/>
                  </a:lnTo>
                  <a:lnTo>
                    <a:pt x="348" y="673"/>
                  </a:lnTo>
                  <a:lnTo>
                    <a:pt x="348" y="671"/>
                  </a:lnTo>
                  <a:lnTo>
                    <a:pt x="350" y="671"/>
                  </a:lnTo>
                  <a:lnTo>
                    <a:pt x="352" y="673"/>
                  </a:lnTo>
                  <a:lnTo>
                    <a:pt x="353" y="674"/>
                  </a:lnTo>
                  <a:lnTo>
                    <a:pt x="355" y="674"/>
                  </a:lnTo>
                  <a:lnTo>
                    <a:pt x="355" y="676"/>
                  </a:lnTo>
                  <a:lnTo>
                    <a:pt x="357" y="677"/>
                  </a:lnTo>
                  <a:lnTo>
                    <a:pt x="357" y="679"/>
                  </a:lnTo>
                  <a:lnTo>
                    <a:pt x="360" y="679"/>
                  </a:lnTo>
                  <a:lnTo>
                    <a:pt x="360" y="680"/>
                  </a:lnTo>
                  <a:lnTo>
                    <a:pt x="362" y="682"/>
                  </a:lnTo>
                  <a:lnTo>
                    <a:pt x="362" y="683"/>
                  </a:lnTo>
                  <a:lnTo>
                    <a:pt x="363" y="687"/>
                  </a:lnTo>
                  <a:lnTo>
                    <a:pt x="365" y="690"/>
                  </a:lnTo>
                  <a:lnTo>
                    <a:pt x="365" y="692"/>
                  </a:lnTo>
                  <a:lnTo>
                    <a:pt x="367" y="694"/>
                  </a:lnTo>
                  <a:lnTo>
                    <a:pt x="368" y="694"/>
                  </a:lnTo>
                  <a:lnTo>
                    <a:pt x="372" y="695"/>
                  </a:lnTo>
                  <a:lnTo>
                    <a:pt x="373" y="695"/>
                  </a:lnTo>
                  <a:lnTo>
                    <a:pt x="375" y="697"/>
                  </a:lnTo>
                  <a:lnTo>
                    <a:pt x="377" y="698"/>
                  </a:lnTo>
                  <a:lnTo>
                    <a:pt x="382" y="698"/>
                  </a:lnTo>
                  <a:lnTo>
                    <a:pt x="383" y="697"/>
                  </a:lnTo>
                  <a:lnTo>
                    <a:pt x="385" y="697"/>
                  </a:lnTo>
                  <a:lnTo>
                    <a:pt x="385" y="695"/>
                  </a:lnTo>
                  <a:lnTo>
                    <a:pt x="385" y="692"/>
                  </a:lnTo>
                  <a:lnTo>
                    <a:pt x="383" y="690"/>
                  </a:lnTo>
                  <a:lnTo>
                    <a:pt x="382" y="689"/>
                  </a:lnTo>
                  <a:lnTo>
                    <a:pt x="382" y="686"/>
                  </a:lnTo>
                  <a:lnTo>
                    <a:pt x="382" y="682"/>
                  </a:lnTo>
                  <a:lnTo>
                    <a:pt x="382" y="679"/>
                  </a:lnTo>
                  <a:lnTo>
                    <a:pt x="382" y="674"/>
                  </a:lnTo>
                  <a:lnTo>
                    <a:pt x="380" y="671"/>
                  </a:lnTo>
                  <a:lnTo>
                    <a:pt x="378" y="670"/>
                  </a:lnTo>
                  <a:lnTo>
                    <a:pt x="377" y="668"/>
                  </a:lnTo>
                  <a:lnTo>
                    <a:pt x="375" y="667"/>
                  </a:lnTo>
                  <a:lnTo>
                    <a:pt x="373" y="665"/>
                  </a:lnTo>
                  <a:lnTo>
                    <a:pt x="370" y="665"/>
                  </a:lnTo>
                  <a:lnTo>
                    <a:pt x="367" y="665"/>
                  </a:lnTo>
                  <a:lnTo>
                    <a:pt x="365" y="665"/>
                  </a:lnTo>
                  <a:lnTo>
                    <a:pt x="363" y="665"/>
                  </a:lnTo>
                  <a:lnTo>
                    <a:pt x="362" y="664"/>
                  </a:lnTo>
                  <a:lnTo>
                    <a:pt x="360" y="664"/>
                  </a:lnTo>
                  <a:lnTo>
                    <a:pt x="357" y="660"/>
                  </a:lnTo>
                  <a:lnTo>
                    <a:pt x="355" y="657"/>
                  </a:lnTo>
                  <a:lnTo>
                    <a:pt x="353" y="656"/>
                  </a:lnTo>
                  <a:lnTo>
                    <a:pt x="352" y="654"/>
                  </a:lnTo>
                  <a:lnTo>
                    <a:pt x="350" y="654"/>
                  </a:lnTo>
                  <a:lnTo>
                    <a:pt x="350" y="653"/>
                  </a:lnTo>
                  <a:lnTo>
                    <a:pt x="348" y="653"/>
                  </a:lnTo>
                  <a:lnTo>
                    <a:pt x="347" y="651"/>
                  </a:lnTo>
                  <a:lnTo>
                    <a:pt x="345" y="651"/>
                  </a:lnTo>
                  <a:lnTo>
                    <a:pt x="343" y="651"/>
                  </a:lnTo>
                  <a:lnTo>
                    <a:pt x="342" y="650"/>
                  </a:lnTo>
                  <a:lnTo>
                    <a:pt x="339" y="650"/>
                  </a:lnTo>
                  <a:lnTo>
                    <a:pt x="337" y="647"/>
                  </a:lnTo>
                  <a:lnTo>
                    <a:pt x="334" y="642"/>
                  </a:lnTo>
                  <a:lnTo>
                    <a:pt x="332" y="642"/>
                  </a:lnTo>
                  <a:lnTo>
                    <a:pt x="332" y="641"/>
                  </a:lnTo>
                  <a:lnTo>
                    <a:pt x="331" y="639"/>
                  </a:lnTo>
                  <a:lnTo>
                    <a:pt x="329" y="638"/>
                  </a:lnTo>
                  <a:lnTo>
                    <a:pt x="329" y="634"/>
                  </a:lnTo>
                  <a:lnTo>
                    <a:pt x="327" y="630"/>
                  </a:lnTo>
                  <a:lnTo>
                    <a:pt x="326" y="629"/>
                  </a:lnTo>
                  <a:lnTo>
                    <a:pt x="324" y="627"/>
                  </a:lnTo>
                  <a:lnTo>
                    <a:pt x="322" y="626"/>
                  </a:lnTo>
                  <a:lnTo>
                    <a:pt x="322" y="624"/>
                  </a:lnTo>
                  <a:lnTo>
                    <a:pt x="321" y="621"/>
                  </a:lnTo>
                  <a:lnTo>
                    <a:pt x="319" y="621"/>
                  </a:lnTo>
                  <a:lnTo>
                    <a:pt x="319" y="620"/>
                  </a:lnTo>
                  <a:lnTo>
                    <a:pt x="317" y="621"/>
                  </a:lnTo>
                  <a:lnTo>
                    <a:pt x="316" y="620"/>
                  </a:lnTo>
                  <a:lnTo>
                    <a:pt x="316" y="618"/>
                  </a:lnTo>
                  <a:lnTo>
                    <a:pt x="312" y="614"/>
                  </a:lnTo>
                  <a:lnTo>
                    <a:pt x="309" y="611"/>
                  </a:lnTo>
                  <a:lnTo>
                    <a:pt x="307" y="609"/>
                  </a:lnTo>
                  <a:lnTo>
                    <a:pt x="307" y="614"/>
                  </a:lnTo>
                  <a:lnTo>
                    <a:pt x="307" y="620"/>
                  </a:lnTo>
                  <a:lnTo>
                    <a:pt x="307" y="624"/>
                  </a:lnTo>
                  <a:lnTo>
                    <a:pt x="307" y="627"/>
                  </a:lnTo>
                  <a:lnTo>
                    <a:pt x="306" y="629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88" name="Freeform 350"/>
            <p:cNvSpPr>
              <a:spLocks/>
            </p:cNvSpPr>
            <p:nvPr/>
          </p:nvSpPr>
          <p:spPr bwMode="auto">
            <a:xfrm>
              <a:off x="3638" y="810"/>
              <a:ext cx="508" cy="1509"/>
            </a:xfrm>
            <a:custGeom>
              <a:avLst/>
              <a:gdLst/>
              <a:ahLst/>
              <a:cxnLst>
                <a:cxn ang="0">
                  <a:pos x="363" y="103"/>
                </a:cxn>
                <a:cxn ang="0">
                  <a:pos x="342" y="150"/>
                </a:cxn>
                <a:cxn ang="0">
                  <a:pos x="312" y="215"/>
                </a:cxn>
                <a:cxn ang="0">
                  <a:pos x="316" y="203"/>
                </a:cxn>
                <a:cxn ang="0">
                  <a:pos x="352" y="177"/>
                </a:cxn>
                <a:cxn ang="0">
                  <a:pos x="380" y="147"/>
                </a:cxn>
                <a:cxn ang="0">
                  <a:pos x="385" y="91"/>
                </a:cxn>
                <a:cxn ang="0">
                  <a:pos x="396" y="65"/>
                </a:cxn>
                <a:cxn ang="0">
                  <a:pos x="377" y="20"/>
                </a:cxn>
                <a:cxn ang="0">
                  <a:pos x="326" y="6"/>
                </a:cxn>
                <a:cxn ang="0">
                  <a:pos x="358" y="9"/>
                </a:cxn>
                <a:cxn ang="0">
                  <a:pos x="393" y="49"/>
                </a:cxn>
                <a:cxn ang="0">
                  <a:pos x="393" y="88"/>
                </a:cxn>
                <a:cxn ang="0">
                  <a:pos x="373" y="164"/>
                </a:cxn>
                <a:cxn ang="0">
                  <a:pos x="337" y="186"/>
                </a:cxn>
                <a:cxn ang="0">
                  <a:pos x="317" y="203"/>
                </a:cxn>
                <a:cxn ang="0">
                  <a:pos x="329" y="233"/>
                </a:cxn>
                <a:cxn ang="0">
                  <a:pos x="331" y="269"/>
                </a:cxn>
                <a:cxn ang="0">
                  <a:pos x="326" y="313"/>
                </a:cxn>
                <a:cxn ang="0">
                  <a:pos x="321" y="367"/>
                </a:cxn>
                <a:cxn ang="0">
                  <a:pos x="322" y="404"/>
                </a:cxn>
                <a:cxn ang="0">
                  <a:pos x="321" y="450"/>
                </a:cxn>
                <a:cxn ang="0">
                  <a:pos x="322" y="478"/>
                </a:cxn>
                <a:cxn ang="0">
                  <a:pos x="316" y="512"/>
                </a:cxn>
                <a:cxn ang="0">
                  <a:pos x="304" y="549"/>
                </a:cxn>
                <a:cxn ang="0">
                  <a:pos x="301" y="578"/>
                </a:cxn>
                <a:cxn ang="0">
                  <a:pos x="316" y="609"/>
                </a:cxn>
                <a:cxn ang="0">
                  <a:pos x="329" y="623"/>
                </a:cxn>
                <a:cxn ang="0">
                  <a:pos x="357" y="654"/>
                </a:cxn>
                <a:cxn ang="0">
                  <a:pos x="382" y="668"/>
                </a:cxn>
                <a:cxn ang="0">
                  <a:pos x="413" y="727"/>
                </a:cxn>
                <a:cxn ang="0">
                  <a:pos x="436" y="737"/>
                </a:cxn>
                <a:cxn ang="0">
                  <a:pos x="465" y="772"/>
                </a:cxn>
                <a:cxn ang="0">
                  <a:pos x="473" y="813"/>
                </a:cxn>
                <a:cxn ang="0">
                  <a:pos x="496" y="855"/>
                </a:cxn>
                <a:cxn ang="0">
                  <a:pos x="472" y="896"/>
                </a:cxn>
                <a:cxn ang="0">
                  <a:pos x="453" y="914"/>
                </a:cxn>
                <a:cxn ang="0">
                  <a:pos x="450" y="941"/>
                </a:cxn>
                <a:cxn ang="0">
                  <a:pos x="485" y="996"/>
                </a:cxn>
                <a:cxn ang="0">
                  <a:pos x="494" y="1014"/>
                </a:cxn>
                <a:cxn ang="0">
                  <a:pos x="508" y="1059"/>
                </a:cxn>
                <a:cxn ang="0">
                  <a:pos x="465" y="1114"/>
                </a:cxn>
                <a:cxn ang="0">
                  <a:pos x="440" y="1189"/>
                </a:cxn>
                <a:cxn ang="0">
                  <a:pos x="365" y="1237"/>
                </a:cxn>
                <a:cxn ang="0">
                  <a:pos x="331" y="1249"/>
                </a:cxn>
                <a:cxn ang="0">
                  <a:pos x="311" y="1296"/>
                </a:cxn>
                <a:cxn ang="0">
                  <a:pos x="250" y="1331"/>
                </a:cxn>
                <a:cxn ang="0">
                  <a:pos x="191" y="1363"/>
                </a:cxn>
                <a:cxn ang="0">
                  <a:pos x="165" y="1385"/>
                </a:cxn>
                <a:cxn ang="0">
                  <a:pos x="144" y="1417"/>
                </a:cxn>
                <a:cxn ang="0">
                  <a:pos x="90" y="1447"/>
                </a:cxn>
                <a:cxn ang="0">
                  <a:pos x="44" y="1458"/>
                </a:cxn>
                <a:cxn ang="0">
                  <a:pos x="14" y="1493"/>
                </a:cxn>
                <a:cxn ang="0">
                  <a:pos x="4" y="1494"/>
                </a:cxn>
                <a:cxn ang="0">
                  <a:pos x="7" y="1493"/>
                </a:cxn>
                <a:cxn ang="0">
                  <a:pos x="25" y="1480"/>
                </a:cxn>
                <a:cxn ang="0">
                  <a:pos x="29" y="1471"/>
                </a:cxn>
                <a:cxn ang="0">
                  <a:pos x="40" y="1459"/>
                </a:cxn>
                <a:cxn ang="0">
                  <a:pos x="80" y="1446"/>
                </a:cxn>
                <a:cxn ang="0">
                  <a:pos x="119" y="1430"/>
                </a:cxn>
              </a:cxnLst>
              <a:rect l="0" t="0" r="r" b="b"/>
              <a:pathLst>
                <a:path w="508" h="1509">
                  <a:moveTo>
                    <a:pt x="322" y="49"/>
                  </a:moveTo>
                  <a:lnTo>
                    <a:pt x="329" y="53"/>
                  </a:lnTo>
                  <a:lnTo>
                    <a:pt x="329" y="55"/>
                  </a:lnTo>
                  <a:lnTo>
                    <a:pt x="331" y="55"/>
                  </a:lnTo>
                  <a:lnTo>
                    <a:pt x="339" y="58"/>
                  </a:lnTo>
                  <a:lnTo>
                    <a:pt x="345" y="61"/>
                  </a:lnTo>
                  <a:lnTo>
                    <a:pt x="365" y="71"/>
                  </a:lnTo>
                  <a:lnTo>
                    <a:pt x="367" y="73"/>
                  </a:lnTo>
                  <a:lnTo>
                    <a:pt x="367" y="75"/>
                  </a:lnTo>
                  <a:lnTo>
                    <a:pt x="367" y="76"/>
                  </a:lnTo>
                  <a:lnTo>
                    <a:pt x="360" y="87"/>
                  </a:lnTo>
                  <a:lnTo>
                    <a:pt x="358" y="90"/>
                  </a:lnTo>
                  <a:lnTo>
                    <a:pt x="358" y="91"/>
                  </a:lnTo>
                  <a:lnTo>
                    <a:pt x="358" y="93"/>
                  </a:lnTo>
                  <a:lnTo>
                    <a:pt x="358" y="94"/>
                  </a:lnTo>
                  <a:lnTo>
                    <a:pt x="360" y="98"/>
                  </a:lnTo>
                  <a:lnTo>
                    <a:pt x="363" y="103"/>
                  </a:lnTo>
                  <a:lnTo>
                    <a:pt x="363" y="105"/>
                  </a:lnTo>
                  <a:lnTo>
                    <a:pt x="363" y="108"/>
                  </a:lnTo>
                  <a:lnTo>
                    <a:pt x="363" y="115"/>
                  </a:lnTo>
                  <a:lnTo>
                    <a:pt x="365" y="118"/>
                  </a:lnTo>
                  <a:lnTo>
                    <a:pt x="368" y="126"/>
                  </a:lnTo>
                  <a:lnTo>
                    <a:pt x="368" y="127"/>
                  </a:lnTo>
                  <a:lnTo>
                    <a:pt x="368" y="129"/>
                  </a:lnTo>
                  <a:lnTo>
                    <a:pt x="368" y="132"/>
                  </a:lnTo>
                  <a:lnTo>
                    <a:pt x="368" y="135"/>
                  </a:lnTo>
                  <a:lnTo>
                    <a:pt x="365" y="140"/>
                  </a:lnTo>
                  <a:lnTo>
                    <a:pt x="363" y="141"/>
                  </a:lnTo>
                  <a:lnTo>
                    <a:pt x="360" y="143"/>
                  </a:lnTo>
                  <a:lnTo>
                    <a:pt x="355" y="143"/>
                  </a:lnTo>
                  <a:lnTo>
                    <a:pt x="350" y="144"/>
                  </a:lnTo>
                  <a:lnTo>
                    <a:pt x="348" y="144"/>
                  </a:lnTo>
                  <a:lnTo>
                    <a:pt x="345" y="148"/>
                  </a:lnTo>
                  <a:lnTo>
                    <a:pt x="342" y="150"/>
                  </a:lnTo>
                  <a:lnTo>
                    <a:pt x="339" y="151"/>
                  </a:lnTo>
                  <a:lnTo>
                    <a:pt x="337" y="151"/>
                  </a:lnTo>
                  <a:lnTo>
                    <a:pt x="326" y="151"/>
                  </a:lnTo>
                  <a:lnTo>
                    <a:pt x="324" y="151"/>
                  </a:lnTo>
                  <a:lnTo>
                    <a:pt x="321" y="154"/>
                  </a:lnTo>
                  <a:lnTo>
                    <a:pt x="316" y="159"/>
                  </a:lnTo>
                  <a:lnTo>
                    <a:pt x="316" y="160"/>
                  </a:lnTo>
                  <a:lnTo>
                    <a:pt x="316" y="165"/>
                  </a:lnTo>
                  <a:lnTo>
                    <a:pt x="317" y="177"/>
                  </a:lnTo>
                  <a:lnTo>
                    <a:pt x="317" y="182"/>
                  </a:lnTo>
                  <a:lnTo>
                    <a:pt x="316" y="183"/>
                  </a:lnTo>
                  <a:lnTo>
                    <a:pt x="312" y="189"/>
                  </a:lnTo>
                  <a:lnTo>
                    <a:pt x="312" y="193"/>
                  </a:lnTo>
                  <a:lnTo>
                    <a:pt x="312" y="204"/>
                  </a:lnTo>
                  <a:lnTo>
                    <a:pt x="312" y="209"/>
                  </a:lnTo>
                  <a:lnTo>
                    <a:pt x="312" y="210"/>
                  </a:lnTo>
                  <a:lnTo>
                    <a:pt x="312" y="215"/>
                  </a:lnTo>
                  <a:lnTo>
                    <a:pt x="316" y="221"/>
                  </a:lnTo>
                  <a:lnTo>
                    <a:pt x="317" y="224"/>
                  </a:lnTo>
                  <a:lnTo>
                    <a:pt x="319" y="227"/>
                  </a:lnTo>
                  <a:lnTo>
                    <a:pt x="321" y="227"/>
                  </a:lnTo>
                  <a:lnTo>
                    <a:pt x="324" y="227"/>
                  </a:lnTo>
                  <a:lnTo>
                    <a:pt x="324" y="226"/>
                  </a:lnTo>
                  <a:lnTo>
                    <a:pt x="324" y="224"/>
                  </a:lnTo>
                  <a:lnTo>
                    <a:pt x="324" y="223"/>
                  </a:lnTo>
                  <a:lnTo>
                    <a:pt x="322" y="223"/>
                  </a:lnTo>
                  <a:lnTo>
                    <a:pt x="321" y="223"/>
                  </a:lnTo>
                  <a:lnTo>
                    <a:pt x="319" y="221"/>
                  </a:lnTo>
                  <a:lnTo>
                    <a:pt x="317" y="218"/>
                  </a:lnTo>
                  <a:lnTo>
                    <a:pt x="316" y="216"/>
                  </a:lnTo>
                  <a:lnTo>
                    <a:pt x="316" y="209"/>
                  </a:lnTo>
                  <a:lnTo>
                    <a:pt x="316" y="207"/>
                  </a:lnTo>
                  <a:lnTo>
                    <a:pt x="316" y="206"/>
                  </a:lnTo>
                  <a:lnTo>
                    <a:pt x="316" y="203"/>
                  </a:lnTo>
                  <a:lnTo>
                    <a:pt x="316" y="201"/>
                  </a:lnTo>
                  <a:lnTo>
                    <a:pt x="316" y="200"/>
                  </a:lnTo>
                  <a:lnTo>
                    <a:pt x="319" y="197"/>
                  </a:lnTo>
                  <a:lnTo>
                    <a:pt x="321" y="193"/>
                  </a:lnTo>
                  <a:lnTo>
                    <a:pt x="322" y="193"/>
                  </a:lnTo>
                  <a:lnTo>
                    <a:pt x="326" y="189"/>
                  </a:lnTo>
                  <a:lnTo>
                    <a:pt x="327" y="188"/>
                  </a:lnTo>
                  <a:lnTo>
                    <a:pt x="329" y="188"/>
                  </a:lnTo>
                  <a:lnTo>
                    <a:pt x="331" y="188"/>
                  </a:lnTo>
                  <a:lnTo>
                    <a:pt x="332" y="186"/>
                  </a:lnTo>
                  <a:lnTo>
                    <a:pt x="334" y="185"/>
                  </a:lnTo>
                  <a:lnTo>
                    <a:pt x="337" y="185"/>
                  </a:lnTo>
                  <a:lnTo>
                    <a:pt x="343" y="183"/>
                  </a:lnTo>
                  <a:lnTo>
                    <a:pt x="345" y="183"/>
                  </a:lnTo>
                  <a:lnTo>
                    <a:pt x="347" y="182"/>
                  </a:lnTo>
                  <a:lnTo>
                    <a:pt x="352" y="179"/>
                  </a:lnTo>
                  <a:lnTo>
                    <a:pt x="352" y="177"/>
                  </a:lnTo>
                  <a:lnTo>
                    <a:pt x="352" y="176"/>
                  </a:lnTo>
                  <a:lnTo>
                    <a:pt x="352" y="174"/>
                  </a:lnTo>
                  <a:lnTo>
                    <a:pt x="350" y="174"/>
                  </a:lnTo>
                  <a:lnTo>
                    <a:pt x="350" y="173"/>
                  </a:lnTo>
                  <a:lnTo>
                    <a:pt x="350" y="171"/>
                  </a:lnTo>
                  <a:lnTo>
                    <a:pt x="353" y="170"/>
                  </a:lnTo>
                  <a:lnTo>
                    <a:pt x="355" y="170"/>
                  </a:lnTo>
                  <a:lnTo>
                    <a:pt x="357" y="170"/>
                  </a:lnTo>
                  <a:lnTo>
                    <a:pt x="362" y="167"/>
                  </a:lnTo>
                  <a:lnTo>
                    <a:pt x="363" y="168"/>
                  </a:lnTo>
                  <a:lnTo>
                    <a:pt x="365" y="168"/>
                  </a:lnTo>
                  <a:lnTo>
                    <a:pt x="367" y="168"/>
                  </a:lnTo>
                  <a:lnTo>
                    <a:pt x="370" y="165"/>
                  </a:lnTo>
                  <a:lnTo>
                    <a:pt x="370" y="164"/>
                  </a:lnTo>
                  <a:lnTo>
                    <a:pt x="373" y="156"/>
                  </a:lnTo>
                  <a:lnTo>
                    <a:pt x="378" y="150"/>
                  </a:lnTo>
                  <a:lnTo>
                    <a:pt x="380" y="147"/>
                  </a:lnTo>
                  <a:lnTo>
                    <a:pt x="382" y="144"/>
                  </a:lnTo>
                  <a:lnTo>
                    <a:pt x="382" y="141"/>
                  </a:lnTo>
                  <a:lnTo>
                    <a:pt x="383" y="137"/>
                  </a:lnTo>
                  <a:lnTo>
                    <a:pt x="387" y="134"/>
                  </a:lnTo>
                  <a:lnTo>
                    <a:pt x="388" y="132"/>
                  </a:lnTo>
                  <a:lnTo>
                    <a:pt x="391" y="127"/>
                  </a:lnTo>
                  <a:lnTo>
                    <a:pt x="393" y="124"/>
                  </a:lnTo>
                  <a:lnTo>
                    <a:pt x="393" y="121"/>
                  </a:lnTo>
                  <a:lnTo>
                    <a:pt x="393" y="118"/>
                  </a:lnTo>
                  <a:lnTo>
                    <a:pt x="391" y="115"/>
                  </a:lnTo>
                  <a:lnTo>
                    <a:pt x="385" y="109"/>
                  </a:lnTo>
                  <a:lnTo>
                    <a:pt x="385" y="108"/>
                  </a:lnTo>
                  <a:lnTo>
                    <a:pt x="383" y="108"/>
                  </a:lnTo>
                  <a:lnTo>
                    <a:pt x="383" y="105"/>
                  </a:lnTo>
                  <a:lnTo>
                    <a:pt x="382" y="100"/>
                  </a:lnTo>
                  <a:lnTo>
                    <a:pt x="382" y="98"/>
                  </a:lnTo>
                  <a:lnTo>
                    <a:pt x="385" y="91"/>
                  </a:lnTo>
                  <a:lnTo>
                    <a:pt x="387" y="88"/>
                  </a:lnTo>
                  <a:lnTo>
                    <a:pt x="393" y="87"/>
                  </a:lnTo>
                  <a:lnTo>
                    <a:pt x="394" y="85"/>
                  </a:lnTo>
                  <a:lnTo>
                    <a:pt x="396" y="85"/>
                  </a:lnTo>
                  <a:lnTo>
                    <a:pt x="403" y="84"/>
                  </a:lnTo>
                  <a:lnTo>
                    <a:pt x="404" y="84"/>
                  </a:lnTo>
                  <a:lnTo>
                    <a:pt x="406" y="82"/>
                  </a:lnTo>
                  <a:lnTo>
                    <a:pt x="406" y="81"/>
                  </a:lnTo>
                  <a:lnTo>
                    <a:pt x="406" y="79"/>
                  </a:lnTo>
                  <a:lnTo>
                    <a:pt x="406" y="76"/>
                  </a:lnTo>
                  <a:lnTo>
                    <a:pt x="406" y="75"/>
                  </a:lnTo>
                  <a:lnTo>
                    <a:pt x="404" y="73"/>
                  </a:lnTo>
                  <a:lnTo>
                    <a:pt x="401" y="71"/>
                  </a:lnTo>
                  <a:lnTo>
                    <a:pt x="401" y="70"/>
                  </a:lnTo>
                  <a:lnTo>
                    <a:pt x="398" y="68"/>
                  </a:lnTo>
                  <a:lnTo>
                    <a:pt x="398" y="67"/>
                  </a:lnTo>
                  <a:lnTo>
                    <a:pt x="396" y="65"/>
                  </a:lnTo>
                  <a:lnTo>
                    <a:pt x="394" y="62"/>
                  </a:lnTo>
                  <a:lnTo>
                    <a:pt x="394" y="61"/>
                  </a:lnTo>
                  <a:lnTo>
                    <a:pt x="394" y="58"/>
                  </a:lnTo>
                  <a:lnTo>
                    <a:pt x="393" y="53"/>
                  </a:lnTo>
                  <a:lnTo>
                    <a:pt x="388" y="50"/>
                  </a:lnTo>
                  <a:lnTo>
                    <a:pt x="385" y="45"/>
                  </a:lnTo>
                  <a:lnTo>
                    <a:pt x="385" y="40"/>
                  </a:lnTo>
                  <a:lnTo>
                    <a:pt x="385" y="37"/>
                  </a:lnTo>
                  <a:lnTo>
                    <a:pt x="385" y="32"/>
                  </a:lnTo>
                  <a:lnTo>
                    <a:pt x="385" y="31"/>
                  </a:lnTo>
                  <a:lnTo>
                    <a:pt x="387" y="29"/>
                  </a:lnTo>
                  <a:lnTo>
                    <a:pt x="387" y="26"/>
                  </a:lnTo>
                  <a:lnTo>
                    <a:pt x="385" y="26"/>
                  </a:lnTo>
                  <a:lnTo>
                    <a:pt x="383" y="25"/>
                  </a:lnTo>
                  <a:lnTo>
                    <a:pt x="380" y="23"/>
                  </a:lnTo>
                  <a:lnTo>
                    <a:pt x="378" y="20"/>
                  </a:lnTo>
                  <a:lnTo>
                    <a:pt x="377" y="20"/>
                  </a:lnTo>
                  <a:lnTo>
                    <a:pt x="373" y="17"/>
                  </a:lnTo>
                  <a:lnTo>
                    <a:pt x="370" y="16"/>
                  </a:lnTo>
                  <a:lnTo>
                    <a:pt x="367" y="16"/>
                  </a:lnTo>
                  <a:lnTo>
                    <a:pt x="365" y="17"/>
                  </a:lnTo>
                  <a:lnTo>
                    <a:pt x="362" y="17"/>
                  </a:lnTo>
                  <a:lnTo>
                    <a:pt x="360" y="17"/>
                  </a:lnTo>
                  <a:lnTo>
                    <a:pt x="355" y="16"/>
                  </a:lnTo>
                  <a:lnTo>
                    <a:pt x="353" y="16"/>
                  </a:lnTo>
                  <a:lnTo>
                    <a:pt x="347" y="17"/>
                  </a:lnTo>
                  <a:lnTo>
                    <a:pt x="343" y="17"/>
                  </a:lnTo>
                  <a:lnTo>
                    <a:pt x="337" y="16"/>
                  </a:lnTo>
                  <a:lnTo>
                    <a:pt x="336" y="12"/>
                  </a:lnTo>
                  <a:lnTo>
                    <a:pt x="334" y="11"/>
                  </a:lnTo>
                  <a:lnTo>
                    <a:pt x="332" y="11"/>
                  </a:lnTo>
                  <a:lnTo>
                    <a:pt x="329" y="9"/>
                  </a:lnTo>
                  <a:lnTo>
                    <a:pt x="327" y="8"/>
                  </a:lnTo>
                  <a:lnTo>
                    <a:pt x="326" y="6"/>
                  </a:lnTo>
                  <a:lnTo>
                    <a:pt x="326" y="5"/>
                  </a:lnTo>
                  <a:lnTo>
                    <a:pt x="329" y="0"/>
                  </a:lnTo>
                  <a:lnTo>
                    <a:pt x="331" y="0"/>
                  </a:lnTo>
                  <a:lnTo>
                    <a:pt x="334" y="2"/>
                  </a:lnTo>
                  <a:lnTo>
                    <a:pt x="337" y="3"/>
                  </a:lnTo>
                  <a:lnTo>
                    <a:pt x="339" y="5"/>
                  </a:lnTo>
                  <a:lnTo>
                    <a:pt x="343" y="8"/>
                  </a:lnTo>
                  <a:lnTo>
                    <a:pt x="342" y="9"/>
                  </a:lnTo>
                  <a:lnTo>
                    <a:pt x="342" y="11"/>
                  </a:lnTo>
                  <a:lnTo>
                    <a:pt x="343" y="12"/>
                  </a:lnTo>
                  <a:lnTo>
                    <a:pt x="345" y="12"/>
                  </a:lnTo>
                  <a:lnTo>
                    <a:pt x="345" y="14"/>
                  </a:lnTo>
                  <a:lnTo>
                    <a:pt x="348" y="14"/>
                  </a:lnTo>
                  <a:lnTo>
                    <a:pt x="350" y="14"/>
                  </a:lnTo>
                  <a:lnTo>
                    <a:pt x="352" y="12"/>
                  </a:lnTo>
                  <a:lnTo>
                    <a:pt x="357" y="9"/>
                  </a:lnTo>
                  <a:lnTo>
                    <a:pt x="358" y="9"/>
                  </a:lnTo>
                  <a:lnTo>
                    <a:pt x="362" y="9"/>
                  </a:lnTo>
                  <a:lnTo>
                    <a:pt x="367" y="11"/>
                  </a:lnTo>
                  <a:lnTo>
                    <a:pt x="372" y="12"/>
                  </a:lnTo>
                  <a:lnTo>
                    <a:pt x="377" y="14"/>
                  </a:lnTo>
                  <a:lnTo>
                    <a:pt x="378" y="16"/>
                  </a:lnTo>
                  <a:lnTo>
                    <a:pt x="380" y="19"/>
                  </a:lnTo>
                  <a:lnTo>
                    <a:pt x="382" y="20"/>
                  </a:lnTo>
                  <a:lnTo>
                    <a:pt x="387" y="22"/>
                  </a:lnTo>
                  <a:lnTo>
                    <a:pt x="391" y="28"/>
                  </a:lnTo>
                  <a:lnTo>
                    <a:pt x="391" y="31"/>
                  </a:lnTo>
                  <a:lnTo>
                    <a:pt x="388" y="34"/>
                  </a:lnTo>
                  <a:lnTo>
                    <a:pt x="388" y="38"/>
                  </a:lnTo>
                  <a:lnTo>
                    <a:pt x="391" y="40"/>
                  </a:lnTo>
                  <a:lnTo>
                    <a:pt x="391" y="41"/>
                  </a:lnTo>
                  <a:lnTo>
                    <a:pt x="391" y="45"/>
                  </a:lnTo>
                  <a:lnTo>
                    <a:pt x="391" y="46"/>
                  </a:lnTo>
                  <a:lnTo>
                    <a:pt x="393" y="49"/>
                  </a:lnTo>
                  <a:lnTo>
                    <a:pt x="396" y="52"/>
                  </a:lnTo>
                  <a:lnTo>
                    <a:pt x="396" y="53"/>
                  </a:lnTo>
                  <a:lnTo>
                    <a:pt x="396" y="58"/>
                  </a:lnTo>
                  <a:lnTo>
                    <a:pt x="396" y="59"/>
                  </a:lnTo>
                  <a:lnTo>
                    <a:pt x="398" y="61"/>
                  </a:lnTo>
                  <a:lnTo>
                    <a:pt x="399" y="65"/>
                  </a:lnTo>
                  <a:lnTo>
                    <a:pt x="406" y="71"/>
                  </a:lnTo>
                  <a:lnTo>
                    <a:pt x="408" y="73"/>
                  </a:lnTo>
                  <a:lnTo>
                    <a:pt x="409" y="76"/>
                  </a:lnTo>
                  <a:lnTo>
                    <a:pt x="409" y="79"/>
                  </a:lnTo>
                  <a:lnTo>
                    <a:pt x="409" y="81"/>
                  </a:lnTo>
                  <a:lnTo>
                    <a:pt x="409" y="82"/>
                  </a:lnTo>
                  <a:lnTo>
                    <a:pt x="406" y="85"/>
                  </a:lnTo>
                  <a:lnTo>
                    <a:pt x="401" y="87"/>
                  </a:lnTo>
                  <a:lnTo>
                    <a:pt x="396" y="87"/>
                  </a:lnTo>
                  <a:lnTo>
                    <a:pt x="394" y="88"/>
                  </a:lnTo>
                  <a:lnTo>
                    <a:pt x="393" y="88"/>
                  </a:lnTo>
                  <a:lnTo>
                    <a:pt x="387" y="93"/>
                  </a:lnTo>
                  <a:lnTo>
                    <a:pt x="383" y="98"/>
                  </a:lnTo>
                  <a:lnTo>
                    <a:pt x="383" y="100"/>
                  </a:lnTo>
                  <a:lnTo>
                    <a:pt x="385" y="105"/>
                  </a:lnTo>
                  <a:lnTo>
                    <a:pt x="394" y="115"/>
                  </a:lnTo>
                  <a:lnTo>
                    <a:pt x="396" y="118"/>
                  </a:lnTo>
                  <a:lnTo>
                    <a:pt x="396" y="120"/>
                  </a:lnTo>
                  <a:lnTo>
                    <a:pt x="394" y="126"/>
                  </a:lnTo>
                  <a:lnTo>
                    <a:pt x="391" y="132"/>
                  </a:lnTo>
                  <a:lnTo>
                    <a:pt x="388" y="134"/>
                  </a:lnTo>
                  <a:lnTo>
                    <a:pt x="385" y="138"/>
                  </a:lnTo>
                  <a:lnTo>
                    <a:pt x="383" y="140"/>
                  </a:lnTo>
                  <a:lnTo>
                    <a:pt x="382" y="148"/>
                  </a:lnTo>
                  <a:lnTo>
                    <a:pt x="378" y="154"/>
                  </a:lnTo>
                  <a:lnTo>
                    <a:pt x="375" y="160"/>
                  </a:lnTo>
                  <a:lnTo>
                    <a:pt x="373" y="162"/>
                  </a:lnTo>
                  <a:lnTo>
                    <a:pt x="373" y="164"/>
                  </a:lnTo>
                  <a:lnTo>
                    <a:pt x="373" y="165"/>
                  </a:lnTo>
                  <a:lnTo>
                    <a:pt x="372" y="165"/>
                  </a:lnTo>
                  <a:lnTo>
                    <a:pt x="372" y="167"/>
                  </a:lnTo>
                  <a:lnTo>
                    <a:pt x="363" y="173"/>
                  </a:lnTo>
                  <a:lnTo>
                    <a:pt x="362" y="173"/>
                  </a:lnTo>
                  <a:lnTo>
                    <a:pt x="360" y="173"/>
                  </a:lnTo>
                  <a:lnTo>
                    <a:pt x="358" y="173"/>
                  </a:lnTo>
                  <a:lnTo>
                    <a:pt x="355" y="174"/>
                  </a:lnTo>
                  <a:lnTo>
                    <a:pt x="353" y="174"/>
                  </a:lnTo>
                  <a:lnTo>
                    <a:pt x="353" y="176"/>
                  </a:lnTo>
                  <a:lnTo>
                    <a:pt x="355" y="176"/>
                  </a:lnTo>
                  <a:lnTo>
                    <a:pt x="355" y="179"/>
                  </a:lnTo>
                  <a:lnTo>
                    <a:pt x="353" y="180"/>
                  </a:lnTo>
                  <a:lnTo>
                    <a:pt x="352" y="182"/>
                  </a:lnTo>
                  <a:lnTo>
                    <a:pt x="345" y="186"/>
                  </a:lnTo>
                  <a:lnTo>
                    <a:pt x="342" y="186"/>
                  </a:lnTo>
                  <a:lnTo>
                    <a:pt x="337" y="186"/>
                  </a:lnTo>
                  <a:lnTo>
                    <a:pt x="332" y="188"/>
                  </a:lnTo>
                  <a:lnTo>
                    <a:pt x="332" y="189"/>
                  </a:lnTo>
                  <a:lnTo>
                    <a:pt x="331" y="189"/>
                  </a:lnTo>
                  <a:lnTo>
                    <a:pt x="329" y="189"/>
                  </a:lnTo>
                  <a:lnTo>
                    <a:pt x="326" y="191"/>
                  </a:lnTo>
                  <a:lnTo>
                    <a:pt x="326" y="193"/>
                  </a:lnTo>
                  <a:lnTo>
                    <a:pt x="321" y="198"/>
                  </a:lnTo>
                  <a:lnTo>
                    <a:pt x="319" y="200"/>
                  </a:lnTo>
                  <a:lnTo>
                    <a:pt x="321" y="198"/>
                  </a:lnTo>
                  <a:lnTo>
                    <a:pt x="321" y="197"/>
                  </a:lnTo>
                  <a:lnTo>
                    <a:pt x="324" y="193"/>
                  </a:lnTo>
                  <a:lnTo>
                    <a:pt x="326" y="193"/>
                  </a:lnTo>
                  <a:lnTo>
                    <a:pt x="324" y="193"/>
                  </a:lnTo>
                  <a:lnTo>
                    <a:pt x="322" y="195"/>
                  </a:lnTo>
                  <a:lnTo>
                    <a:pt x="319" y="198"/>
                  </a:lnTo>
                  <a:lnTo>
                    <a:pt x="317" y="200"/>
                  </a:lnTo>
                  <a:lnTo>
                    <a:pt x="317" y="203"/>
                  </a:lnTo>
                  <a:lnTo>
                    <a:pt x="317" y="206"/>
                  </a:lnTo>
                  <a:lnTo>
                    <a:pt x="317" y="207"/>
                  </a:lnTo>
                  <a:lnTo>
                    <a:pt x="317" y="213"/>
                  </a:lnTo>
                  <a:lnTo>
                    <a:pt x="317" y="215"/>
                  </a:lnTo>
                  <a:lnTo>
                    <a:pt x="319" y="215"/>
                  </a:lnTo>
                  <a:lnTo>
                    <a:pt x="321" y="218"/>
                  </a:lnTo>
                  <a:lnTo>
                    <a:pt x="321" y="221"/>
                  </a:lnTo>
                  <a:lnTo>
                    <a:pt x="324" y="223"/>
                  </a:lnTo>
                  <a:lnTo>
                    <a:pt x="326" y="223"/>
                  </a:lnTo>
                  <a:lnTo>
                    <a:pt x="326" y="224"/>
                  </a:lnTo>
                  <a:lnTo>
                    <a:pt x="326" y="226"/>
                  </a:lnTo>
                  <a:lnTo>
                    <a:pt x="329" y="229"/>
                  </a:lnTo>
                  <a:lnTo>
                    <a:pt x="327" y="229"/>
                  </a:lnTo>
                  <a:lnTo>
                    <a:pt x="327" y="230"/>
                  </a:lnTo>
                  <a:lnTo>
                    <a:pt x="327" y="232"/>
                  </a:lnTo>
                  <a:lnTo>
                    <a:pt x="327" y="233"/>
                  </a:lnTo>
                  <a:lnTo>
                    <a:pt x="329" y="233"/>
                  </a:lnTo>
                  <a:lnTo>
                    <a:pt x="331" y="233"/>
                  </a:lnTo>
                  <a:lnTo>
                    <a:pt x="332" y="235"/>
                  </a:lnTo>
                  <a:lnTo>
                    <a:pt x="337" y="242"/>
                  </a:lnTo>
                  <a:lnTo>
                    <a:pt x="337" y="246"/>
                  </a:lnTo>
                  <a:lnTo>
                    <a:pt x="339" y="246"/>
                  </a:lnTo>
                  <a:lnTo>
                    <a:pt x="339" y="248"/>
                  </a:lnTo>
                  <a:lnTo>
                    <a:pt x="342" y="246"/>
                  </a:lnTo>
                  <a:lnTo>
                    <a:pt x="342" y="248"/>
                  </a:lnTo>
                  <a:lnTo>
                    <a:pt x="343" y="248"/>
                  </a:lnTo>
                  <a:lnTo>
                    <a:pt x="343" y="249"/>
                  </a:lnTo>
                  <a:lnTo>
                    <a:pt x="345" y="254"/>
                  </a:lnTo>
                  <a:lnTo>
                    <a:pt x="345" y="257"/>
                  </a:lnTo>
                  <a:lnTo>
                    <a:pt x="343" y="259"/>
                  </a:lnTo>
                  <a:lnTo>
                    <a:pt x="339" y="262"/>
                  </a:lnTo>
                  <a:lnTo>
                    <a:pt x="337" y="265"/>
                  </a:lnTo>
                  <a:lnTo>
                    <a:pt x="334" y="266"/>
                  </a:lnTo>
                  <a:lnTo>
                    <a:pt x="331" y="269"/>
                  </a:lnTo>
                  <a:lnTo>
                    <a:pt x="327" y="269"/>
                  </a:lnTo>
                  <a:lnTo>
                    <a:pt x="324" y="268"/>
                  </a:lnTo>
                  <a:lnTo>
                    <a:pt x="322" y="269"/>
                  </a:lnTo>
                  <a:lnTo>
                    <a:pt x="321" y="269"/>
                  </a:lnTo>
                  <a:lnTo>
                    <a:pt x="319" y="271"/>
                  </a:lnTo>
                  <a:lnTo>
                    <a:pt x="312" y="274"/>
                  </a:lnTo>
                  <a:lnTo>
                    <a:pt x="312" y="275"/>
                  </a:lnTo>
                  <a:lnTo>
                    <a:pt x="312" y="277"/>
                  </a:lnTo>
                  <a:lnTo>
                    <a:pt x="312" y="278"/>
                  </a:lnTo>
                  <a:lnTo>
                    <a:pt x="312" y="280"/>
                  </a:lnTo>
                  <a:lnTo>
                    <a:pt x="314" y="283"/>
                  </a:lnTo>
                  <a:lnTo>
                    <a:pt x="316" y="289"/>
                  </a:lnTo>
                  <a:lnTo>
                    <a:pt x="316" y="291"/>
                  </a:lnTo>
                  <a:lnTo>
                    <a:pt x="316" y="293"/>
                  </a:lnTo>
                  <a:lnTo>
                    <a:pt x="322" y="304"/>
                  </a:lnTo>
                  <a:lnTo>
                    <a:pt x="326" y="312"/>
                  </a:lnTo>
                  <a:lnTo>
                    <a:pt x="326" y="313"/>
                  </a:lnTo>
                  <a:lnTo>
                    <a:pt x="326" y="315"/>
                  </a:lnTo>
                  <a:lnTo>
                    <a:pt x="326" y="316"/>
                  </a:lnTo>
                  <a:lnTo>
                    <a:pt x="321" y="327"/>
                  </a:lnTo>
                  <a:lnTo>
                    <a:pt x="322" y="327"/>
                  </a:lnTo>
                  <a:lnTo>
                    <a:pt x="321" y="327"/>
                  </a:lnTo>
                  <a:lnTo>
                    <a:pt x="321" y="330"/>
                  </a:lnTo>
                  <a:lnTo>
                    <a:pt x="321" y="331"/>
                  </a:lnTo>
                  <a:lnTo>
                    <a:pt x="326" y="336"/>
                  </a:lnTo>
                  <a:lnTo>
                    <a:pt x="326" y="339"/>
                  </a:lnTo>
                  <a:lnTo>
                    <a:pt x="326" y="343"/>
                  </a:lnTo>
                  <a:lnTo>
                    <a:pt x="322" y="348"/>
                  </a:lnTo>
                  <a:lnTo>
                    <a:pt x="317" y="354"/>
                  </a:lnTo>
                  <a:lnTo>
                    <a:pt x="317" y="355"/>
                  </a:lnTo>
                  <a:lnTo>
                    <a:pt x="317" y="360"/>
                  </a:lnTo>
                  <a:lnTo>
                    <a:pt x="319" y="363"/>
                  </a:lnTo>
                  <a:lnTo>
                    <a:pt x="319" y="366"/>
                  </a:lnTo>
                  <a:lnTo>
                    <a:pt x="321" y="367"/>
                  </a:lnTo>
                  <a:lnTo>
                    <a:pt x="324" y="371"/>
                  </a:lnTo>
                  <a:lnTo>
                    <a:pt x="324" y="374"/>
                  </a:lnTo>
                  <a:lnTo>
                    <a:pt x="324" y="375"/>
                  </a:lnTo>
                  <a:lnTo>
                    <a:pt x="327" y="377"/>
                  </a:lnTo>
                  <a:lnTo>
                    <a:pt x="329" y="380"/>
                  </a:lnTo>
                  <a:lnTo>
                    <a:pt x="327" y="383"/>
                  </a:lnTo>
                  <a:lnTo>
                    <a:pt x="327" y="384"/>
                  </a:lnTo>
                  <a:lnTo>
                    <a:pt x="327" y="386"/>
                  </a:lnTo>
                  <a:lnTo>
                    <a:pt x="327" y="387"/>
                  </a:lnTo>
                  <a:lnTo>
                    <a:pt x="327" y="389"/>
                  </a:lnTo>
                  <a:lnTo>
                    <a:pt x="326" y="389"/>
                  </a:lnTo>
                  <a:lnTo>
                    <a:pt x="324" y="389"/>
                  </a:lnTo>
                  <a:lnTo>
                    <a:pt x="324" y="391"/>
                  </a:lnTo>
                  <a:lnTo>
                    <a:pt x="321" y="394"/>
                  </a:lnTo>
                  <a:lnTo>
                    <a:pt x="321" y="398"/>
                  </a:lnTo>
                  <a:lnTo>
                    <a:pt x="322" y="401"/>
                  </a:lnTo>
                  <a:lnTo>
                    <a:pt x="322" y="404"/>
                  </a:lnTo>
                  <a:lnTo>
                    <a:pt x="324" y="405"/>
                  </a:lnTo>
                  <a:lnTo>
                    <a:pt x="324" y="407"/>
                  </a:lnTo>
                  <a:lnTo>
                    <a:pt x="326" y="411"/>
                  </a:lnTo>
                  <a:lnTo>
                    <a:pt x="327" y="413"/>
                  </a:lnTo>
                  <a:lnTo>
                    <a:pt x="331" y="419"/>
                  </a:lnTo>
                  <a:lnTo>
                    <a:pt x="329" y="422"/>
                  </a:lnTo>
                  <a:lnTo>
                    <a:pt x="331" y="423"/>
                  </a:lnTo>
                  <a:lnTo>
                    <a:pt x="331" y="427"/>
                  </a:lnTo>
                  <a:lnTo>
                    <a:pt x="329" y="428"/>
                  </a:lnTo>
                  <a:lnTo>
                    <a:pt x="329" y="430"/>
                  </a:lnTo>
                  <a:lnTo>
                    <a:pt x="327" y="431"/>
                  </a:lnTo>
                  <a:lnTo>
                    <a:pt x="324" y="433"/>
                  </a:lnTo>
                  <a:lnTo>
                    <a:pt x="324" y="436"/>
                  </a:lnTo>
                  <a:lnTo>
                    <a:pt x="322" y="440"/>
                  </a:lnTo>
                  <a:lnTo>
                    <a:pt x="321" y="443"/>
                  </a:lnTo>
                  <a:lnTo>
                    <a:pt x="321" y="447"/>
                  </a:lnTo>
                  <a:lnTo>
                    <a:pt x="321" y="450"/>
                  </a:lnTo>
                  <a:lnTo>
                    <a:pt x="321" y="452"/>
                  </a:lnTo>
                  <a:lnTo>
                    <a:pt x="319" y="455"/>
                  </a:lnTo>
                  <a:lnTo>
                    <a:pt x="321" y="457"/>
                  </a:lnTo>
                  <a:lnTo>
                    <a:pt x="319" y="461"/>
                  </a:lnTo>
                  <a:lnTo>
                    <a:pt x="317" y="463"/>
                  </a:lnTo>
                  <a:lnTo>
                    <a:pt x="317" y="464"/>
                  </a:lnTo>
                  <a:lnTo>
                    <a:pt x="317" y="466"/>
                  </a:lnTo>
                  <a:lnTo>
                    <a:pt x="319" y="469"/>
                  </a:lnTo>
                  <a:lnTo>
                    <a:pt x="319" y="470"/>
                  </a:lnTo>
                  <a:lnTo>
                    <a:pt x="319" y="472"/>
                  </a:lnTo>
                  <a:lnTo>
                    <a:pt x="321" y="476"/>
                  </a:lnTo>
                  <a:lnTo>
                    <a:pt x="321" y="478"/>
                  </a:lnTo>
                  <a:lnTo>
                    <a:pt x="321" y="479"/>
                  </a:lnTo>
                  <a:lnTo>
                    <a:pt x="322" y="479"/>
                  </a:lnTo>
                  <a:lnTo>
                    <a:pt x="324" y="479"/>
                  </a:lnTo>
                  <a:lnTo>
                    <a:pt x="322" y="479"/>
                  </a:lnTo>
                  <a:lnTo>
                    <a:pt x="322" y="478"/>
                  </a:lnTo>
                  <a:lnTo>
                    <a:pt x="324" y="478"/>
                  </a:lnTo>
                  <a:lnTo>
                    <a:pt x="324" y="476"/>
                  </a:lnTo>
                  <a:lnTo>
                    <a:pt x="326" y="476"/>
                  </a:lnTo>
                  <a:lnTo>
                    <a:pt x="326" y="478"/>
                  </a:lnTo>
                  <a:lnTo>
                    <a:pt x="326" y="479"/>
                  </a:lnTo>
                  <a:lnTo>
                    <a:pt x="324" y="479"/>
                  </a:lnTo>
                  <a:lnTo>
                    <a:pt x="324" y="481"/>
                  </a:lnTo>
                  <a:lnTo>
                    <a:pt x="322" y="481"/>
                  </a:lnTo>
                  <a:lnTo>
                    <a:pt x="324" y="486"/>
                  </a:lnTo>
                  <a:lnTo>
                    <a:pt x="324" y="490"/>
                  </a:lnTo>
                  <a:lnTo>
                    <a:pt x="322" y="494"/>
                  </a:lnTo>
                  <a:lnTo>
                    <a:pt x="322" y="496"/>
                  </a:lnTo>
                  <a:lnTo>
                    <a:pt x="322" y="499"/>
                  </a:lnTo>
                  <a:lnTo>
                    <a:pt x="322" y="500"/>
                  </a:lnTo>
                  <a:lnTo>
                    <a:pt x="321" y="506"/>
                  </a:lnTo>
                  <a:lnTo>
                    <a:pt x="317" y="509"/>
                  </a:lnTo>
                  <a:lnTo>
                    <a:pt x="316" y="512"/>
                  </a:lnTo>
                  <a:lnTo>
                    <a:pt x="314" y="514"/>
                  </a:lnTo>
                  <a:lnTo>
                    <a:pt x="312" y="517"/>
                  </a:lnTo>
                  <a:lnTo>
                    <a:pt x="312" y="520"/>
                  </a:lnTo>
                  <a:lnTo>
                    <a:pt x="314" y="529"/>
                  </a:lnTo>
                  <a:lnTo>
                    <a:pt x="314" y="531"/>
                  </a:lnTo>
                  <a:lnTo>
                    <a:pt x="314" y="532"/>
                  </a:lnTo>
                  <a:lnTo>
                    <a:pt x="312" y="532"/>
                  </a:lnTo>
                  <a:lnTo>
                    <a:pt x="312" y="534"/>
                  </a:lnTo>
                  <a:lnTo>
                    <a:pt x="314" y="538"/>
                  </a:lnTo>
                  <a:lnTo>
                    <a:pt x="311" y="539"/>
                  </a:lnTo>
                  <a:lnTo>
                    <a:pt x="311" y="541"/>
                  </a:lnTo>
                  <a:lnTo>
                    <a:pt x="309" y="544"/>
                  </a:lnTo>
                  <a:lnTo>
                    <a:pt x="307" y="544"/>
                  </a:lnTo>
                  <a:lnTo>
                    <a:pt x="307" y="546"/>
                  </a:lnTo>
                  <a:lnTo>
                    <a:pt x="306" y="546"/>
                  </a:lnTo>
                  <a:lnTo>
                    <a:pt x="304" y="547"/>
                  </a:lnTo>
                  <a:lnTo>
                    <a:pt x="304" y="549"/>
                  </a:lnTo>
                  <a:lnTo>
                    <a:pt x="302" y="549"/>
                  </a:lnTo>
                  <a:lnTo>
                    <a:pt x="302" y="547"/>
                  </a:lnTo>
                  <a:lnTo>
                    <a:pt x="301" y="549"/>
                  </a:lnTo>
                  <a:lnTo>
                    <a:pt x="301" y="550"/>
                  </a:lnTo>
                  <a:lnTo>
                    <a:pt x="302" y="550"/>
                  </a:lnTo>
                  <a:lnTo>
                    <a:pt x="302" y="552"/>
                  </a:lnTo>
                  <a:lnTo>
                    <a:pt x="302" y="553"/>
                  </a:lnTo>
                  <a:lnTo>
                    <a:pt x="304" y="555"/>
                  </a:lnTo>
                  <a:lnTo>
                    <a:pt x="304" y="556"/>
                  </a:lnTo>
                  <a:lnTo>
                    <a:pt x="302" y="559"/>
                  </a:lnTo>
                  <a:lnTo>
                    <a:pt x="301" y="567"/>
                  </a:lnTo>
                  <a:lnTo>
                    <a:pt x="302" y="568"/>
                  </a:lnTo>
                  <a:lnTo>
                    <a:pt x="302" y="570"/>
                  </a:lnTo>
                  <a:lnTo>
                    <a:pt x="302" y="573"/>
                  </a:lnTo>
                  <a:lnTo>
                    <a:pt x="302" y="575"/>
                  </a:lnTo>
                  <a:lnTo>
                    <a:pt x="302" y="576"/>
                  </a:lnTo>
                  <a:lnTo>
                    <a:pt x="301" y="578"/>
                  </a:lnTo>
                  <a:lnTo>
                    <a:pt x="301" y="579"/>
                  </a:lnTo>
                  <a:lnTo>
                    <a:pt x="302" y="582"/>
                  </a:lnTo>
                  <a:lnTo>
                    <a:pt x="302" y="584"/>
                  </a:lnTo>
                  <a:lnTo>
                    <a:pt x="304" y="585"/>
                  </a:lnTo>
                  <a:lnTo>
                    <a:pt x="304" y="588"/>
                  </a:lnTo>
                  <a:lnTo>
                    <a:pt x="304" y="589"/>
                  </a:lnTo>
                  <a:lnTo>
                    <a:pt x="306" y="591"/>
                  </a:lnTo>
                  <a:lnTo>
                    <a:pt x="306" y="592"/>
                  </a:lnTo>
                  <a:lnTo>
                    <a:pt x="306" y="594"/>
                  </a:lnTo>
                  <a:lnTo>
                    <a:pt x="306" y="595"/>
                  </a:lnTo>
                  <a:lnTo>
                    <a:pt x="307" y="597"/>
                  </a:lnTo>
                  <a:lnTo>
                    <a:pt x="309" y="603"/>
                  </a:lnTo>
                  <a:lnTo>
                    <a:pt x="309" y="605"/>
                  </a:lnTo>
                  <a:lnTo>
                    <a:pt x="312" y="606"/>
                  </a:lnTo>
                  <a:lnTo>
                    <a:pt x="312" y="608"/>
                  </a:lnTo>
                  <a:lnTo>
                    <a:pt x="314" y="609"/>
                  </a:lnTo>
                  <a:lnTo>
                    <a:pt x="316" y="609"/>
                  </a:lnTo>
                  <a:lnTo>
                    <a:pt x="317" y="611"/>
                  </a:lnTo>
                  <a:lnTo>
                    <a:pt x="319" y="612"/>
                  </a:lnTo>
                  <a:lnTo>
                    <a:pt x="321" y="614"/>
                  </a:lnTo>
                  <a:lnTo>
                    <a:pt x="322" y="614"/>
                  </a:lnTo>
                  <a:lnTo>
                    <a:pt x="324" y="615"/>
                  </a:lnTo>
                  <a:lnTo>
                    <a:pt x="326" y="615"/>
                  </a:lnTo>
                  <a:lnTo>
                    <a:pt x="326" y="614"/>
                  </a:lnTo>
                  <a:lnTo>
                    <a:pt x="326" y="612"/>
                  </a:lnTo>
                  <a:lnTo>
                    <a:pt x="327" y="615"/>
                  </a:lnTo>
                  <a:lnTo>
                    <a:pt x="329" y="614"/>
                  </a:lnTo>
                  <a:lnTo>
                    <a:pt x="327" y="615"/>
                  </a:lnTo>
                  <a:lnTo>
                    <a:pt x="327" y="617"/>
                  </a:lnTo>
                  <a:lnTo>
                    <a:pt x="329" y="617"/>
                  </a:lnTo>
                  <a:lnTo>
                    <a:pt x="331" y="618"/>
                  </a:lnTo>
                  <a:lnTo>
                    <a:pt x="331" y="620"/>
                  </a:lnTo>
                  <a:lnTo>
                    <a:pt x="331" y="621"/>
                  </a:lnTo>
                  <a:lnTo>
                    <a:pt x="329" y="623"/>
                  </a:lnTo>
                  <a:lnTo>
                    <a:pt x="327" y="624"/>
                  </a:lnTo>
                  <a:lnTo>
                    <a:pt x="329" y="629"/>
                  </a:lnTo>
                  <a:lnTo>
                    <a:pt x="332" y="636"/>
                  </a:lnTo>
                  <a:lnTo>
                    <a:pt x="336" y="638"/>
                  </a:lnTo>
                  <a:lnTo>
                    <a:pt x="337" y="638"/>
                  </a:lnTo>
                  <a:lnTo>
                    <a:pt x="339" y="642"/>
                  </a:lnTo>
                  <a:lnTo>
                    <a:pt x="339" y="644"/>
                  </a:lnTo>
                  <a:lnTo>
                    <a:pt x="342" y="645"/>
                  </a:lnTo>
                  <a:lnTo>
                    <a:pt x="343" y="648"/>
                  </a:lnTo>
                  <a:lnTo>
                    <a:pt x="347" y="650"/>
                  </a:lnTo>
                  <a:lnTo>
                    <a:pt x="348" y="650"/>
                  </a:lnTo>
                  <a:lnTo>
                    <a:pt x="350" y="650"/>
                  </a:lnTo>
                  <a:lnTo>
                    <a:pt x="352" y="650"/>
                  </a:lnTo>
                  <a:lnTo>
                    <a:pt x="353" y="651"/>
                  </a:lnTo>
                  <a:lnTo>
                    <a:pt x="353" y="653"/>
                  </a:lnTo>
                  <a:lnTo>
                    <a:pt x="355" y="653"/>
                  </a:lnTo>
                  <a:lnTo>
                    <a:pt x="357" y="654"/>
                  </a:lnTo>
                  <a:lnTo>
                    <a:pt x="357" y="656"/>
                  </a:lnTo>
                  <a:lnTo>
                    <a:pt x="358" y="657"/>
                  </a:lnTo>
                  <a:lnTo>
                    <a:pt x="362" y="660"/>
                  </a:lnTo>
                  <a:lnTo>
                    <a:pt x="363" y="662"/>
                  </a:lnTo>
                  <a:lnTo>
                    <a:pt x="365" y="662"/>
                  </a:lnTo>
                  <a:lnTo>
                    <a:pt x="370" y="662"/>
                  </a:lnTo>
                  <a:lnTo>
                    <a:pt x="372" y="662"/>
                  </a:lnTo>
                  <a:lnTo>
                    <a:pt x="375" y="662"/>
                  </a:lnTo>
                  <a:lnTo>
                    <a:pt x="377" y="662"/>
                  </a:lnTo>
                  <a:lnTo>
                    <a:pt x="377" y="660"/>
                  </a:lnTo>
                  <a:lnTo>
                    <a:pt x="377" y="659"/>
                  </a:lnTo>
                  <a:lnTo>
                    <a:pt x="377" y="660"/>
                  </a:lnTo>
                  <a:lnTo>
                    <a:pt x="377" y="662"/>
                  </a:lnTo>
                  <a:lnTo>
                    <a:pt x="377" y="664"/>
                  </a:lnTo>
                  <a:lnTo>
                    <a:pt x="378" y="665"/>
                  </a:lnTo>
                  <a:lnTo>
                    <a:pt x="380" y="665"/>
                  </a:lnTo>
                  <a:lnTo>
                    <a:pt x="382" y="668"/>
                  </a:lnTo>
                  <a:lnTo>
                    <a:pt x="385" y="674"/>
                  </a:lnTo>
                  <a:lnTo>
                    <a:pt x="385" y="679"/>
                  </a:lnTo>
                  <a:lnTo>
                    <a:pt x="385" y="682"/>
                  </a:lnTo>
                  <a:lnTo>
                    <a:pt x="383" y="686"/>
                  </a:lnTo>
                  <a:lnTo>
                    <a:pt x="385" y="687"/>
                  </a:lnTo>
                  <a:lnTo>
                    <a:pt x="387" y="689"/>
                  </a:lnTo>
                  <a:lnTo>
                    <a:pt x="388" y="690"/>
                  </a:lnTo>
                  <a:lnTo>
                    <a:pt x="388" y="695"/>
                  </a:lnTo>
                  <a:lnTo>
                    <a:pt x="393" y="700"/>
                  </a:lnTo>
                  <a:lnTo>
                    <a:pt x="399" y="704"/>
                  </a:lnTo>
                  <a:lnTo>
                    <a:pt x="404" y="713"/>
                  </a:lnTo>
                  <a:lnTo>
                    <a:pt x="406" y="715"/>
                  </a:lnTo>
                  <a:lnTo>
                    <a:pt x="408" y="715"/>
                  </a:lnTo>
                  <a:lnTo>
                    <a:pt x="408" y="716"/>
                  </a:lnTo>
                  <a:lnTo>
                    <a:pt x="406" y="715"/>
                  </a:lnTo>
                  <a:lnTo>
                    <a:pt x="409" y="721"/>
                  </a:lnTo>
                  <a:lnTo>
                    <a:pt x="413" y="727"/>
                  </a:lnTo>
                  <a:lnTo>
                    <a:pt x="413" y="729"/>
                  </a:lnTo>
                  <a:lnTo>
                    <a:pt x="413" y="730"/>
                  </a:lnTo>
                  <a:lnTo>
                    <a:pt x="411" y="730"/>
                  </a:lnTo>
                  <a:lnTo>
                    <a:pt x="413" y="730"/>
                  </a:lnTo>
                  <a:lnTo>
                    <a:pt x="416" y="730"/>
                  </a:lnTo>
                  <a:lnTo>
                    <a:pt x="418" y="732"/>
                  </a:lnTo>
                  <a:lnTo>
                    <a:pt x="419" y="732"/>
                  </a:lnTo>
                  <a:lnTo>
                    <a:pt x="423" y="730"/>
                  </a:lnTo>
                  <a:lnTo>
                    <a:pt x="424" y="732"/>
                  </a:lnTo>
                  <a:lnTo>
                    <a:pt x="424" y="730"/>
                  </a:lnTo>
                  <a:lnTo>
                    <a:pt x="426" y="732"/>
                  </a:lnTo>
                  <a:lnTo>
                    <a:pt x="429" y="734"/>
                  </a:lnTo>
                  <a:lnTo>
                    <a:pt x="429" y="736"/>
                  </a:lnTo>
                  <a:lnTo>
                    <a:pt x="434" y="737"/>
                  </a:lnTo>
                  <a:lnTo>
                    <a:pt x="436" y="737"/>
                  </a:lnTo>
                  <a:lnTo>
                    <a:pt x="438" y="736"/>
                  </a:lnTo>
                  <a:lnTo>
                    <a:pt x="436" y="737"/>
                  </a:lnTo>
                  <a:lnTo>
                    <a:pt x="436" y="739"/>
                  </a:lnTo>
                  <a:lnTo>
                    <a:pt x="438" y="740"/>
                  </a:lnTo>
                  <a:lnTo>
                    <a:pt x="444" y="745"/>
                  </a:lnTo>
                  <a:lnTo>
                    <a:pt x="447" y="749"/>
                  </a:lnTo>
                  <a:lnTo>
                    <a:pt x="450" y="753"/>
                  </a:lnTo>
                  <a:lnTo>
                    <a:pt x="452" y="754"/>
                  </a:lnTo>
                  <a:lnTo>
                    <a:pt x="452" y="756"/>
                  </a:lnTo>
                  <a:lnTo>
                    <a:pt x="453" y="757"/>
                  </a:lnTo>
                  <a:lnTo>
                    <a:pt x="453" y="756"/>
                  </a:lnTo>
                  <a:lnTo>
                    <a:pt x="455" y="754"/>
                  </a:lnTo>
                  <a:lnTo>
                    <a:pt x="457" y="754"/>
                  </a:lnTo>
                  <a:lnTo>
                    <a:pt x="458" y="757"/>
                  </a:lnTo>
                  <a:lnTo>
                    <a:pt x="458" y="759"/>
                  </a:lnTo>
                  <a:lnTo>
                    <a:pt x="460" y="762"/>
                  </a:lnTo>
                  <a:lnTo>
                    <a:pt x="460" y="763"/>
                  </a:lnTo>
                  <a:lnTo>
                    <a:pt x="460" y="765"/>
                  </a:lnTo>
                  <a:lnTo>
                    <a:pt x="465" y="772"/>
                  </a:lnTo>
                  <a:lnTo>
                    <a:pt x="465" y="777"/>
                  </a:lnTo>
                  <a:lnTo>
                    <a:pt x="463" y="780"/>
                  </a:lnTo>
                  <a:lnTo>
                    <a:pt x="463" y="784"/>
                  </a:lnTo>
                  <a:lnTo>
                    <a:pt x="463" y="787"/>
                  </a:lnTo>
                  <a:lnTo>
                    <a:pt x="465" y="790"/>
                  </a:lnTo>
                  <a:lnTo>
                    <a:pt x="468" y="790"/>
                  </a:lnTo>
                  <a:lnTo>
                    <a:pt x="470" y="792"/>
                  </a:lnTo>
                  <a:lnTo>
                    <a:pt x="472" y="793"/>
                  </a:lnTo>
                  <a:lnTo>
                    <a:pt x="470" y="793"/>
                  </a:lnTo>
                  <a:lnTo>
                    <a:pt x="470" y="792"/>
                  </a:lnTo>
                  <a:lnTo>
                    <a:pt x="468" y="792"/>
                  </a:lnTo>
                  <a:lnTo>
                    <a:pt x="467" y="792"/>
                  </a:lnTo>
                  <a:lnTo>
                    <a:pt x="468" y="795"/>
                  </a:lnTo>
                  <a:lnTo>
                    <a:pt x="470" y="798"/>
                  </a:lnTo>
                  <a:lnTo>
                    <a:pt x="472" y="802"/>
                  </a:lnTo>
                  <a:lnTo>
                    <a:pt x="473" y="808"/>
                  </a:lnTo>
                  <a:lnTo>
                    <a:pt x="473" y="813"/>
                  </a:lnTo>
                  <a:lnTo>
                    <a:pt x="472" y="816"/>
                  </a:lnTo>
                  <a:lnTo>
                    <a:pt x="472" y="819"/>
                  </a:lnTo>
                  <a:lnTo>
                    <a:pt x="472" y="822"/>
                  </a:lnTo>
                  <a:lnTo>
                    <a:pt x="473" y="825"/>
                  </a:lnTo>
                  <a:lnTo>
                    <a:pt x="475" y="830"/>
                  </a:lnTo>
                  <a:lnTo>
                    <a:pt x="480" y="835"/>
                  </a:lnTo>
                  <a:lnTo>
                    <a:pt x="485" y="840"/>
                  </a:lnTo>
                  <a:lnTo>
                    <a:pt x="489" y="842"/>
                  </a:lnTo>
                  <a:lnTo>
                    <a:pt x="491" y="845"/>
                  </a:lnTo>
                  <a:lnTo>
                    <a:pt x="493" y="843"/>
                  </a:lnTo>
                  <a:lnTo>
                    <a:pt x="491" y="842"/>
                  </a:lnTo>
                  <a:lnTo>
                    <a:pt x="493" y="840"/>
                  </a:lnTo>
                  <a:lnTo>
                    <a:pt x="493" y="842"/>
                  </a:lnTo>
                  <a:lnTo>
                    <a:pt x="493" y="843"/>
                  </a:lnTo>
                  <a:lnTo>
                    <a:pt x="493" y="845"/>
                  </a:lnTo>
                  <a:lnTo>
                    <a:pt x="493" y="846"/>
                  </a:lnTo>
                  <a:lnTo>
                    <a:pt x="496" y="855"/>
                  </a:lnTo>
                  <a:lnTo>
                    <a:pt x="496" y="861"/>
                  </a:lnTo>
                  <a:lnTo>
                    <a:pt x="496" y="863"/>
                  </a:lnTo>
                  <a:lnTo>
                    <a:pt x="494" y="864"/>
                  </a:lnTo>
                  <a:lnTo>
                    <a:pt x="494" y="866"/>
                  </a:lnTo>
                  <a:lnTo>
                    <a:pt x="489" y="871"/>
                  </a:lnTo>
                  <a:lnTo>
                    <a:pt x="485" y="874"/>
                  </a:lnTo>
                  <a:lnTo>
                    <a:pt x="482" y="875"/>
                  </a:lnTo>
                  <a:lnTo>
                    <a:pt x="480" y="878"/>
                  </a:lnTo>
                  <a:lnTo>
                    <a:pt x="477" y="881"/>
                  </a:lnTo>
                  <a:lnTo>
                    <a:pt x="475" y="884"/>
                  </a:lnTo>
                  <a:lnTo>
                    <a:pt x="473" y="885"/>
                  </a:lnTo>
                  <a:lnTo>
                    <a:pt x="473" y="887"/>
                  </a:lnTo>
                  <a:lnTo>
                    <a:pt x="473" y="888"/>
                  </a:lnTo>
                  <a:lnTo>
                    <a:pt x="472" y="890"/>
                  </a:lnTo>
                  <a:lnTo>
                    <a:pt x="473" y="891"/>
                  </a:lnTo>
                  <a:lnTo>
                    <a:pt x="472" y="894"/>
                  </a:lnTo>
                  <a:lnTo>
                    <a:pt x="472" y="896"/>
                  </a:lnTo>
                  <a:lnTo>
                    <a:pt x="472" y="899"/>
                  </a:lnTo>
                  <a:lnTo>
                    <a:pt x="472" y="902"/>
                  </a:lnTo>
                  <a:lnTo>
                    <a:pt x="470" y="902"/>
                  </a:lnTo>
                  <a:lnTo>
                    <a:pt x="470" y="904"/>
                  </a:lnTo>
                  <a:lnTo>
                    <a:pt x="470" y="902"/>
                  </a:lnTo>
                  <a:lnTo>
                    <a:pt x="470" y="899"/>
                  </a:lnTo>
                  <a:lnTo>
                    <a:pt x="468" y="901"/>
                  </a:lnTo>
                  <a:lnTo>
                    <a:pt x="467" y="902"/>
                  </a:lnTo>
                  <a:lnTo>
                    <a:pt x="458" y="910"/>
                  </a:lnTo>
                  <a:lnTo>
                    <a:pt x="457" y="911"/>
                  </a:lnTo>
                  <a:lnTo>
                    <a:pt x="455" y="911"/>
                  </a:lnTo>
                  <a:lnTo>
                    <a:pt x="453" y="913"/>
                  </a:lnTo>
                  <a:lnTo>
                    <a:pt x="455" y="913"/>
                  </a:lnTo>
                  <a:lnTo>
                    <a:pt x="457" y="913"/>
                  </a:lnTo>
                  <a:lnTo>
                    <a:pt x="457" y="914"/>
                  </a:lnTo>
                  <a:lnTo>
                    <a:pt x="455" y="916"/>
                  </a:lnTo>
                  <a:lnTo>
                    <a:pt x="453" y="914"/>
                  </a:lnTo>
                  <a:lnTo>
                    <a:pt x="453" y="916"/>
                  </a:lnTo>
                  <a:lnTo>
                    <a:pt x="452" y="917"/>
                  </a:lnTo>
                  <a:lnTo>
                    <a:pt x="450" y="922"/>
                  </a:lnTo>
                  <a:lnTo>
                    <a:pt x="450" y="928"/>
                  </a:lnTo>
                  <a:lnTo>
                    <a:pt x="452" y="934"/>
                  </a:lnTo>
                  <a:lnTo>
                    <a:pt x="452" y="935"/>
                  </a:lnTo>
                  <a:lnTo>
                    <a:pt x="453" y="935"/>
                  </a:lnTo>
                  <a:lnTo>
                    <a:pt x="457" y="940"/>
                  </a:lnTo>
                  <a:lnTo>
                    <a:pt x="460" y="946"/>
                  </a:lnTo>
                  <a:lnTo>
                    <a:pt x="458" y="946"/>
                  </a:lnTo>
                  <a:lnTo>
                    <a:pt x="457" y="944"/>
                  </a:lnTo>
                  <a:lnTo>
                    <a:pt x="457" y="943"/>
                  </a:lnTo>
                  <a:lnTo>
                    <a:pt x="453" y="940"/>
                  </a:lnTo>
                  <a:lnTo>
                    <a:pt x="452" y="935"/>
                  </a:lnTo>
                  <a:lnTo>
                    <a:pt x="450" y="938"/>
                  </a:lnTo>
                  <a:lnTo>
                    <a:pt x="452" y="940"/>
                  </a:lnTo>
                  <a:lnTo>
                    <a:pt x="450" y="941"/>
                  </a:lnTo>
                  <a:lnTo>
                    <a:pt x="450" y="944"/>
                  </a:lnTo>
                  <a:lnTo>
                    <a:pt x="455" y="953"/>
                  </a:lnTo>
                  <a:lnTo>
                    <a:pt x="458" y="958"/>
                  </a:lnTo>
                  <a:lnTo>
                    <a:pt x="463" y="963"/>
                  </a:lnTo>
                  <a:lnTo>
                    <a:pt x="465" y="964"/>
                  </a:lnTo>
                  <a:lnTo>
                    <a:pt x="468" y="970"/>
                  </a:lnTo>
                  <a:lnTo>
                    <a:pt x="468" y="973"/>
                  </a:lnTo>
                  <a:lnTo>
                    <a:pt x="468" y="975"/>
                  </a:lnTo>
                  <a:lnTo>
                    <a:pt x="468" y="979"/>
                  </a:lnTo>
                  <a:lnTo>
                    <a:pt x="467" y="980"/>
                  </a:lnTo>
                  <a:lnTo>
                    <a:pt x="467" y="982"/>
                  </a:lnTo>
                  <a:lnTo>
                    <a:pt x="467" y="983"/>
                  </a:lnTo>
                  <a:lnTo>
                    <a:pt x="468" y="985"/>
                  </a:lnTo>
                  <a:lnTo>
                    <a:pt x="473" y="990"/>
                  </a:lnTo>
                  <a:lnTo>
                    <a:pt x="478" y="991"/>
                  </a:lnTo>
                  <a:lnTo>
                    <a:pt x="482" y="994"/>
                  </a:lnTo>
                  <a:lnTo>
                    <a:pt x="485" y="996"/>
                  </a:lnTo>
                  <a:lnTo>
                    <a:pt x="487" y="999"/>
                  </a:lnTo>
                  <a:lnTo>
                    <a:pt x="489" y="999"/>
                  </a:lnTo>
                  <a:lnTo>
                    <a:pt x="489" y="1000"/>
                  </a:lnTo>
                  <a:lnTo>
                    <a:pt x="493" y="1002"/>
                  </a:lnTo>
                  <a:lnTo>
                    <a:pt x="498" y="1005"/>
                  </a:lnTo>
                  <a:lnTo>
                    <a:pt x="499" y="1006"/>
                  </a:lnTo>
                  <a:lnTo>
                    <a:pt x="503" y="1011"/>
                  </a:lnTo>
                  <a:lnTo>
                    <a:pt x="503" y="1012"/>
                  </a:lnTo>
                  <a:lnTo>
                    <a:pt x="504" y="1017"/>
                  </a:lnTo>
                  <a:lnTo>
                    <a:pt x="504" y="1020"/>
                  </a:lnTo>
                  <a:lnTo>
                    <a:pt x="504" y="1025"/>
                  </a:lnTo>
                  <a:lnTo>
                    <a:pt x="503" y="1030"/>
                  </a:lnTo>
                  <a:lnTo>
                    <a:pt x="504" y="1030"/>
                  </a:lnTo>
                  <a:lnTo>
                    <a:pt x="504" y="1035"/>
                  </a:lnTo>
                  <a:lnTo>
                    <a:pt x="496" y="1020"/>
                  </a:lnTo>
                  <a:lnTo>
                    <a:pt x="496" y="1019"/>
                  </a:lnTo>
                  <a:lnTo>
                    <a:pt x="494" y="1014"/>
                  </a:lnTo>
                  <a:lnTo>
                    <a:pt x="493" y="1012"/>
                  </a:lnTo>
                  <a:lnTo>
                    <a:pt x="493" y="1009"/>
                  </a:lnTo>
                  <a:lnTo>
                    <a:pt x="491" y="1008"/>
                  </a:lnTo>
                  <a:lnTo>
                    <a:pt x="487" y="1006"/>
                  </a:lnTo>
                  <a:lnTo>
                    <a:pt x="485" y="1005"/>
                  </a:lnTo>
                  <a:lnTo>
                    <a:pt x="483" y="1000"/>
                  </a:lnTo>
                  <a:lnTo>
                    <a:pt x="482" y="1006"/>
                  </a:lnTo>
                  <a:lnTo>
                    <a:pt x="483" y="1006"/>
                  </a:lnTo>
                  <a:lnTo>
                    <a:pt x="483" y="1012"/>
                  </a:lnTo>
                  <a:lnTo>
                    <a:pt x="485" y="1017"/>
                  </a:lnTo>
                  <a:lnTo>
                    <a:pt x="491" y="1025"/>
                  </a:lnTo>
                  <a:lnTo>
                    <a:pt x="496" y="1033"/>
                  </a:lnTo>
                  <a:lnTo>
                    <a:pt x="501" y="1041"/>
                  </a:lnTo>
                  <a:lnTo>
                    <a:pt x="501" y="1042"/>
                  </a:lnTo>
                  <a:lnTo>
                    <a:pt x="506" y="1052"/>
                  </a:lnTo>
                  <a:lnTo>
                    <a:pt x="506" y="1056"/>
                  </a:lnTo>
                  <a:lnTo>
                    <a:pt x="508" y="1059"/>
                  </a:lnTo>
                  <a:lnTo>
                    <a:pt x="508" y="1061"/>
                  </a:lnTo>
                  <a:lnTo>
                    <a:pt x="508" y="1062"/>
                  </a:lnTo>
                  <a:lnTo>
                    <a:pt x="508" y="1067"/>
                  </a:lnTo>
                  <a:lnTo>
                    <a:pt x="508" y="1073"/>
                  </a:lnTo>
                  <a:lnTo>
                    <a:pt x="506" y="1079"/>
                  </a:lnTo>
                  <a:lnTo>
                    <a:pt x="504" y="1083"/>
                  </a:lnTo>
                  <a:lnTo>
                    <a:pt x="501" y="1086"/>
                  </a:lnTo>
                  <a:lnTo>
                    <a:pt x="499" y="1089"/>
                  </a:lnTo>
                  <a:lnTo>
                    <a:pt x="496" y="1092"/>
                  </a:lnTo>
                  <a:lnTo>
                    <a:pt x="493" y="1095"/>
                  </a:lnTo>
                  <a:lnTo>
                    <a:pt x="489" y="1098"/>
                  </a:lnTo>
                  <a:lnTo>
                    <a:pt x="483" y="1101"/>
                  </a:lnTo>
                  <a:lnTo>
                    <a:pt x="478" y="1104"/>
                  </a:lnTo>
                  <a:lnTo>
                    <a:pt x="475" y="1108"/>
                  </a:lnTo>
                  <a:lnTo>
                    <a:pt x="470" y="1109"/>
                  </a:lnTo>
                  <a:lnTo>
                    <a:pt x="467" y="1112"/>
                  </a:lnTo>
                  <a:lnTo>
                    <a:pt x="465" y="1114"/>
                  </a:lnTo>
                  <a:lnTo>
                    <a:pt x="463" y="1118"/>
                  </a:lnTo>
                  <a:lnTo>
                    <a:pt x="462" y="1121"/>
                  </a:lnTo>
                  <a:lnTo>
                    <a:pt x="462" y="1124"/>
                  </a:lnTo>
                  <a:lnTo>
                    <a:pt x="460" y="1130"/>
                  </a:lnTo>
                  <a:lnTo>
                    <a:pt x="460" y="1131"/>
                  </a:lnTo>
                  <a:lnTo>
                    <a:pt x="460" y="1134"/>
                  </a:lnTo>
                  <a:lnTo>
                    <a:pt x="460" y="1136"/>
                  </a:lnTo>
                  <a:lnTo>
                    <a:pt x="458" y="1142"/>
                  </a:lnTo>
                  <a:lnTo>
                    <a:pt x="457" y="1148"/>
                  </a:lnTo>
                  <a:lnTo>
                    <a:pt x="457" y="1154"/>
                  </a:lnTo>
                  <a:lnTo>
                    <a:pt x="457" y="1160"/>
                  </a:lnTo>
                  <a:lnTo>
                    <a:pt x="455" y="1167"/>
                  </a:lnTo>
                  <a:lnTo>
                    <a:pt x="452" y="1171"/>
                  </a:lnTo>
                  <a:lnTo>
                    <a:pt x="450" y="1177"/>
                  </a:lnTo>
                  <a:lnTo>
                    <a:pt x="447" y="1181"/>
                  </a:lnTo>
                  <a:lnTo>
                    <a:pt x="444" y="1186"/>
                  </a:lnTo>
                  <a:lnTo>
                    <a:pt x="440" y="1189"/>
                  </a:lnTo>
                  <a:lnTo>
                    <a:pt x="434" y="1192"/>
                  </a:lnTo>
                  <a:lnTo>
                    <a:pt x="431" y="1193"/>
                  </a:lnTo>
                  <a:lnTo>
                    <a:pt x="424" y="1198"/>
                  </a:lnTo>
                  <a:lnTo>
                    <a:pt x="418" y="1203"/>
                  </a:lnTo>
                  <a:lnTo>
                    <a:pt x="416" y="1203"/>
                  </a:lnTo>
                  <a:lnTo>
                    <a:pt x="414" y="1204"/>
                  </a:lnTo>
                  <a:lnTo>
                    <a:pt x="409" y="1207"/>
                  </a:lnTo>
                  <a:lnTo>
                    <a:pt x="401" y="1212"/>
                  </a:lnTo>
                  <a:lnTo>
                    <a:pt x="393" y="1216"/>
                  </a:lnTo>
                  <a:lnTo>
                    <a:pt x="385" y="1219"/>
                  </a:lnTo>
                  <a:lnTo>
                    <a:pt x="380" y="1222"/>
                  </a:lnTo>
                  <a:lnTo>
                    <a:pt x="375" y="1227"/>
                  </a:lnTo>
                  <a:lnTo>
                    <a:pt x="373" y="1228"/>
                  </a:lnTo>
                  <a:lnTo>
                    <a:pt x="370" y="1230"/>
                  </a:lnTo>
                  <a:lnTo>
                    <a:pt x="368" y="1234"/>
                  </a:lnTo>
                  <a:lnTo>
                    <a:pt x="367" y="1234"/>
                  </a:lnTo>
                  <a:lnTo>
                    <a:pt x="365" y="1237"/>
                  </a:lnTo>
                  <a:lnTo>
                    <a:pt x="362" y="1242"/>
                  </a:lnTo>
                  <a:lnTo>
                    <a:pt x="360" y="1242"/>
                  </a:lnTo>
                  <a:lnTo>
                    <a:pt x="358" y="1243"/>
                  </a:lnTo>
                  <a:lnTo>
                    <a:pt x="357" y="1245"/>
                  </a:lnTo>
                  <a:lnTo>
                    <a:pt x="355" y="1245"/>
                  </a:lnTo>
                  <a:lnTo>
                    <a:pt x="352" y="1245"/>
                  </a:lnTo>
                  <a:lnTo>
                    <a:pt x="350" y="1245"/>
                  </a:lnTo>
                  <a:lnTo>
                    <a:pt x="348" y="1246"/>
                  </a:lnTo>
                  <a:lnTo>
                    <a:pt x="347" y="1246"/>
                  </a:lnTo>
                  <a:lnTo>
                    <a:pt x="343" y="1245"/>
                  </a:lnTo>
                  <a:lnTo>
                    <a:pt x="339" y="1245"/>
                  </a:lnTo>
                  <a:lnTo>
                    <a:pt x="337" y="1245"/>
                  </a:lnTo>
                  <a:lnTo>
                    <a:pt x="336" y="1245"/>
                  </a:lnTo>
                  <a:lnTo>
                    <a:pt x="334" y="1245"/>
                  </a:lnTo>
                  <a:lnTo>
                    <a:pt x="332" y="1246"/>
                  </a:lnTo>
                  <a:lnTo>
                    <a:pt x="332" y="1248"/>
                  </a:lnTo>
                  <a:lnTo>
                    <a:pt x="331" y="1249"/>
                  </a:lnTo>
                  <a:lnTo>
                    <a:pt x="329" y="1252"/>
                  </a:lnTo>
                  <a:lnTo>
                    <a:pt x="329" y="1256"/>
                  </a:lnTo>
                  <a:lnTo>
                    <a:pt x="329" y="1259"/>
                  </a:lnTo>
                  <a:lnTo>
                    <a:pt x="329" y="1260"/>
                  </a:lnTo>
                  <a:lnTo>
                    <a:pt x="326" y="1265"/>
                  </a:lnTo>
                  <a:lnTo>
                    <a:pt x="322" y="1268"/>
                  </a:lnTo>
                  <a:lnTo>
                    <a:pt x="319" y="1273"/>
                  </a:lnTo>
                  <a:lnTo>
                    <a:pt x="317" y="1276"/>
                  </a:lnTo>
                  <a:lnTo>
                    <a:pt x="316" y="1279"/>
                  </a:lnTo>
                  <a:lnTo>
                    <a:pt x="314" y="1282"/>
                  </a:lnTo>
                  <a:lnTo>
                    <a:pt x="314" y="1286"/>
                  </a:lnTo>
                  <a:lnTo>
                    <a:pt x="314" y="1289"/>
                  </a:lnTo>
                  <a:lnTo>
                    <a:pt x="312" y="1290"/>
                  </a:lnTo>
                  <a:lnTo>
                    <a:pt x="312" y="1292"/>
                  </a:lnTo>
                  <a:lnTo>
                    <a:pt x="312" y="1293"/>
                  </a:lnTo>
                  <a:lnTo>
                    <a:pt x="311" y="1295"/>
                  </a:lnTo>
                  <a:lnTo>
                    <a:pt x="311" y="1296"/>
                  </a:lnTo>
                  <a:lnTo>
                    <a:pt x="311" y="1298"/>
                  </a:lnTo>
                  <a:lnTo>
                    <a:pt x="306" y="1301"/>
                  </a:lnTo>
                  <a:lnTo>
                    <a:pt x="301" y="1307"/>
                  </a:lnTo>
                  <a:lnTo>
                    <a:pt x="297" y="1310"/>
                  </a:lnTo>
                  <a:lnTo>
                    <a:pt x="296" y="1311"/>
                  </a:lnTo>
                  <a:lnTo>
                    <a:pt x="291" y="1315"/>
                  </a:lnTo>
                  <a:lnTo>
                    <a:pt x="286" y="1318"/>
                  </a:lnTo>
                  <a:lnTo>
                    <a:pt x="283" y="1319"/>
                  </a:lnTo>
                  <a:lnTo>
                    <a:pt x="280" y="1321"/>
                  </a:lnTo>
                  <a:lnTo>
                    <a:pt x="275" y="1321"/>
                  </a:lnTo>
                  <a:lnTo>
                    <a:pt x="271" y="1323"/>
                  </a:lnTo>
                  <a:lnTo>
                    <a:pt x="270" y="1326"/>
                  </a:lnTo>
                  <a:lnTo>
                    <a:pt x="267" y="1328"/>
                  </a:lnTo>
                  <a:lnTo>
                    <a:pt x="263" y="1329"/>
                  </a:lnTo>
                  <a:lnTo>
                    <a:pt x="260" y="1331"/>
                  </a:lnTo>
                  <a:lnTo>
                    <a:pt x="255" y="1331"/>
                  </a:lnTo>
                  <a:lnTo>
                    <a:pt x="250" y="1331"/>
                  </a:lnTo>
                  <a:lnTo>
                    <a:pt x="247" y="1329"/>
                  </a:lnTo>
                  <a:lnTo>
                    <a:pt x="245" y="1329"/>
                  </a:lnTo>
                  <a:lnTo>
                    <a:pt x="241" y="1331"/>
                  </a:lnTo>
                  <a:lnTo>
                    <a:pt x="237" y="1334"/>
                  </a:lnTo>
                  <a:lnTo>
                    <a:pt x="236" y="1334"/>
                  </a:lnTo>
                  <a:lnTo>
                    <a:pt x="234" y="1337"/>
                  </a:lnTo>
                  <a:lnTo>
                    <a:pt x="232" y="1338"/>
                  </a:lnTo>
                  <a:lnTo>
                    <a:pt x="231" y="1340"/>
                  </a:lnTo>
                  <a:lnTo>
                    <a:pt x="227" y="1343"/>
                  </a:lnTo>
                  <a:lnTo>
                    <a:pt x="226" y="1346"/>
                  </a:lnTo>
                  <a:lnTo>
                    <a:pt x="222" y="1348"/>
                  </a:lnTo>
                  <a:lnTo>
                    <a:pt x="219" y="1351"/>
                  </a:lnTo>
                  <a:lnTo>
                    <a:pt x="216" y="1352"/>
                  </a:lnTo>
                  <a:lnTo>
                    <a:pt x="212" y="1355"/>
                  </a:lnTo>
                  <a:lnTo>
                    <a:pt x="204" y="1358"/>
                  </a:lnTo>
                  <a:lnTo>
                    <a:pt x="196" y="1361"/>
                  </a:lnTo>
                  <a:lnTo>
                    <a:pt x="191" y="1363"/>
                  </a:lnTo>
                  <a:lnTo>
                    <a:pt x="190" y="1363"/>
                  </a:lnTo>
                  <a:lnTo>
                    <a:pt x="188" y="1367"/>
                  </a:lnTo>
                  <a:lnTo>
                    <a:pt x="186" y="1367"/>
                  </a:lnTo>
                  <a:lnTo>
                    <a:pt x="185" y="1370"/>
                  </a:lnTo>
                  <a:lnTo>
                    <a:pt x="185" y="1373"/>
                  </a:lnTo>
                  <a:lnTo>
                    <a:pt x="183" y="1375"/>
                  </a:lnTo>
                  <a:lnTo>
                    <a:pt x="181" y="1376"/>
                  </a:lnTo>
                  <a:lnTo>
                    <a:pt x="180" y="1378"/>
                  </a:lnTo>
                  <a:lnTo>
                    <a:pt x="178" y="1378"/>
                  </a:lnTo>
                  <a:lnTo>
                    <a:pt x="175" y="1378"/>
                  </a:lnTo>
                  <a:lnTo>
                    <a:pt x="173" y="1378"/>
                  </a:lnTo>
                  <a:lnTo>
                    <a:pt x="171" y="1378"/>
                  </a:lnTo>
                  <a:lnTo>
                    <a:pt x="171" y="1379"/>
                  </a:lnTo>
                  <a:lnTo>
                    <a:pt x="170" y="1379"/>
                  </a:lnTo>
                  <a:lnTo>
                    <a:pt x="168" y="1381"/>
                  </a:lnTo>
                  <a:lnTo>
                    <a:pt x="166" y="1382"/>
                  </a:lnTo>
                  <a:lnTo>
                    <a:pt x="165" y="1385"/>
                  </a:lnTo>
                  <a:lnTo>
                    <a:pt x="165" y="1387"/>
                  </a:lnTo>
                  <a:lnTo>
                    <a:pt x="163" y="1388"/>
                  </a:lnTo>
                  <a:lnTo>
                    <a:pt x="163" y="1390"/>
                  </a:lnTo>
                  <a:lnTo>
                    <a:pt x="161" y="1391"/>
                  </a:lnTo>
                  <a:lnTo>
                    <a:pt x="160" y="1393"/>
                  </a:lnTo>
                  <a:lnTo>
                    <a:pt x="158" y="1394"/>
                  </a:lnTo>
                  <a:lnTo>
                    <a:pt x="156" y="1394"/>
                  </a:lnTo>
                  <a:lnTo>
                    <a:pt x="153" y="1396"/>
                  </a:lnTo>
                  <a:lnTo>
                    <a:pt x="151" y="1397"/>
                  </a:lnTo>
                  <a:lnTo>
                    <a:pt x="150" y="1399"/>
                  </a:lnTo>
                  <a:lnTo>
                    <a:pt x="148" y="1404"/>
                  </a:lnTo>
                  <a:lnTo>
                    <a:pt x="148" y="1405"/>
                  </a:lnTo>
                  <a:lnTo>
                    <a:pt x="150" y="1408"/>
                  </a:lnTo>
                  <a:lnTo>
                    <a:pt x="148" y="1410"/>
                  </a:lnTo>
                  <a:lnTo>
                    <a:pt x="148" y="1411"/>
                  </a:lnTo>
                  <a:lnTo>
                    <a:pt x="145" y="1414"/>
                  </a:lnTo>
                  <a:lnTo>
                    <a:pt x="144" y="1417"/>
                  </a:lnTo>
                  <a:lnTo>
                    <a:pt x="142" y="1419"/>
                  </a:lnTo>
                  <a:lnTo>
                    <a:pt x="140" y="1423"/>
                  </a:lnTo>
                  <a:lnTo>
                    <a:pt x="137" y="1426"/>
                  </a:lnTo>
                  <a:lnTo>
                    <a:pt x="135" y="1427"/>
                  </a:lnTo>
                  <a:lnTo>
                    <a:pt x="134" y="1427"/>
                  </a:lnTo>
                  <a:lnTo>
                    <a:pt x="130" y="1429"/>
                  </a:lnTo>
                  <a:lnTo>
                    <a:pt x="125" y="1430"/>
                  </a:lnTo>
                  <a:lnTo>
                    <a:pt x="124" y="1430"/>
                  </a:lnTo>
                  <a:lnTo>
                    <a:pt x="120" y="1432"/>
                  </a:lnTo>
                  <a:lnTo>
                    <a:pt x="117" y="1435"/>
                  </a:lnTo>
                  <a:lnTo>
                    <a:pt x="110" y="1437"/>
                  </a:lnTo>
                  <a:lnTo>
                    <a:pt x="105" y="1440"/>
                  </a:lnTo>
                  <a:lnTo>
                    <a:pt x="102" y="1443"/>
                  </a:lnTo>
                  <a:lnTo>
                    <a:pt x="100" y="1444"/>
                  </a:lnTo>
                  <a:lnTo>
                    <a:pt x="94" y="1446"/>
                  </a:lnTo>
                  <a:lnTo>
                    <a:pt x="91" y="1446"/>
                  </a:lnTo>
                  <a:lnTo>
                    <a:pt x="90" y="1447"/>
                  </a:lnTo>
                  <a:lnTo>
                    <a:pt x="85" y="1447"/>
                  </a:lnTo>
                  <a:lnTo>
                    <a:pt x="81" y="1447"/>
                  </a:lnTo>
                  <a:lnTo>
                    <a:pt x="80" y="1447"/>
                  </a:lnTo>
                  <a:lnTo>
                    <a:pt x="78" y="1447"/>
                  </a:lnTo>
                  <a:lnTo>
                    <a:pt x="75" y="1446"/>
                  </a:lnTo>
                  <a:lnTo>
                    <a:pt x="71" y="1447"/>
                  </a:lnTo>
                  <a:lnTo>
                    <a:pt x="68" y="1447"/>
                  </a:lnTo>
                  <a:lnTo>
                    <a:pt x="65" y="1449"/>
                  </a:lnTo>
                  <a:lnTo>
                    <a:pt x="63" y="1449"/>
                  </a:lnTo>
                  <a:lnTo>
                    <a:pt x="63" y="1450"/>
                  </a:lnTo>
                  <a:lnTo>
                    <a:pt x="61" y="1452"/>
                  </a:lnTo>
                  <a:lnTo>
                    <a:pt x="61" y="1453"/>
                  </a:lnTo>
                  <a:lnTo>
                    <a:pt x="58" y="1453"/>
                  </a:lnTo>
                  <a:lnTo>
                    <a:pt x="53" y="1455"/>
                  </a:lnTo>
                  <a:lnTo>
                    <a:pt x="50" y="1455"/>
                  </a:lnTo>
                  <a:lnTo>
                    <a:pt x="47" y="1456"/>
                  </a:lnTo>
                  <a:lnTo>
                    <a:pt x="44" y="1458"/>
                  </a:lnTo>
                  <a:lnTo>
                    <a:pt x="40" y="1463"/>
                  </a:lnTo>
                  <a:lnTo>
                    <a:pt x="37" y="1466"/>
                  </a:lnTo>
                  <a:lnTo>
                    <a:pt x="35" y="1466"/>
                  </a:lnTo>
                  <a:lnTo>
                    <a:pt x="35" y="1467"/>
                  </a:lnTo>
                  <a:lnTo>
                    <a:pt x="34" y="1471"/>
                  </a:lnTo>
                  <a:lnTo>
                    <a:pt x="32" y="1471"/>
                  </a:lnTo>
                  <a:lnTo>
                    <a:pt x="32" y="1473"/>
                  </a:lnTo>
                  <a:lnTo>
                    <a:pt x="32" y="1474"/>
                  </a:lnTo>
                  <a:lnTo>
                    <a:pt x="32" y="1476"/>
                  </a:lnTo>
                  <a:lnTo>
                    <a:pt x="30" y="1479"/>
                  </a:lnTo>
                  <a:lnTo>
                    <a:pt x="30" y="1483"/>
                  </a:lnTo>
                  <a:lnTo>
                    <a:pt x="29" y="1486"/>
                  </a:lnTo>
                  <a:lnTo>
                    <a:pt x="27" y="1488"/>
                  </a:lnTo>
                  <a:lnTo>
                    <a:pt x="22" y="1489"/>
                  </a:lnTo>
                  <a:lnTo>
                    <a:pt x="17" y="1491"/>
                  </a:lnTo>
                  <a:lnTo>
                    <a:pt x="15" y="1493"/>
                  </a:lnTo>
                  <a:lnTo>
                    <a:pt x="14" y="1493"/>
                  </a:lnTo>
                  <a:lnTo>
                    <a:pt x="12" y="1494"/>
                  </a:lnTo>
                  <a:lnTo>
                    <a:pt x="10" y="1497"/>
                  </a:lnTo>
                  <a:lnTo>
                    <a:pt x="10" y="1499"/>
                  </a:lnTo>
                  <a:lnTo>
                    <a:pt x="12" y="1502"/>
                  </a:lnTo>
                  <a:lnTo>
                    <a:pt x="12" y="1505"/>
                  </a:lnTo>
                  <a:lnTo>
                    <a:pt x="14" y="1508"/>
                  </a:lnTo>
                  <a:lnTo>
                    <a:pt x="12" y="1509"/>
                  </a:lnTo>
                  <a:lnTo>
                    <a:pt x="12" y="1508"/>
                  </a:lnTo>
                  <a:lnTo>
                    <a:pt x="12" y="1505"/>
                  </a:lnTo>
                  <a:lnTo>
                    <a:pt x="10" y="1503"/>
                  </a:lnTo>
                  <a:lnTo>
                    <a:pt x="10" y="1502"/>
                  </a:lnTo>
                  <a:lnTo>
                    <a:pt x="9" y="1500"/>
                  </a:lnTo>
                  <a:lnTo>
                    <a:pt x="7" y="1499"/>
                  </a:lnTo>
                  <a:lnTo>
                    <a:pt x="7" y="1497"/>
                  </a:lnTo>
                  <a:lnTo>
                    <a:pt x="5" y="1496"/>
                  </a:lnTo>
                  <a:lnTo>
                    <a:pt x="5" y="1494"/>
                  </a:lnTo>
                  <a:lnTo>
                    <a:pt x="4" y="1494"/>
                  </a:lnTo>
                  <a:lnTo>
                    <a:pt x="2" y="1494"/>
                  </a:lnTo>
                  <a:lnTo>
                    <a:pt x="2" y="1496"/>
                  </a:lnTo>
                  <a:lnTo>
                    <a:pt x="2" y="1497"/>
                  </a:lnTo>
                  <a:lnTo>
                    <a:pt x="0" y="1497"/>
                  </a:lnTo>
                  <a:lnTo>
                    <a:pt x="2" y="1496"/>
                  </a:lnTo>
                  <a:lnTo>
                    <a:pt x="2" y="1494"/>
                  </a:lnTo>
                  <a:lnTo>
                    <a:pt x="2" y="1493"/>
                  </a:lnTo>
                  <a:lnTo>
                    <a:pt x="2" y="1491"/>
                  </a:lnTo>
                  <a:lnTo>
                    <a:pt x="4" y="1491"/>
                  </a:lnTo>
                  <a:lnTo>
                    <a:pt x="5" y="1491"/>
                  </a:lnTo>
                  <a:lnTo>
                    <a:pt x="5" y="1493"/>
                  </a:lnTo>
                  <a:lnTo>
                    <a:pt x="5" y="1494"/>
                  </a:lnTo>
                  <a:lnTo>
                    <a:pt x="7" y="1496"/>
                  </a:lnTo>
                  <a:lnTo>
                    <a:pt x="9" y="1494"/>
                  </a:lnTo>
                  <a:lnTo>
                    <a:pt x="7" y="1493"/>
                  </a:lnTo>
                  <a:lnTo>
                    <a:pt x="5" y="1491"/>
                  </a:lnTo>
                  <a:lnTo>
                    <a:pt x="7" y="1493"/>
                  </a:lnTo>
                  <a:lnTo>
                    <a:pt x="9" y="1493"/>
                  </a:lnTo>
                  <a:lnTo>
                    <a:pt x="10" y="1493"/>
                  </a:lnTo>
                  <a:lnTo>
                    <a:pt x="12" y="1491"/>
                  </a:lnTo>
                  <a:lnTo>
                    <a:pt x="15" y="1489"/>
                  </a:lnTo>
                  <a:lnTo>
                    <a:pt x="17" y="1489"/>
                  </a:lnTo>
                  <a:lnTo>
                    <a:pt x="20" y="1489"/>
                  </a:lnTo>
                  <a:lnTo>
                    <a:pt x="24" y="1489"/>
                  </a:lnTo>
                  <a:lnTo>
                    <a:pt x="25" y="1488"/>
                  </a:lnTo>
                  <a:lnTo>
                    <a:pt x="27" y="1486"/>
                  </a:lnTo>
                  <a:lnTo>
                    <a:pt x="29" y="1485"/>
                  </a:lnTo>
                  <a:lnTo>
                    <a:pt x="29" y="1482"/>
                  </a:lnTo>
                  <a:lnTo>
                    <a:pt x="29" y="1480"/>
                  </a:lnTo>
                  <a:lnTo>
                    <a:pt x="29" y="1479"/>
                  </a:lnTo>
                  <a:lnTo>
                    <a:pt x="29" y="1477"/>
                  </a:lnTo>
                  <a:lnTo>
                    <a:pt x="27" y="1477"/>
                  </a:lnTo>
                  <a:lnTo>
                    <a:pt x="27" y="1479"/>
                  </a:lnTo>
                  <a:lnTo>
                    <a:pt x="25" y="1480"/>
                  </a:lnTo>
                  <a:lnTo>
                    <a:pt x="24" y="1482"/>
                  </a:lnTo>
                  <a:lnTo>
                    <a:pt x="20" y="1482"/>
                  </a:lnTo>
                  <a:lnTo>
                    <a:pt x="19" y="1483"/>
                  </a:lnTo>
                  <a:lnTo>
                    <a:pt x="17" y="1483"/>
                  </a:lnTo>
                  <a:lnTo>
                    <a:pt x="17" y="1482"/>
                  </a:lnTo>
                  <a:lnTo>
                    <a:pt x="19" y="1480"/>
                  </a:lnTo>
                  <a:lnTo>
                    <a:pt x="20" y="1479"/>
                  </a:lnTo>
                  <a:lnTo>
                    <a:pt x="22" y="1479"/>
                  </a:lnTo>
                  <a:lnTo>
                    <a:pt x="24" y="1477"/>
                  </a:lnTo>
                  <a:lnTo>
                    <a:pt x="25" y="1476"/>
                  </a:lnTo>
                  <a:lnTo>
                    <a:pt x="24" y="1476"/>
                  </a:lnTo>
                  <a:lnTo>
                    <a:pt x="24" y="1474"/>
                  </a:lnTo>
                  <a:lnTo>
                    <a:pt x="25" y="1474"/>
                  </a:lnTo>
                  <a:lnTo>
                    <a:pt x="25" y="1473"/>
                  </a:lnTo>
                  <a:lnTo>
                    <a:pt x="27" y="1473"/>
                  </a:lnTo>
                  <a:lnTo>
                    <a:pt x="27" y="1471"/>
                  </a:lnTo>
                  <a:lnTo>
                    <a:pt x="29" y="1471"/>
                  </a:lnTo>
                  <a:lnTo>
                    <a:pt x="29" y="1470"/>
                  </a:lnTo>
                  <a:lnTo>
                    <a:pt x="30" y="1470"/>
                  </a:lnTo>
                  <a:lnTo>
                    <a:pt x="30" y="1467"/>
                  </a:lnTo>
                  <a:lnTo>
                    <a:pt x="32" y="1467"/>
                  </a:lnTo>
                  <a:lnTo>
                    <a:pt x="32" y="1466"/>
                  </a:lnTo>
                  <a:lnTo>
                    <a:pt x="34" y="1467"/>
                  </a:lnTo>
                  <a:lnTo>
                    <a:pt x="34" y="1466"/>
                  </a:lnTo>
                  <a:lnTo>
                    <a:pt x="34" y="1464"/>
                  </a:lnTo>
                  <a:lnTo>
                    <a:pt x="37" y="1461"/>
                  </a:lnTo>
                  <a:lnTo>
                    <a:pt x="37" y="1459"/>
                  </a:lnTo>
                  <a:lnTo>
                    <a:pt x="39" y="1459"/>
                  </a:lnTo>
                  <a:lnTo>
                    <a:pt x="40" y="1459"/>
                  </a:lnTo>
                  <a:lnTo>
                    <a:pt x="39" y="1459"/>
                  </a:lnTo>
                  <a:lnTo>
                    <a:pt x="37" y="1459"/>
                  </a:lnTo>
                  <a:lnTo>
                    <a:pt x="37" y="1458"/>
                  </a:lnTo>
                  <a:lnTo>
                    <a:pt x="39" y="1459"/>
                  </a:lnTo>
                  <a:lnTo>
                    <a:pt x="40" y="1459"/>
                  </a:lnTo>
                  <a:lnTo>
                    <a:pt x="42" y="1458"/>
                  </a:lnTo>
                  <a:lnTo>
                    <a:pt x="45" y="1456"/>
                  </a:lnTo>
                  <a:lnTo>
                    <a:pt x="45" y="1455"/>
                  </a:lnTo>
                  <a:lnTo>
                    <a:pt x="51" y="1453"/>
                  </a:lnTo>
                  <a:lnTo>
                    <a:pt x="53" y="1453"/>
                  </a:lnTo>
                  <a:lnTo>
                    <a:pt x="55" y="1453"/>
                  </a:lnTo>
                  <a:lnTo>
                    <a:pt x="58" y="1453"/>
                  </a:lnTo>
                  <a:lnTo>
                    <a:pt x="60" y="1453"/>
                  </a:lnTo>
                  <a:lnTo>
                    <a:pt x="61" y="1452"/>
                  </a:lnTo>
                  <a:lnTo>
                    <a:pt x="61" y="1450"/>
                  </a:lnTo>
                  <a:lnTo>
                    <a:pt x="63" y="1449"/>
                  </a:lnTo>
                  <a:lnTo>
                    <a:pt x="65" y="1447"/>
                  </a:lnTo>
                  <a:lnTo>
                    <a:pt x="68" y="1447"/>
                  </a:lnTo>
                  <a:lnTo>
                    <a:pt x="70" y="1446"/>
                  </a:lnTo>
                  <a:lnTo>
                    <a:pt x="71" y="1446"/>
                  </a:lnTo>
                  <a:lnTo>
                    <a:pt x="75" y="1446"/>
                  </a:lnTo>
                  <a:lnTo>
                    <a:pt x="80" y="1446"/>
                  </a:lnTo>
                  <a:lnTo>
                    <a:pt x="83" y="1446"/>
                  </a:lnTo>
                  <a:lnTo>
                    <a:pt x="86" y="1446"/>
                  </a:lnTo>
                  <a:lnTo>
                    <a:pt x="88" y="1446"/>
                  </a:lnTo>
                  <a:lnTo>
                    <a:pt x="91" y="1446"/>
                  </a:lnTo>
                  <a:lnTo>
                    <a:pt x="93" y="1444"/>
                  </a:lnTo>
                  <a:lnTo>
                    <a:pt x="96" y="1444"/>
                  </a:lnTo>
                  <a:lnTo>
                    <a:pt x="99" y="1443"/>
                  </a:lnTo>
                  <a:lnTo>
                    <a:pt x="100" y="1441"/>
                  </a:lnTo>
                  <a:lnTo>
                    <a:pt x="102" y="1440"/>
                  </a:lnTo>
                  <a:lnTo>
                    <a:pt x="105" y="1438"/>
                  </a:lnTo>
                  <a:lnTo>
                    <a:pt x="107" y="1437"/>
                  </a:lnTo>
                  <a:lnTo>
                    <a:pt x="110" y="1435"/>
                  </a:lnTo>
                  <a:lnTo>
                    <a:pt x="114" y="1434"/>
                  </a:lnTo>
                  <a:lnTo>
                    <a:pt x="115" y="1434"/>
                  </a:lnTo>
                  <a:lnTo>
                    <a:pt x="115" y="1432"/>
                  </a:lnTo>
                  <a:lnTo>
                    <a:pt x="117" y="1432"/>
                  </a:lnTo>
                  <a:lnTo>
                    <a:pt x="119" y="1430"/>
                  </a:lnTo>
                  <a:lnTo>
                    <a:pt x="120" y="1430"/>
                  </a:lnTo>
                  <a:lnTo>
                    <a:pt x="120" y="1429"/>
                  </a:lnTo>
                  <a:lnTo>
                    <a:pt x="124" y="1429"/>
                  </a:lnTo>
                  <a:lnTo>
                    <a:pt x="127" y="1427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89" name="Freeform 351"/>
            <p:cNvSpPr>
              <a:spLocks/>
            </p:cNvSpPr>
            <p:nvPr/>
          </p:nvSpPr>
          <p:spPr bwMode="auto">
            <a:xfrm>
              <a:off x="3765" y="1019"/>
              <a:ext cx="376" cy="1218"/>
            </a:xfrm>
            <a:custGeom>
              <a:avLst/>
              <a:gdLst/>
              <a:ahLst/>
              <a:cxnLst>
                <a:cxn ang="0">
                  <a:pos x="17" y="1204"/>
                </a:cxn>
                <a:cxn ang="0">
                  <a:pos x="33" y="1184"/>
                </a:cxn>
                <a:cxn ang="0">
                  <a:pos x="33" y="1176"/>
                </a:cxn>
                <a:cxn ang="0">
                  <a:pos x="48" y="1169"/>
                </a:cxn>
                <a:cxn ang="0">
                  <a:pos x="70" y="1151"/>
                </a:cxn>
                <a:cxn ang="0">
                  <a:pos x="100" y="1131"/>
                </a:cxn>
                <a:cxn ang="0">
                  <a:pos x="131" y="1106"/>
                </a:cxn>
                <a:cxn ang="0">
                  <a:pos x="133" y="1119"/>
                </a:cxn>
                <a:cxn ang="0">
                  <a:pos x="180" y="1075"/>
                </a:cxn>
                <a:cxn ang="0">
                  <a:pos x="177" y="1075"/>
                </a:cxn>
                <a:cxn ang="0">
                  <a:pos x="204" y="1033"/>
                </a:cxn>
                <a:cxn ang="0">
                  <a:pos x="228" y="1034"/>
                </a:cxn>
                <a:cxn ang="0">
                  <a:pos x="240" y="1010"/>
                </a:cxn>
                <a:cxn ang="0">
                  <a:pos x="289" y="986"/>
                </a:cxn>
                <a:cxn ang="0">
                  <a:pos x="311" y="956"/>
                </a:cxn>
                <a:cxn ang="0">
                  <a:pos x="328" y="922"/>
                </a:cxn>
                <a:cxn ang="0">
                  <a:pos x="340" y="879"/>
                </a:cxn>
                <a:cxn ang="0">
                  <a:pos x="367" y="879"/>
                </a:cxn>
                <a:cxn ang="0">
                  <a:pos x="356" y="810"/>
                </a:cxn>
                <a:cxn ang="0">
                  <a:pos x="336" y="777"/>
                </a:cxn>
                <a:cxn ang="0">
                  <a:pos x="321" y="755"/>
                </a:cxn>
                <a:cxn ang="0">
                  <a:pos x="313" y="760"/>
                </a:cxn>
                <a:cxn ang="0">
                  <a:pos x="284" y="774"/>
                </a:cxn>
                <a:cxn ang="0">
                  <a:pos x="289" y="767"/>
                </a:cxn>
                <a:cxn ang="0">
                  <a:pos x="320" y="754"/>
                </a:cxn>
                <a:cxn ang="0">
                  <a:pos x="315" y="719"/>
                </a:cxn>
                <a:cxn ang="0">
                  <a:pos x="287" y="702"/>
                </a:cxn>
                <a:cxn ang="0">
                  <a:pos x="261" y="695"/>
                </a:cxn>
                <a:cxn ang="0">
                  <a:pos x="240" y="688"/>
                </a:cxn>
                <a:cxn ang="0">
                  <a:pos x="215" y="696"/>
                </a:cxn>
                <a:cxn ang="0">
                  <a:pos x="223" y="690"/>
                </a:cxn>
                <a:cxn ang="0">
                  <a:pos x="246" y="690"/>
                </a:cxn>
                <a:cxn ang="0">
                  <a:pos x="267" y="695"/>
                </a:cxn>
                <a:cxn ang="0">
                  <a:pos x="291" y="707"/>
                </a:cxn>
                <a:cxn ang="0">
                  <a:pos x="317" y="714"/>
                </a:cxn>
                <a:cxn ang="0">
                  <a:pos x="331" y="692"/>
                </a:cxn>
                <a:cxn ang="0">
                  <a:pos x="338" y="655"/>
                </a:cxn>
                <a:cxn ang="0">
                  <a:pos x="362" y="657"/>
                </a:cxn>
                <a:cxn ang="0">
                  <a:pos x="340" y="615"/>
                </a:cxn>
                <a:cxn ang="0">
                  <a:pos x="338" y="610"/>
                </a:cxn>
                <a:cxn ang="0">
                  <a:pos x="335" y="583"/>
                </a:cxn>
                <a:cxn ang="0">
                  <a:pos x="321" y="551"/>
                </a:cxn>
                <a:cxn ang="0">
                  <a:pos x="307" y="533"/>
                </a:cxn>
                <a:cxn ang="0">
                  <a:pos x="281" y="517"/>
                </a:cxn>
                <a:cxn ang="0">
                  <a:pos x="251" y="491"/>
                </a:cxn>
                <a:cxn ang="0">
                  <a:pos x="228" y="468"/>
                </a:cxn>
                <a:cxn ang="0">
                  <a:pos x="190" y="445"/>
                </a:cxn>
                <a:cxn ang="0">
                  <a:pos x="170" y="392"/>
                </a:cxn>
                <a:cxn ang="0">
                  <a:pos x="169" y="358"/>
                </a:cxn>
                <a:cxn ang="0">
                  <a:pos x="179" y="317"/>
                </a:cxn>
                <a:cxn ang="0">
                  <a:pos x="189" y="272"/>
                </a:cxn>
                <a:cxn ang="0">
                  <a:pos x="190" y="235"/>
                </a:cxn>
                <a:cxn ang="0">
                  <a:pos x="192" y="202"/>
                </a:cxn>
                <a:cxn ang="0">
                  <a:pos x="194" y="172"/>
                </a:cxn>
                <a:cxn ang="0">
                  <a:pos x="197" y="130"/>
                </a:cxn>
                <a:cxn ang="0">
                  <a:pos x="194" y="95"/>
                </a:cxn>
                <a:cxn ang="0">
                  <a:pos x="192" y="57"/>
                </a:cxn>
                <a:cxn ang="0">
                  <a:pos x="197" y="36"/>
                </a:cxn>
                <a:cxn ang="0">
                  <a:pos x="189" y="15"/>
                </a:cxn>
                <a:cxn ang="0">
                  <a:pos x="182" y="4"/>
                </a:cxn>
              </a:cxnLst>
              <a:rect l="0" t="0" r="r" b="b"/>
              <a:pathLst>
                <a:path w="376" h="1218">
                  <a:moveTo>
                    <a:pt x="0" y="1218"/>
                  </a:moveTo>
                  <a:lnTo>
                    <a:pt x="3" y="1217"/>
                  </a:lnTo>
                  <a:lnTo>
                    <a:pt x="8" y="1214"/>
                  </a:lnTo>
                  <a:lnTo>
                    <a:pt x="10" y="1212"/>
                  </a:lnTo>
                  <a:lnTo>
                    <a:pt x="13" y="1210"/>
                  </a:lnTo>
                  <a:lnTo>
                    <a:pt x="15" y="1207"/>
                  </a:lnTo>
                  <a:lnTo>
                    <a:pt x="17" y="1205"/>
                  </a:lnTo>
                  <a:lnTo>
                    <a:pt x="17" y="1204"/>
                  </a:lnTo>
                  <a:lnTo>
                    <a:pt x="18" y="1202"/>
                  </a:lnTo>
                  <a:lnTo>
                    <a:pt x="21" y="1199"/>
                  </a:lnTo>
                  <a:lnTo>
                    <a:pt x="21" y="1198"/>
                  </a:lnTo>
                  <a:lnTo>
                    <a:pt x="18" y="1196"/>
                  </a:lnTo>
                  <a:lnTo>
                    <a:pt x="18" y="1198"/>
                  </a:lnTo>
                  <a:lnTo>
                    <a:pt x="18" y="1199"/>
                  </a:lnTo>
                  <a:lnTo>
                    <a:pt x="18" y="1201"/>
                  </a:lnTo>
                  <a:lnTo>
                    <a:pt x="17" y="1202"/>
                  </a:lnTo>
                  <a:lnTo>
                    <a:pt x="17" y="1204"/>
                  </a:lnTo>
                  <a:lnTo>
                    <a:pt x="15" y="1205"/>
                  </a:lnTo>
                  <a:lnTo>
                    <a:pt x="15" y="1207"/>
                  </a:lnTo>
                  <a:lnTo>
                    <a:pt x="13" y="1208"/>
                  </a:lnTo>
                  <a:lnTo>
                    <a:pt x="12" y="1208"/>
                  </a:lnTo>
                  <a:lnTo>
                    <a:pt x="13" y="1207"/>
                  </a:lnTo>
                  <a:lnTo>
                    <a:pt x="15" y="1205"/>
                  </a:lnTo>
                  <a:lnTo>
                    <a:pt x="17" y="1202"/>
                  </a:lnTo>
                  <a:lnTo>
                    <a:pt x="17" y="1199"/>
                  </a:lnTo>
                  <a:lnTo>
                    <a:pt x="17" y="1196"/>
                  </a:lnTo>
                  <a:lnTo>
                    <a:pt x="17" y="1195"/>
                  </a:lnTo>
                  <a:lnTo>
                    <a:pt x="18" y="1191"/>
                  </a:lnTo>
                  <a:lnTo>
                    <a:pt x="21" y="1188"/>
                  </a:lnTo>
                  <a:lnTo>
                    <a:pt x="24" y="1187"/>
                  </a:lnTo>
                  <a:lnTo>
                    <a:pt x="26" y="1185"/>
                  </a:lnTo>
                  <a:lnTo>
                    <a:pt x="28" y="1184"/>
                  </a:lnTo>
                  <a:lnTo>
                    <a:pt x="31" y="1184"/>
                  </a:lnTo>
                  <a:lnTo>
                    <a:pt x="33" y="1184"/>
                  </a:lnTo>
                  <a:lnTo>
                    <a:pt x="34" y="1182"/>
                  </a:lnTo>
                  <a:lnTo>
                    <a:pt x="36" y="1181"/>
                  </a:lnTo>
                  <a:lnTo>
                    <a:pt x="34" y="1179"/>
                  </a:lnTo>
                  <a:lnTo>
                    <a:pt x="34" y="1181"/>
                  </a:lnTo>
                  <a:lnTo>
                    <a:pt x="33" y="1181"/>
                  </a:lnTo>
                  <a:lnTo>
                    <a:pt x="33" y="1182"/>
                  </a:lnTo>
                  <a:lnTo>
                    <a:pt x="31" y="1182"/>
                  </a:lnTo>
                  <a:lnTo>
                    <a:pt x="29" y="1184"/>
                  </a:lnTo>
                  <a:lnTo>
                    <a:pt x="28" y="1184"/>
                  </a:lnTo>
                  <a:lnTo>
                    <a:pt x="26" y="1184"/>
                  </a:lnTo>
                  <a:lnTo>
                    <a:pt x="26" y="1185"/>
                  </a:lnTo>
                  <a:lnTo>
                    <a:pt x="26" y="1184"/>
                  </a:lnTo>
                  <a:lnTo>
                    <a:pt x="28" y="1182"/>
                  </a:lnTo>
                  <a:lnTo>
                    <a:pt x="29" y="1182"/>
                  </a:lnTo>
                  <a:lnTo>
                    <a:pt x="29" y="1179"/>
                  </a:lnTo>
                  <a:lnTo>
                    <a:pt x="31" y="1179"/>
                  </a:lnTo>
                  <a:lnTo>
                    <a:pt x="33" y="1176"/>
                  </a:lnTo>
                  <a:lnTo>
                    <a:pt x="34" y="1176"/>
                  </a:lnTo>
                  <a:lnTo>
                    <a:pt x="36" y="1175"/>
                  </a:lnTo>
                  <a:lnTo>
                    <a:pt x="33" y="1176"/>
                  </a:lnTo>
                  <a:lnTo>
                    <a:pt x="31" y="1176"/>
                  </a:lnTo>
                  <a:lnTo>
                    <a:pt x="29" y="1178"/>
                  </a:lnTo>
                  <a:lnTo>
                    <a:pt x="29" y="1176"/>
                  </a:lnTo>
                  <a:lnTo>
                    <a:pt x="31" y="1176"/>
                  </a:lnTo>
                  <a:lnTo>
                    <a:pt x="34" y="1173"/>
                  </a:lnTo>
                  <a:lnTo>
                    <a:pt x="38" y="1172"/>
                  </a:lnTo>
                  <a:lnTo>
                    <a:pt x="38" y="1170"/>
                  </a:lnTo>
                  <a:lnTo>
                    <a:pt x="41" y="1170"/>
                  </a:lnTo>
                  <a:lnTo>
                    <a:pt x="46" y="1169"/>
                  </a:lnTo>
                  <a:lnTo>
                    <a:pt x="51" y="1167"/>
                  </a:lnTo>
                  <a:lnTo>
                    <a:pt x="53" y="1167"/>
                  </a:lnTo>
                  <a:lnTo>
                    <a:pt x="53" y="1166"/>
                  </a:lnTo>
                  <a:lnTo>
                    <a:pt x="51" y="1167"/>
                  </a:lnTo>
                  <a:lnTo>
                    <a:pt x="48" y="1169"/>
                  </a:lnTo>
                  <a:lnTo>
                    <a:pt x="44" y="1169"/>
                  </a:lnTo>
                  <a:lnTo>
                    <a:pt x="41" y="1169"/>
                  </a:lnTo>
                  <a:lnTo>
                    <a:pt x="44" y="1167"/>
                  </a:lnTo>
                  <a:lnTo>
                    <a:pt x="46" y="1167"/>
                  </a:lnTo>
                  <a:lnTo>
                    <a:pt x="46" y="1166"/>
                  </a:lnTo>
                  <a:lnTo>
                    <a:pt x="49" y="1164"/>
                  </a:lnTo>
                  <a:lnTo>
                    <a:pt x="53" y="1160"/>
                  </a:lnTo>
                  <a:lnTo>
                    <a:pt x="54" y="1157"/>
                  </a:lnTo>
                  <a:lnTo>
                    <a:pt x="56" y="1154"/>
                  </a:lnTo>
                  <a:lnTo>
                    <a:pt x="58" y="1152"/>
                  </a:lnTo>
                  <a:lnTo>
                    <a:pt x="59" y="1152"/>
                  </a:lnTo>
                  <a:lnTo>
                    <a:pt x="61" y="1154"/>
                  </a:lnTo>
                  <a:lnTo>
                    <a:pt x="63" y="1154"/>
                  </a:lnTo>
                  <a:lnTo>
                    <a:pt x="64" y="1152"/>
                  </a:lnTo>
                  <a:lnTo>
                    <a:pt x="66" y="1152"/>
                  </a:lnTo>
                  <a:lnTo>
                    <a:pt x="70" y="1152"/>
                  </a:lnTo>
                  <a:lnTo>
                    <a:pt x="70" y="1151"/>
                  </a:lnTo>
                  <a:lnTo>
                    <a:pt x="72" y="1149"/>
                  </a:lnTo>
                  <a:lnTo>
                    <a:pt x="70" y="1151"/>
                  </a:lnTo>
                  <a:lnTo>
                    <a:pt x="64" y="1151"/>
                  </a:lnTo>
                  <a:lnTo>
                    <a:pt x="66" y="1149"/>
                  </a:lnTo>
                  <a:lnTo>
                    <a:pt x="69" y="1148"/>
                  </a:lnTo>
                  <a:lnTo>
                    <a:pt x="75" y="1145"/>
                  </a:lnTo>
                  <a:lnTo>
                    <a:pt x="80" y="1143"/>
                  </a:lnTo>
                  <a:lnTo>
                    <a:pt x="84" y="1142"/>
                  </a:lnTo>
                  <a:lnTo>
                    <a:pt x="87" y="1139"/>
                  </a:lnTo>
                  <a:lnTo>
                    <a:pt x="89" y="1137"/>
                  </a:lnTo>
                  <a:lnTo>
                    <a:pt x="89" y="1139"/>
                  </a:lnTo>
                  <a:lnTo>
                    <a:pt x="87" y="1140"/>
                  </a:lnTo>
                  <a:lnTo>
                    <a:pt x="94" y="1140"/>
                  </a:lnTo>
                  <a:lnTo>
                    <a:pt x="95" y="1139"/>
                  </a:lnTo>
                  <a:lnTo>
                    <a:pt x="97" y="1137"/>
                  </a:lnTo>
                  <a:lnTo>
                    <a:pt x="99" y="1134"/>
                  </a:lnTo>
                  <a:lnTo>
                    <a:pt x="100" y="1131"/>
                  </a:lnTo>
                  <a:lnTo>
                    <a:pt x="102" y="1131"/>
                  </a:lnTo>
                  <a:lnTo>
                    <a:pt x="100" y="1131"/>
                  </a:lnTo>
                  <a:lnTo>
                    <a:pt x="99" y="1132"/>
                  </a:lnTo>
                  <a:lnTo>
                    <a:pt x="95" y="1134"/>
                  </a:lnTo>
                  <a:lnTo>
                    <a:pt x="94" y="1134"/>
                  </a:lnTo>
                  <a:lnTo>
                    <a:pt x="92" y="1134"/>
                  </a:lnTo>
                  <a:lnTo>
                    <a:pt x="94" y="1132"/>
                  </a:lnTo>
                  <a:lnTo>
                    <a:pt x="99" y="1129"/>
                  </a:lnTo>
                  <a:lnTo>
                    <a:pt x="102" y="1128"/>
                  </a:lnTo>
                  <a:lnTo>
                    <a:pt x="105" y="1125"/>
                  </a:lnTo>
                  <a:lnTo>
                    <a:pt x="110" y="1120"/>
                  </a:lnTo>
                  <a:lnTo>
                    <a:pt x="115" y="1119"/>
                  </a:lnTo>
                  <a:lnTo>
                    <a:pt x="120" y="1116"/>
                  </a:lnTo>
                  <a:lnTo>
                    <a:pt x="125" y="1110"/>
                  </a:lnTo>
                  <a:lnTo>
                    <a:pt x="130" y="1106"/>
                  </a:lnTo>
                  <a:lnTo>
                    <a:pt x="130" y="1107"/>
                  </a:lnTo>
                  <a:lnTo>
                    <a:pt x="131" y="1106"/>
                  </a:lnTo>
                  <a:lnTo>
                    <a:pt x="131" y="1102"/>
                  </a:lnTo>
                  <a:lnTo>
                    <a:pt x="135" y="1101"/>
                  </a:lnTo>
                  <a:lnTo>
                    <a:pt x="133" y="1104"/>
                  </a:lnTo>
                  <a:lnTo>
                    <a:pt x="133" y="1106"/>
                  </a:lnTo>
                  <a:lnTo>
                    <a:pt x="130" y="1107"/>
                  </a:lnTo>
                  <a:lnTo>
                    <a:pt x="130" y="1109"/>
                  </a:lnTo>
                  <a:lnTo>
                    <a:pt x="128" y="1110"/>
                  </a:lnTo>
                  <a:lnTo>
                    <a:pt x="126" y="1114"/>
                  </a:lnTo>
                  <a:lnTo>
                    <a:pt x="125" y="1117"/>
                  </a:lnTo>
                  <a:lnTo>
                    <a:pt x="123" y="1116"/>
                  </a:lnTo>
                  <a:lnTo>
                    <a:pt x="121" y="1116"/>
                  </a:lnTo>
                  <a:lnTo>
                    <a:pt x="120" y="1117"/>
                  </a:lnTo>
                  <a:lnTo>
                    <a:pt x="121" y="1119"/>
                  </a:lnTo>
                  <a:lnTo>
                    <a:pt x="123" y="1120"/>
                  </a:lnTo>
                  <a:lnTo>
                    <a:pt x="123" y="1119"/>
                  </a:lnTo>
                  <a:lnTo>
                    <a:pt x="125" y="1119"/>
                  </a:lnTo>
                  <a:lnTo>
                    <a:pt x="133" y="1119"/>
                  </a:lnTo>
                  <a:lnTo>
                    <a:pt x="135" y="1119"/>
                  </a:lnTo>
                  <a:lnTo>
                    <a:pt x="138" y="1114"/>
                  </a:lnTo>
                  <a:lnTo>
                    <a:pt x="141" y="1112"/>
                  </a:lnTo>
                  <a:lnTo>
                    <a:pt x="144" y="1110"/>
                  </a:lnTo>
                  <a:lnTo>
                    <a:pt x="148" y="1107"/>
                  </a:lnTo>
                  <a:lnTo>
                    <a:pt x="151" y="1107"/>
                  </a:lnTo>
                  <a:lnTo>
                    <a:pt x="154" y="1107"/>
                  </a:lnTo>
                  <a:lnTo>
                    <a:pt x="158" y="1106"/>
                  </a:lnTo>
                  <a:lnTo>
                    <a:pt x="164" y="1101"/>
                  </a:lnTo>
                  <a:lnTo>
                    <a:pt x="170" y="1096"/>
                  </a:lnTo>
                  <a:lnTo>
                    <a:pt x="174" y="1090"/>
                  </a:lnTo>
                  <a:lnTo>
                    <a:pt x="177" y="1087"/>
                  </a:lnTo>
                  <a:lnTo>
                    <a:pt x="179" y="1087"/>
                  </a:lnTo>
                  <a:lnTo>
                    <a:pt x="180" y="1084"/>
                  </a:lnTo>
                  <a:lnTo>
                    <a:pt x="184" y="1080"/>
                  </a:lnTo>
                  <a:lnTo>
                    <a:pt x="182" y="1078"/>
                  </a:lnTo>
                  <a:lnTo>
                    <a:pt x="180" y="1075"/>
                  </a:lnTo>
                  <a:lnTo>
                    <a:pt x="179" y="1078"/>
                  </a:lnTo>
                  <a:lnTo>
                    <a:pt x="177" y="1081"/>
                  </a:lnTo>
                  <a:lnTo>
                    <a:pt x="177" y="1084"/>
                  </a:lnTo>
                  <a:lnTo>
                    <a:pt x="177" y="1087"/>
                  </a:lnTo>
                  <a:lnTo>
                    <a:pt x="174" y="1087"/>
                  </a:lnTo>
                  <a:lnTo>
                    <a:pt x="174" y="1089"/>
                  </a:lnTo>
                  <a:lnTo>
                    <a:pt x="172" y="1089"/>
                  </a:lnTo>
                  <a:lnTo>
                    <a:pt x="170" y="1090"/>
                  </a:lnTo>
                  <a:lnTo>
                    <a:pt x="169" y="1090"/>
                  </a:lnTo>
                  <a:lnTo>
                    <a:pt x="169" y="1089"/>
                  </a:lnTo>
                  <a:lnTo>
                    <a:pt x="169" y="1087"/>
                  </a:lnTo>
                  <a:lnTo>
                    <a:pt x="170" y="1086"/>
                  </a:lnTo>
                  <a:lnTo>
                    <a:pt x="172" y="1086"/>
                  </a:lnTo>
                  <a:lnTo>
                    <a:pt x="172" y="1083"/>
                  </a:lnTo>
                  <a:lnTo>
                    <a:pt x="174" y="1080"/>
                  </a:lnTo>
                  <a:lnTo>
                    <a:pt x="175" y="1078"/>
                  </a:lnTo>
                  <a:lnTo>
                    <a:pt x="177" y="1075"/>
                  </a:lnTo>
                  <a:lnTo>
                    <a:pt x="179" y="1070"/>
                  </a:lnTo>
                  <a:lnTo>
                    <a:pt x="180" y="1069"/>
                  </a:lnTo>
                  <a:lnTo>
                    <a:pt x="182" y="1066"/>
                  </a:lnTo>
                  <a:lnTo>
                    <a:pt x="185" y="1062"/>
                  </a:lnTo>
                  <a:lnTo>
                    <a:pt x="187" y="1062"/>
                  </a:lnTo>
                  <a:lnTo>
                    <a:pt x="189" y="1059"/>
                  </a:lnTo>
                  <a:lnTo>
                    <a:pt x="190" y="1057"/>
                  </a:lnTo>
                  <a:lnTo>
                    <a:pt x="194" y="1054"/>
                  </a:lnTo>
                  <a:lnTo>
                    <a:pt x="195" y="1053"/>
                  </a:lnTo>
                  <a:lnTo>
                    <a:pt x="195" y="1051"/>
                  </a:lnTo>
                  <a:lnTo>
                    <a:pt x="197" y="1050"/>
                  </a:lnTo>
                  <a:lnTo>
                    <a:pt x="199" y="1047"/>
                  </a:lnTo>
                  <a:lnTo>
                    <a:pt x="200" y="1043"/>
                  </a:lnTo>
                  <a:lnTo>
                    <a:pt x="200" y="1040"/>
                  </a:lnTo>
                  <a:lnTo>
                    <a:pt x="202" y="1037"/>
                  </a:lnTo>
                  <a:lnTo>
                    <a:pt x="204" y="1036"/>
                  </a:lnTo>
                  <a:lnTo>
                    <a:pt x="204" y="1033"/>
                  </a:lnTo>
                  <a:lnTo>
                    <a:pt x="205" y="1033"/>
                  </a:lnTo>
                  <a:lnTo>
                    <a:pt x="205" y="1034"/>
                  </a:lnTo>
                  <a:lnTo>
                    <a:pt x="207" y="1034"/>
                  </a:lnTo>
                  <a:lnTo>
                    <a:pt x="207" y="1033"/>
                  </a:lnTo>
                  <a:lnTo>
                    <a:pt x="209" y="1033"/>
                  </a:lnTo>
                  <a:lnTo>
                    <a:pt x="210" y="1033"/>
                  </a:lnTo>
                  <a:lnTo>
                    <a:pt x="212" y="1034"/>
                  </a:lnTo>
                  <a:lnTo>
                    <a:pt x="215" y="1034"/>
                  </a:lnTo>
                  <a:lnTo>
                    <a:pt x="216" y="1033"/>
                  </a:lnTo>
                  <a:lnTo>
                    <a:pt x="218" y="1031"/>
                  </a:lnTo>
                  <a:lnTo>
                    <a:pt x="220" y="1031"/>
                  </a:lnTo>
                  <a:lnTo>
                    <a:pt x="221" y="1030"/>
                  </a:lnTo>
                  <a:lnTo>
                    <a:pt x="223" y="1030"/>
                  </a:lnTo>
                  <a:lnTo>
                    <a:pt x="225" y="1031"/>
                  </a:lnTo>
                  <a:lnTo>
                    <a:pt x="226" y="1033"/>
                  </a:lnTo>
                  <a:lnTo>
                    <a:pt x="226" y="1034"/>
                  </a:lnTo>
                  <a:lnTo>
                    <a:pt x="228" y="1034"/>
                  </a:lnTo>
                  <a:lnTo>
                    <a:pt x="230" y="1034"/>
                  </a:lnTo>
                  <a:lnTo>
                    <a:pt x="228" y="1031"/>
                  </a:lnTo>
                  <a:lnTo>
                    <a:pt x="226" y="1031"/>
                  </a:lnTo>
                  <a:lnTo>
                    <a:pt x="226" y="1030"/>
                  </a:lnTo>
                  <a:lnTo>
                    <a:pt x="225" y="1028"/>
                  </a:lnTo>
                  <a:lnTo>
                    <a:pt x="226" y="1028"/>
                  </a:lnTo>
                  <a:lnTo>
                    <a:pt x="228" y="1028"/>
                  </a:lnTo>
                  <a:lnTo>
                    <a:pt x="228" y="1027"/>
                  </a:lnTo>
                  <a:lnTo>
                    <a:pt x="230" y="1025"/>
                  </a:lnTo>
                  <a:lnTo>
                    <a:pt x="230" y="1024"/>
                  </a:lnTo>
                  <a:lnTo>
                    <a:pt x="230" y="1022"/>
                  </a:lnTo>
                  <a:lnTo>
                    <a:pt x="230" y="1021"/>
                  </a:lnTo>
                  <a:lnTo>
                    <a:pt x="231" y="1021"/>
                  </a:lnTo>
                  <a:lnTo>
                    <a:pt x="233" y="1016"/>
                  </a:lnTo>
                  <a:lnTo>
                    <a:pt x="235" y="1013"/>
                  </a:lnTo>
                  <a:lnTo>
                    <a:pt x="238" y="1012"/>
                  </a:lnTo>
                  <a:lnTo>
                    <a:pt x="240" y="1010"/>
                  </a:lnTo>
                  <a:lnTo>
                    <a:pt x="241" y="1007"/>
                  </a:lnTo>
                  <a:lnTo>
                    <a:pt x="245" y="1007"/>
                  </a:lnTo>
                  <a:lnTo>
                    <a:pt x="246" y="1006"/>
                  </a:lnTo>
                  <a:lnTo>
                    <a:pt x="250" y="1004"/>
                  </a:lnTo>
                  <a:lnTo>
                    <a:pt x="253" y="1003"/>
                  </a:lnTo>
                  <a:lnTo>
                    <a:pt x="256" y="1001"/>
                  </a:lnTo>
                  <a:lnTo>
                    <a:pt x="258" y="1001"/>
                  </a:lnTo>
                  <a:lnTo>
                    <a:pt x="258" y="1000"/>
                  </a:lnTo>
                  <a:lnTo>
                    <a:pt x="260" y="1000"/>
                  </a:lnTo>
                  <a:lnTo>
                    <a:pt x="264" y="998"/>
                  </a:lnTo>
                  <a:lnTo>
                    <a:pt x="269" y="997"/>
                  </a:lnTo>
                  <a:lnTo>
                    <a:pt x="271" y="995"/>
                  </a:lnTo>
                  <a:lnTo>
                    <a:pt x="274" y="994"/>
                  </a:lnTo>
                  <a:lnTo>
                    <a:pt x="277" y="992"/>
                  </a:lnTo>
                  <a:lnTo>
                    <a:pt x="282" y="989"/>
                  </a:lnTo>
                  <a:lnTo>
                    <a:pt x="286" y="988"/>
                  </a:lnTo>
                  <a:lnTo>
                    <a:pt x="289" y="986"/>
                  </a:lnTo>
                  <a:lnTo>
                    <a:pt x="291" y="984"/>
                  </a:lnTo>
                  <a:lnTo>
                    <a:pt x="292" y="983"/>
                  </a:lnTo>
                  <a:lnTo>
                    <a:pt x="296" y="981"/>
                  </a:lnTo>
                  <a:lnTo>
                    <a:pt x="304" y="974"/>
                  </a:lnTo>
                  <a:lnTo>
                    <a:pt x="306" y="972"/>
                  </a:lnTo>
                  <a:lnTo>
                    <a:pt x="307" y="971"/>
                  </a:lnTo>
                  <a:lnTo>
                    <a:pt x="309" y="969"/>
                  </a:lnTo>
                  <a:lnTo>
                    <a:pt x="313" y="968"/>
                  </a:lnTo>
                  <a:lnTo>
                    <a:pt x="313" y="966"/>
                  </a:lnTo>
                  <a:lnTo>
                    <a:pt x="318" y="961"/>
                  </a:lnTo>
                  <a:lnTo>
                    <a:pt x="318" y="959"/>
                  </a:lnTo>
                  <a:lnTo>
                    <a:pt x="318" y="958"/>
                  </a:lnTo>
                  <a:lnTo>
                    <a:pt x="317" y="958"/>
                  </a:lnTo>
                  <a:lnTo>
                    <a:pt x="315" y="958"/>
                  </a:lnTo>
                  <a:lnTo>
                    <a:pt x="315" y="956"/>
                  </a:lnTo>
                  <a:lnTo>
                    <a:pt x="313" y="956"/>
                  </a:lnTo>
                  <a:lnTo>
                    <a:pt x="311" y="956"/>
                  </a:lnTo>
                  <a:lnTo>
                    <a:pt x="313" y="956"/>
                  </a:lnTo>
                  <a:lnTo>
                    <a:pt x="315" y="956"/>
                  </a:lnTo>
                  <a:lnTo>
                    <a:pt x="317" y="956"/>
                  </a:lnTo>
                  <a:lnTo>
                    <a:pt x="317" y="958"/>
                  </a:lnTo>
                  <a:lnTo>
                    <a:pt x="318" y="958"/>
                  </a:lnTo>
                  <a:lnTo>
                    <a:pt x="318" y="956"/>
                  </a:lnTo>
                  <a:lnTo>
                    <a:pt x="320" y="954"/>
                  </a:lnTo>
                  <a:lnTo>
                    <a:pt x="321" y="950"/>
                  </a:lnTo>
                  <a:lnTo>
                    <a:pt x="321" y="948"/>
                  </a:lnTo>
                  <a:lnTo>
                    <a:pt x="321" y="942"/>
                  </a:lnTo>
                  <a:lnTo>
                    <a:pt x="323" y="938"/>
                  </a:lnTo>
                  <a:lnTo>
                    <a:pt x="323" y="933"/>
                  </a:lnTo>
                  <a:lnTo>
                    <a:pt x="323" y="932"/>
                  </a:lnTo>
                  <a:lnTo>
                    <a:pt x="325" y="930"/>
                  </a:lnTo>
                  <a:lnTo>
                    <a:pt x="325" y="927"/>
                  </a:lnTo>
                  <a:lnTo>
                    <a:pt x="328" y="924"/>
                  </a:lnTo>
                  <a:lnTo>
                    <a:pt x="328" y="922"/>
                  </a:lnTo>
                  <a:lnTo>
                    <a:pt x="328" y="919"/>
                  </a:lnTo>
                  <a:lnTo>
                    <a:pt x="328" y="915"/>
                  </a:lnTo>
                  <a:lnTo>
                    <a:pt x="328" y="909"/>
                  </a:lnTo>
                  <a:lnTo>
                    <a:pt x="328" y="906"/>
                  </a:lnTo>
                  <a:lnTo>
                    <a:pt x="330" y="903"/>
                  </a:lnTo>
                  <a:lnTo>
                    <a:pt x="333" y="902"/>
                  </a:lnTo>
                  <a:lnTo>
                    <a:pt x="335" y="899"/>
                  </a:lnTo>
                  <a:lnTo>
                    <a:pt x="338" y="895"/>
                  </a:lnTo>
                  <a:lnTo>
                    <a:pt x="338" y="892"/>
                  </a:lnTo>
                  <a:lnTo>
                    <a:pt x="338" y="891"/>
                  </a:lnTo>
                  <a:lnTo>
                    <a:pt x="338" y="888"/>
                  </a:lnTo>
                  <a:lnTo>
                    <a:pt x="338" y="886"/>
                  </a:lnTo>
                  <a:lnTo>
                    <a:pt x="340" y="885"/>
                  </a:lnTo>
                  <a:lnTo>
                    <a:pt x="341" y="883"/>
                  </a:lnTo>
                  <a:lnTo>
                    <a:pt x="340" y="882"/>
                  </a:lnTo>
                  <a:lnTo>
                    <a:pt x="340" y="880"/>
                  </a:lnTo>
                  <a:lnTo>
                    <a:pt x="340" y="879"/>
                  </a:lnTo>
                  <a:lnTo>
                    <a:pt x="341" y="880"/>
                  </a:lnTo>
                  <a:lnTo>
                    <a:pt x="341" y="882"/>
                  </a:lnTo>
                  <a:lnTo>
                    <a:pt x="341" y="883"/>
                  </a:lnTo>
                  <a:lnTo>
                    <a:pt x="343" y="886"/>
                  </a:lnTo>
                  <a:lnTo>
                    <a:pt x="341" y="888"/>
                  </a:lnTo>
                  <a:lnTo>
                    <a:pt x="341" y="889"/>
                  </a:lnTo>
                  <a:lnTo>
                    <a:pt x="341" y="891"/>
                  </a:lnTo>
                  <a:lnTo>
                    <a:pt x="343" y="894"/>
                  </a:lnTo>
                  <a:lnTo>
                    <a:pt x="343" y="895"/>
                  </a:lnTo>
                  <a:lnTo>
                    <a:pt x="345" y="895"/>
                  </a:lnTo>
                  <a:lnTo>
                    <a:pt x="348" y="892"/>
                  </a:lnTo>
                  <a:lnTo>
                    <a:pt x="353" y="889"/>
                  </a:lnTo>
                  <a:lnTo>
                    <a:pt x="360" y="885"/>
                  </a:lnTo>
                  <a:lnTo>
                    <a:pt x="362" y="883"/>
                  </a:lnTo>
                  <a:lnTo>
                    <a:pt x="364" y="882"/>
                  </a:lnTo>
                  <a:lnTo>
                    <a:pt x="366" y="880"/>
                  </a:lnTo>
                  <a:lnTo>
                    <a:pt x="367" y="879"/>
                  </a:lnTo>
                  <a:lnTo>
                    <a:pt x="369" y="877"/>
                  </a:lnTo>
                  <a:lnTo>
                    <a:pt x="371" y="874"/>
                  </a:lnTo>
                  <a:lnTo>
                    <a:pt x="371" y="871"/>
                  </a:lnTo>
                  <a:lnTo>
                    <a:pt x="374" y="864"/>
                  </a:lnTo>
                  <a:lnTo>
                    <a:pt x="376" y="858"/>
                  </a:lnTo>
                  <a:lnTo>
                    <a:pt x="376" y="855"/>
                  </a:lnTo>
                  <a:lnTo>
                    <a:pt x="374" y="852"/>
                  </a:lnTo>
                  <a:lnTo>
                    <a:pt x="374" y="849"/>
                  </a:lnTo>
                  <a:lnTo>
                    <a:pt x="372" y="846"/>
                  </a:lnTo>
                  <a:lnTo>
                    <a:pt x="372" y="844"/>
                  </a:lnTo>
                  <a:lnTo>
                    <a:pt x="371" y="843"/>
                  </a:lnTo>
                  <a:lnTo>
                    <a:pt x="369" y="840"/>
                  </a:lnTo>
                  <a:lnTo>
                    <a:pt x="364" y="830"/>
                  </a:lnTo>
                  <a:lnTo>
                    <a:pt x="364" y="823"/>
                  </a:lnTo>
                  <a:lnTo>
                    <a:pt x="362" y="817"/>
                  </a:lnTo>
                  <a:lnTo>
                    <a:pt x="360" y="814"/>
                  </a:lnTo>
                  <a:lnTo>
                    <a:pt x="356" y="810"/>
                  </a:lnTo>
                  <a:lnTo>
                    <a:pt x="355" y="806"/>
                  </a:lnTo>
                  <a:lnTo>
                    <a:pt x="353" y="803"/>
                  </a:lnTo>
                  <a:lnTo>
                    <a:pt x="353" y="799"/>
                  </a:lnTo>
                  <a:lnTo>
                    <a:pt x="353" y="794"/>
                  </a:lnTo>
                  <a:lnTo>
                    <a:pt x="353" y="791"/>
                  </a:lnTo>
                  <a:lnTo>
                    <a:pt x="353" y="790"/>
                  </a:lnTo>
                  <a:lnTo>
                    <a:pt x="353" y="788"/>
                  </a:lnTo>
                  <a:lnTo>
                    <a:pt x="351" y="790"/>
                  </a:lnTo>
                  <a:lnTo>
                    <a:pt x="351" y="791"/>
                  </a:lnTo>
                  <a:lnTo>
                    <a:pt x="350" y="791"/>
                  </a:lnTo>
                  <a:lnTo>
                    <a:pt x="350" y="790"/>
                  </a:lnTo>
                  <a:lnTo>
                    <a:pt x="346" y="790"/>
                  </a:lnTo>
                  <a:lnTo>
                    <a:pt x="343" y="788"/>
                  </a:lnTo>
                  <a:lnTo>
                    <a:pt x="340" y="785"/>
                  </a:lnTo>
                  <a:lnTo>
                    <a:pt x="338" y="782"/>
                  </a:lnTo>
                  <a:lnTo>
                    <a:pt x="336" y="781"/>
                  </a:lnTo>
                  <a:lnTo>
                    <a:pt x="336" y="777"/>
                  </a:lnTo>
                  <a:lnTo>
                    <a:pt x="335" y="776"/>
                  </a:lnTo>
                  <a:lnTo>
                    <a:pt x="335" y="774"/>
                  </a:lnTo>
                  <a:lnTo>
                    <a:pt x="335" y="773"/>
                  </a:lnTo>
                  <a:lnTo>
                    <a:pt x="335" y="771"/>
                  </a:lnTo>
                  <a:lnTo>
                    <a:pt x="336" y="770"/>
                  </a:lnTo>
                  <a:lnTo>
                    <a:pt x="338" y="766"/>
                  </a:lnTo>
                  <a:lnTo>
                    <a:pt x="338" y="763"/>
                  </a:lnTo>
                  <a:lnTo>
                    <a:pt x="336" y="761"/>
                  </a:lnTo>
                  <a:lnTo>
                    <a:pt x="335" y="760"/>
                  </a:lnTo>
                  <a:lnTo>
                    <a:pt x="331" y="757"/>
                  </a:lnTo>
                  <a:lnTo>
                    <a:pt x="330" y="755"/>
                  </a:lnTo>
                  <a:lnTo>
                    <a:pt x="328" y="752"/>
                  </a:lnTo>
                  <a:lnTo>
                    <a:pt x="326" y="751"/>
                  </a:lnTo>
                  <a:lnTo>
                    <a:pt x="325" y="751"/>
                  </a:lnTo>
                  <a:lnTo>
                    <a:pt x="323" y="752"/>
                  </a:lnTo>
                  <a:lnTo>
                    <a:pt x="323" y="754"/>
                  </a:lnTo>
                  <a:lnTo>
                    <a:pt x="321" y="755"/>
                  </a:lnTo>
                  <a:lnTo>
                    <a:pt x="320" y="758"/>
                  </a:lnTo>
                  <a:lnTo>
                    <a:pt x="318" y="758"/>
                  </a:lnTo>
                  <a:lnTo>
                    <a:pt x="318" y="760"/>
                  </a:lnTo>
                  <a:lnTo>
                    <a:pt x="318" y="761"/>
                  </a:lnTo>
                  <a:lnTo>
                    <a:pt x="318" y="763"/>
                  </a:lnTo>
                  <a:lnTo>
                    <a:pt x="317" y="763"/>
                  </a:lnTo>
                  <a:lnTo>
                    <a:pt x="317" y="764"/>
                  </a:lnTo>
                  <a:lnTo>
                    <a:pt x="315" y="764"/>
                  </a:lnTo>
                  <a:lnTo>
                    <a:pt x="313" y="766"/>
                  </a:lnTo>
                  <a:lnTo>
                    <a:pt x="313" y="767"/>
                  </a:lnTo>
                  <a:lnTo>
                    <a:pt x="313" y="770"/>
                  </a:lnTo>
                  <a:lnTo>
                    <a:pt x="313" y="767"/>
                  </a:lnTo>
                  <a:lnTo>
                    <a:pt x="313" y="766"/>
                  </a:lnTo>
                  <a:lnTo>
                    <a:pt x="313" y="764"/>
                  </a:lnTo>
                  <a:lnTo>
                    <a:pt x="313" y="763"/>
                  </a:lnTo>
                  <a:lnTo>
                    <a:pt x="313" y="761"/>
                  </a:lnTo>
                  <a:lnTo>
                    <a:pt x="313" y="760"/>
                  </a:lnTo>
                  <a:lnTo>
                    <a:pt x="307" y="760"/>
                  </a:lnTo>
                  <a:lnTo>
                    <a:pt x="306" y="760"/>
                  </a:lnTo>
                  <a:lnTo>
                    <a:pt x="304" y="760"/>
                  </a:lnTo>
                  <a:lnTo>
                    <a:pt x="302" y="761"/>
                  </a:lnTo>
                  <a:lnTo>
                    <a:pt x="301" y="761"/>
                  </a:lnTo>
                  <a:lnTo>
                    <a:pt x="299" y="763"/>
                  </a:lnTo>
                  <a:lnTo>
                    <a:pt x="297" y="763"/>
                  </a:lnTo>
                  <a:lnTo>
                    <a:pt x="294" y="763"/>
                  </a:lnTo>
                  <a:lnTo>
                    <a:pt x="292" y="764"/>
                  </a:lnTo>
                  <a:lnTo>
                    <a:pt x="292" y="767"/>
                  </a:lnTo>
                  <a:lnTo>
                    <a:pt x="291" y="770"/>
                  </a:lnTo>
                  <a:lnTo>
                    <a:pt x="291" y="771"/>
                  </a:lnTo>
                  <a:lnTo>
                    <a:pt x="289" y="773"/>
                  </a:lnTo>
                  <a:lnTo>
                    <a:pt x="287" y="774"/>
                  </a:lnTo>
                  <a:lnTo>
                    <a:pt x="286" y="774"/>
                  </a:lnTo>
                  <a:lnTo>
                    <a:pt x="286" y="776"/>
                  </a:lnTo>
                  <a:lnTo>
                    <a:pt x="284" y="774"/>
                  </a:lnTo>
                  <a:lnTo>
                    <a:pt x="284" y="776"/>
                  </a:lnTo>
                  <a:lnTo>
                    <a:pt x="284" y="777"/>
                  </a:lnTo>
                  <a:lnTo>
                    <a:pt x="282" y="779"/>
                  </a:lnTo>
                  <a:lnTo>
                    <a:pt x="281" y="779"/>
                  </a:lnTo>
                  <a:lnTo>
                    <a:pt x="281" y="777"/>
                  </a:lnTo>
                  <a:lnTo>
                    <a:pt x="279" y="777"/>
                  </a:lnTo>
                  <a:lnTo>
                    <a:pt x="277" y="777"/>
                  </a:lnTo>
                  <a:lnTo>
                    <a:pt x="279" y="777"/>
                  </a:lnTo>
                  <a:lnTo>
                    <a:pt x="281" y="777"/>
                  </a:lnTo>
                  <a:lnTo>
                    <a:pt x="282" y="777"/>
                  </a:lnTo>
                  <a:lnTo>
                    <a:pt x="282" y="776"/>
                  </a:lnTo>
                  <a:lnTo>
                    <a:pt x="282" y="774"/>
                  </a:lnTo>
                  <a:lnTo>
                    <a:pt x="284" y="774"/>
                  </a:lnTo>
                  <a:lnTo>
                    <a:pt x="287" y="773"/>
                  </a:lnTo>
                  <a:lnTo>
                    <a:pt x="289" y="771"/>
                  </a:lnTo>
                  <a:lnTo>
                    <a:pt x="289" y="770"/>
                  </a:lnTo>
                  <a:lnTo>
                    <a:pt x="289" y="767"/>
                  </a:lnTo>
                  <a:lnTo>
                    <a:pt x="289" y="766"/>
                  </a:lnTo>
                  <a:lnTo>
                    <a:pt x="289" y="764"/>
                  </a:lnTo>
                  <a:lnTo>
                    <a:pt x="291" y="764"/>
                  </a:lnTo>
                  <a:lnTo>
                    <a:pt x="292" y="763"/>
                  </a:lnTo>
                  <a:lnTo>
                    <a:pt x="294" y="761"/>
                  </a:lnTo>
                  <a:lnTo>
                    <a:pt x="296" y="761"/>
                  </a:lnTo>
                  <a:lnTo>
                    <a:pt x="297" y="761"/>
                  </a:lnTo>
                  <a:lnTo>
                    <a:pt x="299" y="761"/>
                  </a:lnTo>
                  <a:lnTo>
                    <a:pt x="302" y="758"/>
                  </a:lnTo>
                  <a:lnTo>
                    <a:pt x="304" y="758"/>
                  </a:lnTo>
                  <a:lnTo>
                    <a:pt x="307" y="758"/>
                  </a:lnTo>
                  <a:lnTo>
                    <a:pt x="311" y="758"/>
                  </a:lnTo>
                  <a:lnTo>
                    <a:pt x="313" y="758"/>
                  </a:lnTo>
                  <a:lnTo>
                    <a:pt x="317" y="757"/>
                  </a:lnTo>
                  <a:lnTo>
                    <a:pt x="318" y="757"/>
                  </a:lnTo>
                  <a:lnTo>
                    <a:pt x="320" y="755"/>
                  </a:lnTo>
                  <a:lnTo>
                    <a:pt x="320" y="754"/>
                  </a:lnTo>
                  <a:lnTo>
                    <a:pt x="320" y="752"/>
                  </a:lnTo>
                  <a:lnTo>
                    <a:pt x="321" y="752"/>
                  </a:lnTo>
                  <a:lnTo>
                    <a:pt x="323" y="751"/>
                  </a:lnTo>
                  <a:lnTo>
                    <a:pt x="325" y="751"/>
                  </a:lnTo>
                  <a:lnTo>
                    <a:pt x="325" y="749"/>
                  </a:lnTo>
                  <a:lnTo>
                    <a:pt x="323" y="747"/>
                  </a:lnTo>
                  <a:lnTo>
                    <a:pt x="321" y="743"/>
                  </a:lnTo>
                  <a:lnTo>
                    <a:pt x="320" y="740"/>
                  </a:lnTo>
                  <a:lnTo>
                    <a:pt x="318" y="735"/>
                  </a:lnTo>
                  <a:lnTo>
                    <a:pt x="317" y="732"/>
                  </a:lnTo>
                  <a:lnTo>
                    <a:pt x="318" y="729"/>
                  </a:lnTo>
                  <a:lnTo>
                    <a:pt x="318" y="725"/>
                  </a:lnTo>
                  <a:lnTo>
                    <a:pt x="318" y="723"/>
                  </a:lnTo>
                  <a:lnTo>
                    <a:pt x="318" y="722"/>
                  </a:lnTo>
                  <a:lnTo>
                    <a:pt x="317" y="719"/>
                  </a:lnTo>
                  <a:lnTo>
                    <a:pt x="317" y="717"/>
                  </a:lnTo>
                  <a:lnTo>
                    <a:pt x="315" y="719"/>
                  </a:lnTo>
                  <a:lnTo>
                    <a:pt x="313" y="722"/>
                  </a:lnTo>
                  <a:lnTo>
                    <a:pt x="311" y="722"/>
                  </a:lnTo>
                  <a:lnTo>
                    <a:pt x="311" y="725"/>
                  </a:lnTo>
                  <a:lnTo>
                    <a:pt x="309" y="725"/>
                  </a:lnTo>
                  <a:lnTo>
                    <a:pt x="306" y="725"/>
                  </a:lnTo>
                  <a:lnTo>
                    <a:pt x="306" y="723"/>
                  </a:lnTo>
                  <a:lnTo>
                    <a:pt x="302" y="722"/>
                  </a:lnTo>
                  <a:lnTo>
                    <a:pt x="301" y="719"/>
                  </a:lnTo>
                  <a:lnTo>
                    <a:pt x="299" y="717"/>
                  </a:lnTo>
                  <a:lnTo>
                    <a:pt x="297" y="714"/>
                  </a:lnTo>
                  <a:lnTo>
                    <a:pt x="296" y="713"/>
                  </a:lnTo>
                  <a:lnTo>
                    <a:pt x="292" y="710"/>
                  </a:lnTo>
                  <a:lnTo>
                    <a:pt x="289" y="708"/>
                  </a:lnTo>
                  <a:lnTo>
                    <a:pt x="289" y="707"/>
                  </a:lnTo>
                  <a:lnTo>
                    <a:pt x="289" y="705"/>
                  </a:lnTo>
                  <a:lnTo>
                    <a:pt x="287" y="704"/>
                  </a:lnTo>
                  <a:lnTo>
                    <a:pt x="287" y="702"/>
                  </a:lnTo>
                  <a:lnTo>
                    <a:pt x="286" y="702"/>
                  </a:lnTo>
                  <a:lnTo>
                    <a:pt x="284" y="702"/>
                  </a:lnTo>
                  <a:lnTo>
                    <a:pt x="284" y="701"/>
                  </a:lnTo>
                  <a:lnTo>
                    <a:pt x="282" y="701"/>
                  </a:lnTo>
                  <a:lnTo>
                    <a:pt x="282" y="699"/>
                  </a:lnTo>
                  <a:lnTo>
                    <a:pt x="281" y="699"/>
                  </a:lnTo>
                  <a:lnTo>
                    <a:pt x="279" y="699"/>
                  </a:lnTo>
                  <a:lnTo>
                    <a:pt x="277" y="701"/>
                  </a:lnTo>
                  <a:lnTo>
                    <a:pt x="276" y="701"/>
                  </a:lnTo>
                  <a:lnTo>
                    <a:pt x="274" y="699"/>
                  </a:lnTo>
                  <a:lnTo>
                    <a:pt x="272" y="699"/>
                  </a:lnTo>
                  <a:lnTo>
                    <a:pt x="269" y="698"/>
                  </a:lnTo>
                  <a:lnTo>
                    <a:pt x="267" y="696"/>
                  </a:lnTo>
                  <a:lnTo>
                    <a:pt x="267" y="695"/>
                  </a:lnTo>
                  <a:lnTo>
                    <a:pt x="266" y="695"/>
                  </a:lnTo>
                  <a:lnTo>
                    <a:pt x="264" y="695"/>
                  </a:lnTo>
                  <a:lnTo>
                    <a:pt x="261" y="695"/>
                  </a:lnTo>
                  <a:lnTo>
                    <a:pt x="260" y="695"/>
                  </a:lnTo>
                  <a:lnTo>
                    <a:pt x="258" y="693"/>
                  </a:lnTo>
                  <a:lnTo>
                    <a:pt x="256" y="693"/>
                  </a:lnTo>
                  <a:lnTo>
                    <a:pt x="255" y="693"/>
                  </a:lnTo>
                  <a:lnTo>
                    <a:pt x="253" y="692"/>
                  </a:lnTo>
                  <a:lnTo>
                    <a:pt x="253" y="690"/>
                  </a:lnTo>
                  <a:lnTo>
                    <a:pt x="251" y="690"/>
                  </a:lnTo>
                  <a:lnTo>
                    <a:pt x="251" y="692"/>
                  </a:lnTo>
                  <a:lnTo>
                    <a:pt x="250" y="692"/>
                  </a:lnTo>
                  <a:lnTo>
                    <a:pt x="248" y="692"/>
                  </a:lnTo>
                  <a:lnTo>
                    <a:pt x="246" y="690"/>
                  </a:lnTo>
                  <a:lnTo>
                    <a:pt x="248" y="690"/>
                  </a:lnTo>
                  <a:lnTo>
                    <a:pt x="246" y="690"/>
                  </a:lnTo>
                  <a:lnTo>
                    <a:pt x="245" y="688"/>
                  </a:lnTo>
                  <a:lnTo>
                    <a:pt x="243" y="688"/>
                  </a:lnTo>
                  <a:lnTo>
                    <a:pt x="241" y="688"/>
                  </a:lnTo>
                  <a:lnTo>
                    <a:pt x="240" y="688"/>
                  </a:lnTo>
                  <a:lnTo>
                    <a:pt x="236" y="688"/>
                  </a:lnTo>
                  <a:lnTo>
                    <a:pt x="235" y="687"/>
                  </a:lnTo>
                  <a:lnTo>
                    <a:pt x="235" y="688"/>
                  </a:lnTo>
                  <a:lnTo>
                    <a:pt x="235" y="692"/>
                  </a:lnTo>
                  <a:lnTo>
                    <a:pt x="233" y="692"/>
                  </a:lnTo>
                  <a:lnTo>
                    <a:pt x="231" y="692"/>
                  </a:lnTo>
                  <a:lnTo>
                    <a:pt x="230" y="692"/>
                  </a:lnTo>
                  <a:lnTo>
                    <a:pt x="228" y="692"/>
                  </a:lnTo>
                  <a:lnTo>
                    <a:pt x="226" y="692"/>
                  </a:lnTo>
                  <a:lnTo>
                    <a:pt x="225" y="690"/>
                  </a:lnTo>
                  <a:lnTo>
                    <a:pt x="223" y="690"/>
                  </a:lnTo>
                  <a:lnTo>
                    <a:pt x="220" y="690"/>
                  </a:lnTo>
                  <a:lnTo>
                    <a:pt x="218" y="690"/>
                  </a:lnTo>
                  <a:lnTo>
                    <a:pt x="218" y="692"/>
                  </a:lnTo>
                  <a:lnTo>
                    <a:pt x="216" y="693"/>
                  </a:lnTo>
                  <a:lnTo>
                    <a:pt x="215" y="695"/>
                  </a:lnTo>
                  <a:lnTo>
                    <a:pt x="215" y="696"/>
                  </a:lnTo>
                  <a:lnTo>
                    <a:pt x="212" y="696"/>
                  </a:lnTo>
                  <a:lnTo>
                    <a:pt x="210" y="698"/>
                  </a:lnTo>
                  <a:lnTo>
                    <a:pt x="210" y="696"/>
                  </a:lnTo>
                  <a:lnTo>
                    <a:pt x="209" y="696"/>
                  </a:lnTo>
                  <a:lnTo>
                    <a:pt x="207" y="696"/>
                  </a:lnTo>
                  <a:lnTo>
                    <a:pt x="205" y="698"/>
                  </a:lnTo>
                  <a:lnTo>
                    <a:pt x="207" y="696"/>
                  </a:lnTo>
                  <a:lnTo>
                    <a:pt x="209" y="696"/>
                  </a:lnTo>
                  <a:lnTo>
                    <a:pt x="210" y="696"/>
                  </a:lnTo>
                  <a:lnTo>
                    <a:pt x="212" y="696"/>
                  </a:lnTo>
                  <a:lnTo>
                    <a:pt x="215" y="695"/>
                  </a:lnTo>
                  <a:lnTo>
                    <a:pt x="215" y="693"/>
                  </a:lnTo>
                  <a:lnTo>
                    <a:pt x="216" y="692"/>
                  </a:lnTo>
                  <a:lnTo>
                    <a:pt x="218" y="690"/>
                  </a:lnTo>
                  <a:lnTo>
                    <a:pt x="220" y="690"/>
                  </a:lnTo>
                  <a:lnTo>
                    <a:pt x="221" y="690"/>
                  </a:lnTo>
                  <a:lnTo>
                    <a:pt x="223" y="690"/>
                  </a:lnTo>
                  <a:lnTo>
                    <a:pt x="225" y="690"/>
                  </a:lnTo>
                  <a:lnTo>
                    <a:pt x="226" y="690"/>
                  </a:lnTo>
                  <a:lnTo>
                    <a:pt x="228" y="692"/>
                  </a:lnTo>
                  <a:lnTo>
                    <a:pt x="230" y="692"/>
                  </a:lnTo>
                  <a:lnTo>
                    <a:pt x="231" y="690"/>
                  </a:lnTo>
                  <a:lnTo>
                    <a:pt x="233" y="692"/>
                  </a:lnTo>
                  <a:lnTo>
                    <a:pt x="233" y="690"/>
                  </a:lnTo>
                  <a:lnTo>
                    <a:pt x="233" y="688"/>
                  </a:lnTo>
                  <a:lnTo>
                    <a:pt x="233" y="687"/>
                  </a:lnTo>
                  <a:lnTo>
                    <a:pt x="235" y="687"/>
                  </a:lnTo>
                  <a:lnTo>
                    <a:pt x="236" y="688"/>
                  </a:lnTo>
                  <a:lnTo>
                    <a:pt x="238" y="688"/>
                  </a:lnTo>
                  <a:lnTo>
                    <a:pt x="240" y="688"/>
                  </a:lnTo>
                  <a:lnTo>
                    <a:pt x="241" y="688"/>
                  </a:lnTo>
                  <a:lnTo>
                    <a:pt x="243" y="687"/>
                  </a:lnTo>
                  <a:lnTo>
                    <a:pt x="245" y="688"/>
                  </a:lnTo>
                  <a:lnTo>
                    <a:pt x="246" y="690"/>
                  </a:lnTo>
                  <a:lnTo>
                    <a:pt x="246" y="688"/>
                  </a:lnTo>
                  <a:lnTo>
                    <a:pt x="248" y="688"/>
                  </a:lnTo>
                  <a:lnTo>
                    <a:pt x="248" y="690"/>
                  </a:lnTo>
                  <a:lnTo>
                    <a:pt x="248" y="692"/>
                  </a:lnTo>
                  <a:lnTo>
                    <a:pt x="250" y="692"/>
                  </a:lnTo>
                  <a:lnTo>
                    <a:pt x="250" y="690"/>
                  </a:lnTo>
                  <a:lnTo>
                    <a:pt x="251" y="690"/>
                  </a:lnTo>
                  <a:lnTo>
                    <a:pt x="253" y="690"/>
                  </a:lnTo>
                  <a:lnTo>
                    <a:pt x="255" y="690"/>
                  </a:lnTo>
                  <a:lnTo>
                    <a:pt x="255" y="692"/>
                  </a:lnTo>
                  <a:lnTo>
                    <a:pt x="256" y="692"/>
                  </a:lnTo>
                  <a:lnTo>
                    <a:pt x="260" y="693"/>
                  </a:lnTo>
                  <a:lnTo>
                    <a:pt x="261" y="695"/>
                  </a:lnTo>
                  <a:lnTo>
                    <a:pt x="264" y="695"/>
                  </a:lnTo>
                  <a:lnTo>
                    <a:pt x="264" y="693"/>
                  </a:lnTo>
                  <a:lnTo>
                    <a:pt x="266" y="693"/>
                  </a:lnTo>
                  <a:lnTo>
                    <a:pt x="267" y="695"/>
                  </a:lnTo>
                  <a:lnTo>
                    <a:pt x="267" y="696"/>
                  </a:lnTo>
                  <a:lnTo>
                    <a:pt x="269" y="696"/>
                  </a:lnTo>
                  <a:lnTo>
                    <a:pt x="269" y="698"/>
                  </a:lnTo>
                  <a:lnTo>
                    <a:pt x="271" y="698"/>
                  </a:lnTo>
                  <a:lnTo>
                    <a:pt x="272" y="698"/>
                  </a:lnTo>
                  <a:lnTo>
                    <a:pt x="274" y="699"/>
                  </a:lnTo>
                  <a:lnTo>
                    <a:pt x="276" y="699"/>
                  </a:lnTo>
                  <a:lnTo>
                    <a:pt x="277" y="699"/>
                  </a:lnTo>
                  <a:lnTo>
                    <a:pt x="279" y="698"/>
                  </a:lnTo>
                  <a:lnTo>
                    <a:pt x="281" y="698"/>
                  </a:lnTo>
                  <a:lnTo>
                    <a:pt x="282" y="699"/>
                  </a:lnTo>
                  <a:lnTo>
                    <a:pt x="284" y="701"/>
                  </a:lnTo>
                  <a:lnTo>
                    <a:pt x="286" y="701"/>
                  </a:lnTo>
                  <a:lnTo>
                    <a:pt x="287" y="702"/>
                  </a:lnTo>
                  <a:lnTo>
                    <a:pt x="289" y="704"/>
                  </a:lnTo>
                  <a:lnTo>
                    <a:pt x="289" y="705"/>
                  </a:lnTo>
                  <a:lnTo>
                    <a:pt x="291" y="707"/>
                  </a:lnTo>
                  <a:lnTo>
                    <a:pt x="292" y="708"/>
                  </a:lnTo>
                  <a:lnTo>
                    <a:pt x="292" y="710"/>
                  </a:lnTo>
                  <a:lnTo>
                    <a:pt x="294" y="710"/>
                  </a:lnTo>
                  <a:lnTo>
                    <a:pt x="296" y="711"/>
                  </a:lnTo>
                  <a:lnTo>
                    <a:pt x="297" y="713"/>
                  </a:lnTo>
                  <a:lnTo>
                    <a:pt x="301" y="716"/>
                  </a:lnTo>
                  <a:lnTo>
                    <a:pt x="304" y="719"/>
                  </a:lnTo>
                  <a:lnTo>
                    <a:pt x="306" y="722"/>
                  </a:lnTo>
                  <a:lnTo>
                    <a:pt x="309" y="723"/>
                  </a:lnTo>
                  <a:lnTo>
                    <a:pt x="309" y="722"/>
                  </a:lnTo>
                  <a:lnTo>
                    <a:pt x="311" y="719"/>
                  </a:lnTo>
                  <a:lnTo>
                    <a:pt x="313" y="719"/>
                  </a:lnTo>
                  <a:lnTo>
                    <a:pt x="315" y="719"/>
                  </a:lnTo>
                  <a:lnTo>
                    <a:pt x="315" y="717"/>
                  </a:lnTo>
                  <a:lnTo>
                    <a:pt x="317" y="717"/>
                  </a:lnTo>
                  <a:lnTo>
                    <a:pt x="317" y="716"/>
                  </a:lnTo>
                  <a:lnTo>
                    <a:pt x="317" y="714"/>
                  </a:lnTo>
                  <a:lnTo>
                    <a:pt x="318" y="714"/>
                  </a:lnTo>
                  <a:lnTo>
                    <a:pt x="320" y="714"/>
                  </a:lnTo>
                  <a:lnTo>
                    <a:pt x="318" y="713"/>
                  </a:lnTo>
                  <a:lnTo>
                    <a:pt x="320" y="711"/>
                  </a:lnTo>
                  <a:lnTo>
                    <a:pt x="320" y="710"/>
                  </a:lnTo>
                  <a:lnTo>
                    <a:pt x="320" y="708"/>
                  </a:lnTo>
                  <a:lnTo>
                    <a:pt x="320" y="707"/>
                  </a:lnTo>
                  <a:lnTo>
                    <a:pt x="320" y="705"/>
                  </a:lnTo>
                  <a:lnTo>
                    <a:pt x="321" y="704"/>
                  </a:lnTo>
                  <a:lnTo>
                    <a:pt x="321" y="702"/>
                  </a:lnTo>
                  <a:lnTo>
                    <a:pt x="323" y="701"/>
                  </a:lnTo>
                  <a:lnTo>
                    <a:pt x="323" y="699"/>
                  </a:lnTo>
                  <a:lnTo>
                    <a:pt x="325" y="698"/>
                  </a:lnTo>
                  <a:lnTo>
                    <a:pt x="326" y="696"/>
                  </a:lnTo>
                  <a:lnTo>
                    <a:pt x="328" y="695"/>
                  </a:lnTo>
                  <a:lnTo>
                    <a:pt x="328" y="693"/>
                  </a:lnTo>
                  <a:lnTo>
                    <a:pt x="331" y="692"/>
                  </a:lnTo>
                  <a:lnTo>
                    <a:pt x="335" y="688"/>
                  </a:lnTo>
                  <a:lnTo>
                    <a:pt x="336" y="685"/>
                  </a:lnTo>
                  <a:lnTo>
                    <a:pt x="340" y="682"/>
                  </a:lnTo>
                  <a:lnTo>
                    <a:pt x="341" y="681"/>
                  </a:lnTo>
                  <a:lnTo>
                    <a:pt x="341" y="678"/>
                  </a:lnTo>
                  <a:lnTo>
                    <a:pt x="343" y="676"/>
                  </a:lnTo>
                  <a:lnTo>
                    <a:pt x="341" y="675"/>
                  </a:lnTo>
                  <a:lnTo>
                    <a:pt x="343" y="673"/>
                  </a:lnTo>
                  <a:lnTo>
                    <a:pt x="345" y="672"/>
                  </a:lnTo>
                  <a:lnTo>
                    <a:pt x="343" y="668"/>
                  </a:lnTo>
                  <a:lnTo>
                    <a:pt x="341" y="666"/>
                  </a:lnTo>
                  <a:lnTo>
                    <a:pt x="341" y="665"/>
                  </a:lnTo>
                  <a:lnTo>
                    <a:pt x="340" y="665"/>
                  </a:lnTo>
                  <a:lnTo>
                    <a:pt x="340" y="662"/>
                  </a:lnTo>
                  <a:lnTo>
                    <a:pt x="338" y="658"/>
                  </a:lnTo>
                  <a:lnTo>
                    <a:pt x="338" y="657"/>
                  </a:lnTo>
                  <a:lnTo>
                    <a:pt x="338" y="655"/>
                  </a:lnTo>
                  <a:lnTo>
                    <a:pt x="336" y="654"/>
                  </a:lnTo>
                  <a:lnTo>
                    <a:pt x="336" y="652"/>
                  </a:lnTo>
                  <a:lnTo>
                    <a:pt x="338" y="654"/>
                  </a:lnTo>
                  <a:lnTo>
                    <a:pt x="340" y="655"/>
                  </a:lnTo>
                  <a:lnTo>
                    <a:pt x="340" y="657"/>
                  </a:lnTo>
                  <a:lnTo>
                    <a:pt x="341" y="658"/>
                  </a:lnTo>
                  <a:lnTo>
                    <a:pt x="341" y="660"/>
                  </a:lnTo>
                  <a:lnTo>
                    <a:pt x="341" y="662"/>
                  </a:lnTo>
                  <a:lnTo>
                    <a:pt x="341" y="663"/>
                  </a:lnTo>
                  <a:lnTo>
                    <a:pt x="343" y="663"/>
                  </a:lnTo>
                  <a:lnTo>
                    <a:pt x="345" y="668"/>
                  </a:lnTo>
                  <a:lnTo>
                    <a:pt x="345" y="669"/>
                  </a:lnTo>
                  <a:lnTo>
                    <a:pt x="346" y="668"/>
                  </a:lnTo>
                  <a:lnTo>
                    <a:pt x="351" y="665"/>
                  </a:lnTo>
                  <a:lnTo>
                    <a:pt x="355" y="662"/>
                  </a:lnTo>
                  <a:lnTo>
                    <a:pt x="358" y="660"/>
                  </a:lnTo>
                  <a:lnTo>
                    <a:pt x="362" y="657"/>
                  </a:lnTo>
                  <a:lnTo>
                    <a:pt x="364" y="654"/>
                  </a:lnTo>
                  <a:lnTo>
                    <a:pt x="366" y="651"/>
                  </a:lnTo>
                  <a:lnTo>
                    <a:pt x="366" y="648"/>
                  </a:lnTo>
                  <a:lnTo>
                    <a:pt x="364" y="645"/>
                  </a:lnTo>
                  <a:lnTo>
                    <a:pt x="364" y="642"/>
                  </a:lnTo>
                  <a:lnTo>
                    <a:pt x="362" y="639"/>
                  </a:lnTo>
                  <a:lnTo>
                    <a:pt x="358" y="636"/>
                  </a:lnTo>
                  <a:lnTo>
                    <a:pt x="356" y="634"/>
                  </a:lnTo>
                  <a:lnTo>
                    <a:pt x="353" y="631"/>
                  </a:lnTo>
                  <a:lnTo>
                    <a:pt x="350" y="629"/>
                  </a:lnTo>
                  <a:lnTo>
                    <a:pt x="348" y="626"/>
                  </a:lnTo>
                  <a:lnTo>
                    <a:pt x="345" y="623"/>
                  </a:lnTo>
                  <a:lnTo>
                    <a:pt x="343" y="619"/>
                  </a:lnTo>
                  <a:lnTo>
                    <a:pt x="341" y="618"/>
                  </a:lnTo>
                  <a:lnTo>
                    <a:pt x="341" y="615"/>
                  </a:lnTo>
                  <a:lnTo>
                    <a:pt x="340" y="613"/>
                  </a:lnTo>
                  <a:lnTo>
                    <a:pt x="340" y="615"/>
                  </a:lnTo>
                  <a:lnTo>
                    <a:pt x="340" y="616"/>
                  </a:lnTo>
                  <a:lnTo>
                    <a:pt x="338" y="621"/>
                  </a:lnTo>
                  <a:lnTo>
                    <a:pt x="338" y="625"/>
                  </a:lnTo>
                  <a:lnTo>
                    <a:pt x="336" y="625"/>
                  </a:lnTo>
                  <a:lnTo>
                    <a:pt x="338" y="621"/>
                  </a:lnTo>
                  <a:lnTo>
                    <a:pt x="338" y="619"/>
                  </a:lnTo>
                  <a:lnTo>
                    <a:pt x="336" y="619"/>
                  </a:lnTo>
                  <a:lnTo>
                    <a:pt x="336" y="621"/>
                  </a:lnTo>
                  <a:lnTo>
                    <a:pt x="335" y="623"/>
                  </a:lnTo>
                  <a:lnTo>
                    <a:pt x="335" y="625"/>
                  </a:lnTo>
                  <a:lnTo>
                    <a:pt x="335" y="623"/>
                  </a:lnTo>
                  <a:lnTo>
                    <a:pt x="335" y="621"/>
                  </a:lnTo>
                  <a:lnTo>
                    <a:pt x="336" y="619"/>
                  </a:lnTo>
                  <a:lnTo>
                    <a:pt x="338" y="616"/>
                  </a:lnTo>
                  <a:lnTo>
                    <a:pt x="338" y="615"/>
                  </a:lnTo>
                  <a:lnTo>
                    <a:pt x="338" y="612"/>
                  </a:lnTo>
                  <a:lnTo>
                    <a:pt x="338" y="610"/>
                  </a:lnTo>
                  <a:lnTo>
                    <a:pt x="340" y="610"/>
                  </a:lnTo>
                  <a:lnTo>
                    <a:pt x="341" y="609"/>
                  </a:lnTo>
                  <a:lnTo>
                    <a:pt x="341" y="606"/>
                  </a:lnTo>
                  <a:lnTo>
                    <a:pt x="341" y="604"/>
                  </a:lnTo>
                  <a:lnTo>
                    <a:pt x="341" y="603"/>
                  </a:lnTo>
                  <a:lnTo>
                    <a:pt x="341" y="601"/>
                  </a:lnTo>
                  <a:lnTo>
                    <a:pt x="341" y="598"/>
                  </a:lnTo>
                  <a:lnTo>
                    <a:pt x="341" y="596"/>
                  </a:lnTo>
                  <a:lnTo>
                    <a:pt x="341" y="595"/>
                  </a:lnTo>
                  <a:lnTo>
                    <a:pt x="340" y="593"/>
                  </a:lnTo>
                  <a:lnTo>
                    <a:pt x="340" y="592"/>
                  </a:lnTo>
                  <a:lnTo>
                    <a:pt x="340" y="590"/>
                  </a:lnTo>
                  <a:lnTo>
                    <a:pt x="340" y="589"/>
                  </a:lnTo>
                  <a:lnTo>
                    <a:pt x="338" y="586"/>
                  </a:lnTo>
                  <a:lnTo>
                    <a:pt x="336" y="586"/>
                  </a:lnTo>
                  <a:lnTo>
                    <a:pt x="336" y="584"/>
                  </a:lnTo>
                  <a:lnTo>
                    <a:pt x="335" y="583"/>
                  </a:lnTo>
                  <a:lnTo>
                    <a:pt x="333" y="581"/>
                  </a:lnTo>
                  <a:lnTo>
                    <a:pt x="333" y="578"/>
                  </a:lnTo>
                  <a:lnTo>
                    <a:pt x="331" y="577"/>
                  </a:lnTo>
                  <a:lnTo>
                    <a:pt x="333" y="574"/>
                  </a:lnTo>
                  <a:lnTo>
                    <a:pt x="333" y="571"/>
                  </a:lnTo>
                  <a:lnTo>
                    <a:pt x="335" y="569"/>
                  </a:lnTo>
                  <a:lnTo>
                    <a:pt x="335" y="565"/>
                  </a:lnTo>
                  <a:lnTo>
                    <a:pt x="335" y="563"/>
                  </a:lnTo>
                  <a:lnTo>
                    <a:pt x="333" y="560"/>
                  </a:lnTo>
                  <a:lnTo>
                    <a:pt x="333" y="559"/>
                  </a:lnTo>
                  <a:lnTo>
                    <a:pt x="331" y="557"/>
                  </a:lnTo>
                  <a:lnTo>
                    <a:pt x="331" y="554"/>
                  </a:lnTo>
                  <a:lnTo>
                    <a:pt x="330" y="553"/>
                  </a:lnTo>
                  <a:lnTo>
                    <a:pt x="326" y="550"/>
                  </a:lnTo>
                  <a:lnTo>
                    <a:pt x="325" y="550"/>
                  </a:lnTo>
                  <a:lnTo>
                    <a:pt x="323" y="551"/>
                  </a:lnTo>
                  <a:lnTo>
                    <a:pt x="321" y="551"/>
                  </a:lnTo>
                  <a:lnTo>
                    <a:pt x="320" y="551"/>
                  </a:lnTo>
                  <a:lnTo>
                    <a:pt x="318" y="551"/>
                  </a:lnTo>
                  <a:lnTo>
                    <a:pt x="317" y="550"/>
                  </a:lnTo>
                  <a:lnTo>
                    <a:pt x="318" y="550"/>
                  </a:lnTo>
                  <a:lnTo>
                    <a:pt x="320" y="551"/>
                  </a:lnTo>
                  <a:lnTo>
                    <a:pt x="320" y="550"/>
                  </a:lnTo>
                  <a:lnTo>
                    <a:pt x="320" y="548"/>
                  </a:lnTo>
                  <a:lnTo>
                    <a:pt x="318" y="548"/>
                  </a:lnTo>
                  <a:lnTo>
                    <a:pt x="317" y="550"/>
                  </a:lnTo>
                  <a:lnTo>
                    <a:pt x="317" y="548"/>
                  </a:lnTo>
                  <a:lnTo>
                    <a:pt x="315" y="545"/>
                  </a:lnTo>
                  <a:lnTo>
                    <a:pt x="315" y="542"/>
                  </a:lnTo>
                  <a:lnTo>
                    <a:pt x="313" y="540"/>
                  </a:lnTo>
                  <a:lnTo>
                    <a:pt x="313" y="537"/>
                  </a:lnTo>
                  <a:lnTo>
                    <a:pt x="311" y="536"/>
                  </a:lnTo>
                  <a:lnTo>
                    <a:pt x="309" y="534"/>
                  </a:lnTo>
                  <a:lnTo>
                    <a:pt x="307" y="533"/>
                  </a:lnTo>
                  <a:lnTo>
                    <a:pt x="304" y="531"/>
                  </a:lnTo>
                  <a:lnTo>
                    <a:pt x="302" y="530"/>
                  </a:lnTo>
                  <a:lnTo>
                    <a:pt x="301" y="528"/>
                  </a:lnTo>
                  <a:lnTo>
                    <a:pt x="299" y="527"/>
                  </a:lnTo>
                  <a:lnTo>
                    <a:pt x="297" y="525"/>
                  </a:lnTo>
                  <a:lnTo>
                    <a:pt x="294" y="527"/>
                  </a:lnTo>
                  <a:lnTo>
                    <a:pt x="292" y="527"/>
                  </a:lnTo>
                  <a:lnTo>
                    <a:pt x="291" y="528"/>
                  </a:lnTo>
                  <a:lnTo>
                    <a:pt x="287" y="528"/>
                  </a:lnTo>
                  <a:lnTo>
                    <a:pt x="287" y="530"/>
                  </a:lnTo>
                  <a:lnTo>
                    <a:pt x="286" y="530"/>
                  </a:lnTo>
                  <a:lnTo>
                    <a:pt x="286" y="528"/>
                  </a:lnTo>
                  <a:lnTo>
                    <a:pt x="284" y="527"/>
                  </a:lnTo>
                  <a:lnTo>
                    <a:pt x="282" y="525"/>
                  </a:lnTo>
                  <a:lnTo>
                    <a:pt x="281" y="523"/>
                  </a:lnTo>
                  <a:lnTo>
                    <a:pt x="279" y="520"/>
                  </a:lnTo>
                  <a:lnTo>
                    <a:pt x="281" y="517"/>
                  </a:lnTo>
                  <a:lnTo>
                    <a:pt x="279" y="515"/>
                  </a:lnTo>
                  <a:lnTo>
                    <a:pt x="277" y="512"/>
                  </a:lnTo>
                  <a:lnTo>
                    <a:pt x="276" y="509"/>
                  </a:lnTo>
                  <a:lnTo>
                    <a:pt x="274" y="506"/>
                  </a:lnTo>
                  <a:lnTo>
                    <a:pt x="272" y="503"/>
                  </a:lnTo>
                  <a:lnTo>
                    <a:pt x="271" y="501"/>
                  </a:lnTo>
                  <a:lnTo>
                    <a:pt x="269" y="500"/>
                  </a:lnTo>
                  <a:lnTo>
                    <a:pt x="267" y="498"/>
                  </a:lnTo>
                  <a:lnTo>
                    <a:pt x="266" y="497"/>
                  </a:lnTo>
                  <a:lnTo>
                    <a:pt x="264" y="494"/>
                  </a:lnTo>
                  <a:lnTo>
                    <a:pt x="261" y="492"/>
                  </a:lnTo>
                  <a:lnTo>
                    <a:pt x="258" y="491"/>
                  </a:lnTo>
                  <a:lnTo>
                    <a:pt x="256" y="491"/>
                  </a:lnTo>
                  <a:lnTo>
                    <a:pt x="256" y="489"/>
                  </a:lnTo>
                  <a:lnTo>
                    <a:pt x="255" y="489"/>
                  </a:lnTo>
                  <a:lnTo>
                    <a:pt x="253" y="489"/>
                  </a:lnTo>
                  <a:lnTo>
                    <a:pt x="251" y="491"/>
                  </a:lnTo>
                  <a:lnTo>
                    <a:pt x="250" y="491"/>
                  </a:lnTo>
                  <a:lnTo>
                    <a:pt x="248" y="489"/>
                  </a:lnTo>
                  <a:lnTo>
                    <a:pt x="246" y="488"/>
                  </a:lnTo>
                  <a:lnTo>
                    <a:pt x="245" y="488"/>
                  </a:lnTo>
                  <a:lnTo>
                    <a:pt x="243" y="488"/>
                  </a:lnTo>
                  <a:lnTo>
                    <a:pt x="241" y="488"/>
                  </a:lnTo>
                  <a:lnTo>
                    <a:pt x="238" y="486"/>
                  </a:lnTo>
                  <a:lnTo>
                    <a:pt x="236" y="486"/>
                  </a:lnTo>
                  <a:lnTo>
                    <a:pt x="236" y="485"/>
                  </a:lnTo>
                  <a:lnTo>
                    <a:pt x="235" y="483"/>
                  </a:lnTo>
                  <a:lnTo>
                    <a:pt x="235" y="480"/>
                  </a:lnTo>
                  <a:lnTo>
                    <a:pt x="233" y="477"/>
                  </a:lnTo>
                  <a:lnTo>
                    <a:pt x="233" y="474"/>
                  </a:lnTo>
                  <a:lnTo>
                    <a:pt x="233" y="473"/>
                  </a:lnTo>
                  <a:lnTo>
                    <a:pt x="231" y="471"/>
                  </a:lnTo>
                  <a:lnTo>
                    <a:pt x="230" y="470"/>
                  </a:lnTo>
                  <a:lnTo>
                    <a:pt x="228" y="468"/>
                  </a:lnTo>
                  <a:lnTo>
                    <a:pt x="226" y="468"/>
                  </a:lnTo>
                  <a:lnTo>
                    <a:pt x="226" y="467"/>
                  </a:lnTo>
                  <a:lnTo>
                    <a:pt x="225" y="465"/>
                  </a:lnTo>
                  <a:lnTo>
                    <a:pt x="225" y="464"/>
                  </a:lnTo>
                  <a:lnTo>
                    <a:pt x="223" y="464"/>
                  </a:lnTo>
                  <a:lnTo>
                    <a:pt x="221" y="464"/>
                  </a:lnTo>
                  <a:lnTo>
                    <a:pt x="221" y="465"/>
                  </a:lnTo>
                  <a:lnTo>
                    <a:pt x="220" y="467"/>
                  </a:lnTo>
                  <a:lnTo>
                    <a:pt x="218" y="467"/>
                  </a:lnTo>
                  <a:lnTo>
                    <a:pt x="216" y="465"/>
                  </a:lnTo>
                  <a:lnTo>
                    <a:pt x="215" y="465"/>
                  </a:lnTo>
                  <a:lnTo>
                    <a:pt x="212" y="464"/>
                  </a:lnTo>
                  <a:lnTo>
                    <a:pt x="205" y="458"/>
                  </a:lnTo>
                  <a:lnTo>
                    <a:pt x="204" y="456"/>
                  </a:lnTo>
                  <a:lnTo>
                    <a:pt x="202" y="455"/>
                  </a:lnTo>
                  <a:lnTo>
                    <a:pt x="194" y="448"/>
                  </a:lnTo>
                  <a:lnTo>
                    <a:pt x="190" y="445"/>
                  </a:lnTo>
                  <a:lnTo>
                    <a:pt x="189" y="444"/>
                  </a:lnTo>
                  <a:lnTo>
                    <a:pt x="187" y="442"/>
                  </a:lnTo>
                  <a:lnTo>
                    <a:pt x="182" y="436"/>
                  </a:lnTo>
                  <a:lnTo>
                    <a:pt x="182" y="433"/>
                  </a:lnTo>
                  <a:lnTo>
                    <a:pt x="180" y="425"/>
                  </a:lnTo>
                  <a:lnTo>
                    <a:pt x="179" y="420"/>
                  </a:lnTo>
                  <a:lnTo>
                    <a:pt x="179" y="418"/>
                  </a:lnTo>
                  <a:lnTo>
                    <a:pt x="179" y="417"/>
                  </a:lnTo>
                  <a:lnTo>
                    <a:pt x="179" y="415"/>
                  </a:lnTo>
                  <a:lnTo>
                    <a:pt x="179" y="409"/>
                  </a:lnTo>
                  <a:lnTo>
                    <a:pt x="179" y="406"/>
                  </a:lnTo>
                  <a:lnTo>
                    <a:pt x="179" y="405"/>
                  </a:lnTo>
                  <a:lnTo>
                    <a:pt x="179" y="402"/>
                  </a:lnTo>
                  <a:lnTo>
                    <a:pt x="174" y="402"/>
                  </a:lnTo>
                  <a:lnTo>
                    <a:pt x="170" y="396"/>
                  </a:lnTo>
                  <a:lnTo>
                    <a:pt x="170" y="394"/>
                  </a:lnTo>
                  <a:lnTo>
                    <a:pt x="170" y="392"/>
                  </a:lnTo>
                  <a:lnTo>
                    <a:pt x="170" y="389"/>
                  </a:lnTo>
                  <a:lnTo>
                    <a:pt x="170" y="385"/>
                  </a:lnTo>
                  <a:lnTo>
                    <a:pt x="172" y="382"/>
                  </a:lnTo>
                  <a:lnTo>
                    <a:pt x="170" y="380"/>
                  </a:lnTo>
                  <a:lnTo>
                    <a:pt x="170" y="379"/>
                  </a:lnTo>
                  <a:lnTo>
                    <a:pt x="172" y="375"/>
                  </a:lnTo>
                  <a:lnTo>
                    <a:pt x="174" y="373"/>
                  </a:lnTo>
                  <a:lnTo>
                    <a:pt x="170" y="366"/>
                  </a:lnTo>
                  <a:lnTo>
                    <a:pt x="170" y="364"/>
                  </a:lnTo>
                  <a:lnTo>
                    <a:pt x="169" y="364"/>
                  </a:lnTo>
                  <a:lnTo>
                    <a:pt x="164" y="364"/>
                  </a:lnTo>
                  <a:lnTo>
                    <a:pt x="167" y="364"/>
                  </a:lnTo>
                  <a:lnTo>
                    <a:pt x="169" y="362"/>
                  </a:lnTo>
                  <a:lnTo>
                    <a:pt x="169" y="361"/>
                  </a:lnTo>
                  <a:lnTo>
                    <a:pt x="170" y="361"/>
                  </a:lnTo>
                  <a:lnTo>
                    <a:pt x="169" y="359"/>
                  </a:lnTo>
                  <a:lnTo>
                    <a:pt x="169" y="358"/>
                  </a:lnTo>
                  <a:lnTo>
                    <a:pt x="172" y="352"/>
                  </a:lnTo>
                  <a:lnTo>
                    <a:pt x="172" y="347"/>
                  </a:lnTo>
                  <a:lnTo>
                    <a:pt x="174" y="346"/>
                  </a:lnTo>
                  <a:lnTo>
                    <a:pt x="172" y="341"/>
                  </a:lnTo>
                  <a:lnTo>
                    <a:pt x="172" y="340"/>
                  </a:lnTo>
                  <a:lnTo>
                    <a:pt x="174" y="337"/>
                  </a:lnTo>
                  <a:lnTo>
                    <a:pt x="175" y="335"/>
                  </a:lnTo>
                  <a:lnTo>
                    <a:pt x="179" y="335"/>
                  </a:lnTo>
                  <a:lnTo>
                    <a:pt x="180" y="333"/>
                  </a:lnTo>
                  <a:lnTo>
                    <a:pt x="182" y="330"/>
                  </a:lnTo>
                  <a:lnTo>
                    <a:pt x="182" y="329"/>
                  </a:lnTo>
                  <a:lnTo>
                    <a:pt x="180" y="325"/>
                  </a:lnTo>
                  <a:lnTo>
                    <a:pt x="182" y="323"/>
                  </a:lnTo>
                  <a:lnTo>
                    <a:pt x="182" y="320"/>
                  </a:lnTo>
                  <a:lnTo>
                    <a:pt x="182" y="319"/>
                  </a:lnTo>
                  <a:lnTo>
                    <a:pt x="180" y="316"/>
                  </a:lnTo>
                  <a:lnTo>
                    <a:pt x="179" y="317"/>
                  </a:lnTo>
                  <a:lnTo>
                    <a:pt x="180" y="322"/>
                  </a:lnTo>
                  <a:lnTo>
                    <a:pt x="179" y="322"/>
                  </a:lnTo>
                  <a:lnTo>
                    <a:pt x="179" y="316"/>
                  </a:lnTo>
                  <a:lnTo>
                    <a:pt x="179" y="313"/>
                  </a:lnTo>
                  <a:lnTo>
                    <a:pt x="180" y="311"/>
                  </a:lnTo>
                  <a:lnTo>
                    <a:pt x="180" y="310"/>
                  </a:lnTo>
                  <a:lnTo>
                    <a:pt x="182" y="305"/>
                  </a:lnTo>
                  <a:lnTo>
                    <a:pt x="185" y="300"/>
                  </a:lnTo>
                  <a:lnTo>
                    <a:pt x="185" y="297"/>
                  </a:lnTo>
                  <a:lnTo>
                    <a:pt x="189" y="294"/>
                  </a:lnTo>
                  <a:lnTo>
                    <a:pt x="192" y="285"/>
                  </a:lnTo>
                  <a:lnTo>
                    <a:pt x="194" y="281"/>
                  </a:lnTo>
                  <a:lnTo>
                    <a:pt x="192" y="278"/>
                  </a:lnTo>
                  <a:lnTo>
                    <a:pt x="192" y="277"/>
                  </a:lnTo>
                  <a:lnTo>
                    <a:pt x="192" y="275"/>
                  </a:lnTo>
                  <a:lnTo>
                    <a:pt x="190" y="273"/>
                  </a:lnTo>
                  <a:lnTo>
                    <a:pt x="189" y="272"/>
                  </a:lnTo>
                  <a:lnTo>
                    <a:pt x="189" y="270"/>
                  </a:lnTo>
                  <a:lnTo>
                    <a:pt x="187" y="267"/>
                  </a:lnTo>
                  <a:lnTo>
                    <a:pt x="187" y="266"/>
                  </a:lnTo>
                  <a:lnTo>
                    <a:pt x="187" y="264"/>
                  </a:lnTo>
                  <a:lnTo>
                    <a:pt x="185" y="260"/>
                  </a:lnTo>
                  <a:lnTo>
                    <a:pt x="187" y="255"/>
                  </a:lnTo>
                  <a:lnTo>
                    <a:pt x="187" y="254"/>
                  </a:lnTo>
                  <a:lnTo>
                    <a:pt x="187" y="252"/>
                  </a:lnTo>
                  <a:lnTo>
                    <a:pt x="187" y="251"/>
                  </a:lnTo>
                  <a:lnTo>
                    <a:pt x="189" y="249"/>
                  </a:lnTo>
                  <a:lnTo>
                    <a:pt x="189" y="248"/>
                  </a:lnTo>
                  <a:lnTo>
                    <a:pt x="190" y="244"/>
                  </a:lnTo>
                  <a:lnTo>
                    <a:pt x="190" y="243"/>
                  </a:lnTo>
                  <a:lnTo>
                    <a:pt x="189" y="243"/>
                  </a:lnTo>
                  <a:lnTo>
                    <a:pt x="190" y="238"/>
                  </a:lnTo>
                  <a:lnTo>
                    <a:pt x="190" y="237"/>
                  </a:lnTo>
                  <a:lnTo>
                    <a:pt x="190" y="235"/>
                  </a:lnTo>
                  <a:lnTo>
                    <a:pt x="190" y="232"/>
                  </a:lnTo>
                  <a:lnTo>
                    <a:pt x="190" y="227"/>
                  </a:lnTo>
                  <a:lnTo>
                    <a:pt x="192" y="225"/>
                  </a:lnTo>
                  <a:lnTo>
                    <a:pt x="192" y="222"/>
                  </a:lnTo>
                  <a:lnTo>
                    <a:pt x="192" y="221"/>
                  </a:lnTo>
                  <a:lnTo>
                    <a:pt x="192" y="216"/>
                  </a:lnTo>
                  <a:lnTo>
                    <a:pt x="194" y="216"/>
                  </a:lnTo>
                  <a:lnTo>
                    <a:pt x="195" y="214"/>
                  </a:lnTo>
                  <a:lnTo>
                    <a:pt x="195" y="211"/>
                  </a:lnTo>
                  <a:lnTo>
                    <a:pt x="194" y="211"/>
                  </a:lnTo>
                  <a:lnTo>
                    <a:pt x="194" y="210"/>
                  </a:lnTo>
                  <a:lnTo>
                    <a:pt x="197" y="208"/>
                  </a:lnTo>
                  <a:lnTo>
                    <a:pt x="195" y="207"/>
                  </a:lnTo>
                  <a:lnTo>
                    <a:pt x="195" y="205"/>
                  </a:lnTo>
                  <a:lnTo>
                    <a:pt x="195" y="204"/>
                  </a:lnTo>
                  <a:lnTo>
                    <a:pt x="194" y="204"/>
                  </a:lnTo>
                  <a:lnTo>
                    <a:pt x="192" y="202"/>
                  </a:lnTo>
                  <a:lnTo>
                    <a:pt x="192" y="201"/>
                  </a:lnTo>
                  <a:lnTo>
                    <a:pt x="192" y="199"/>
                  </a:lnTo>
                  <a:lnTo>
                    <a:pt x="194" y="198"/>
                  </a:lnTo>
                  <a:lnTo>
                    <a:pt x="194" y="196"/>
                  </a:lnTo>
                  <a:lnTo>
                    <a:pt x="192" y="192"/>
                  </a:lnTo>
                  <a:lnTo>
                    <a:pt x="192" y="190"/>
                  </a:lnTo>
                  <a:lnTo>
                    <a:pt x="190" y="189"/>
                  </a:lnTo>
                  <a:lnTo>
                    <a:pt x="190" y="185"/>
                  </a:lnTo>
                  <a:lnTo>
                    <a:pt x="190" y="184"/>
                  </a:lnTo>
                  <a:lnTo>
                    <a:pt x="192" y="182"/>
                  </a:lnTo>
                  <a:lnTo>
                    <a:pt x="195" y="178"/>
                  </a:lnTo>
                  <a:lnTo>
                    <a:pt x="195" y="177"/>
                  </a:lnTo>
                  <a:lnTo>
                    <a:pt x="195" y="175"/>
                  </a:lnTo>
                  <a:lnTo>
                    <a:pt x="194" y="174"/>
                  </a:lnTo>
                  <a:lnTo>
                    <a:pt x="192" y="174"/>
                  </a:lnTo>
                  <a:lnTo>
                    <a:pt x="192" y="172"/>
                  </a:lnTo>
                  <a:lnTo>
                    <a:pt x="194" y="172"/>
                  </a:lnTo>
                  <a:lnTo>
                    <a:pt x="194" y="171"/>
                  </a:lnTo>
                  <a:lnTo>
                    <a:pt x="192" y="171"/>
                  </a:lnTo>
                  <a:lnTo>
                    <a:pt x="190" y="169"/>
                  </a:lnTo>
                  <a:lnTo>
                    <a:pt x="189" y="168"/>
                  </a:lnTo>
                  <a:lnTo>
                    <a:pt x="189" y="165"/>
                  </a:lnTo>
                  <a:lnTo>
                    <a:pt x="189" y="162"/>
                  </a:lnTo>
                  <a:lnTo>
                    <a:pt x="189" y="157"/>
                  </a:lnTo>
                  <a:lnTo>
                    <a:pt x="189" y="155"/>
                  </a:lnTo>
                  <a:lnTo>
                    <a:pt x="187" y="152"/>
                  </a:lnTo>
                  <a:lnTo>
                    <a:pt x="187" y="149"/>
                  </a:lnTo>
                  <a:lnTo>
                    <a:pt x="187" y="145"/>
                  </a:lnTo>
                  <a:lnTo>
                    <a:pt x="189" y="143"/>
                  </a:lnTo>
                  <a:lnTo>
                    <a:pt x="190" y="140"/>
                  </a:lnTo>
                  <a:lnTo>
                    <a:pt x="192" y="137"/>
                  </a:lnTo>
                  <a:lnTo>
                    <a:pt x="195" y="134"/>
                  </a:lnTo>
                  <a:lnTo>
                    <a:pt x="195" y="133"/>
                  </a:lnTo>
                  <a:lnTo>
                    <a:pt x="197" y="130"/>
                  </a:lnTo>
                  <a:lnTo>
                    <a:pt x="197" y="128"/>
                  </a:lnTo>
                  <a:lnTo>
                    <a:pt x="197" y="127"/>
                  </a:lnTo>
                  <a:lnTo>
                    <a:pt x="192" y="124"/>
                  </a:lnTo>
                  <a:lnTo>
                    <a:pt x="190" y="122"/>
                  </a:lnTo>
                  <a:lnTo>
                    <a:pt x="190" y="121"/>
                  </a:lnTo>
                  <a:lnTo>
                    <a:pt x="190" y="119"/>
                  </a:lnTo>
                  <a:lnTo>
                    <a:pt x="190" y="118"/>
                  </a:lnTo>
                  <a:lnTo>
                    <a:pt x="190" y="116"/>
                  </a:lnTo>
                  <a:lnTo>
                    <a:pt x="190" y="115"/>
                  </a:lnTo>
                  <a:lnTo>
                    <a:pt x="190" y="113"/>
                  </a:lnTo>
                  <a:lnTo>
                    <a:pt x="190" y="112"/>
                  </a:lnTo>
                  <a:lnTo>
                    <a:pt x="190" y="110"/>
                  </a:lnTo>
                  <a:lnTo>
                    <a:pt x="192" y="109"/>
                  </a:lnTo>
                  <a:lnTo>
                    <a:pt x="195" y="104"/>
                  </a:lnTo>
                  <a:lnTo>
                    <a:pt x="197" y="103"/>
                  </a:lnTo>
                  <a:lnTo>
                    <a:pt x="197" y="101"/>
                  </a:lnTo>
                  <a:lnTo>
                    <a:pt x="194" y="95"/>
                  </a:lnTo>
                  <a:lnTo>
                    <a:pt x="192" y="92"/>
                  </a:lnTo>
                  <a:lnTo>
                    <a:pt x="190" y="90"/>
                  </a:lnTo>
                  <a:lnTo>
                    <a:pt x="189" y="87"/>
                  </a:lnTo>
                  <a:lnTo>
                    <a:pt x="187" y="84"/>
                  </a:lnTo>
                  <a:lnTo>
                    <a:pt x="185" y="82"/>
                  </a:lnTo>
                  <a:lnTo>
                    <a:pt x="185" y="80"/>
                  </a:lnTo>
                  <a:lnTo>
                    <a:pt x="185" y="77"/>
                  </a:lnTo>
                  <a:lnTo>
                    <a:pt x="185" y="74"/>
                  </a:lnTo>
                  <a:lnTo>
                    <a:pt x="184" y="69"/>
                  </a:lnTo>
                  <a:lnTo>
                    <a:pt x="182" y="66"/>
                  </a:lnTo>
                  <a:lnTo>
                    <a:pt x="182" y="65"/>
                  </a:lnTo>
                  <a:lnTo>
                    <a:pt x="182" y="63"/>
                  </a:lnTo>
                  <a:lnTo>
                    <a:pt x="184" y="62"/>
                  </a:lnTo>
                  <a:lnTo>
                    <a:pt x="189" y="60"/>
                  </a:lnTo>
                  <a:lnTo>
                    <a:pt x="189" y="59"/>
                  </a:lnTo>
                  <a:lnTo>
                    <a:pt x="190" y="59"/>
                  </a:lnTo>
                  <a:lnTo>
                    <a:pt x="192" y="57"/>
                  </a:lnTo>
                  <a:lnTo>
                    <a:pt x="194" y="57"/>
                  </a:lnTo>
                  <a:lnTo>
                    <a:pt x="197" y="57"/>
                  </a:lnTo>
                  <a:lnTo>
                    <a:pt x="204" y="57"/>
                  </a:lnTo>
                  <a:lnTo>
                    <a:pt x="205" y="56"/>
                  </a:lnTo>
                  <a:lnTo>
                    <a:pt x="207" y="54"/>
                  </a:lnTo>
                  <a:lnTo>
                    <a:pt x="210" y="53"/>
                  </a:lnTo>
                  <a:lnTo>
                    <a:pt x="210" y="50"/>
                  </a:lnTo>
                  <a:lnTo>
                    <a:pt x="210" y="48"/>
                  </a:lnTo>
                  <a:lnTo>
                    <a:pt x="209" y="47"/>
                  </a:lnTo>
                  <a:lnTo>
                    <a:pt x="207" y="45"/>
                  </a:lnTo>
                  <a:lnTo>
                    <a:pt x="205" y="45"/>
                  </a:lnTo>
                  <a:lnTo>
                    <a:pt x="205" y="44"/>
                  </a:lnTo>
                  <a:lnTo>
                    <a:pt x="204" y="42"/>
                  </a:lnTo>
                  <a:lnTo>
                    <a:pt x="202" y="40"/>
                  </a:lnTo>
                  <a:lnTo>
                    <a:pt x="199" y="40"/>
                  </a:lnTo>
                  <a:lnTo>
                    <a:pt x="197" y="37"/>
                  </a:lnTo>
                  <a:lnTo>
                    <a:pt x="197" y="36"/>
                  </a:lnTo>
                  <a:lnTo>
                    <a:pt x="197" y="33"/>
                  </a:lnTo>
                  <a:lnTo>
                    <a:pt x="199" y="30"/>
                  </a:lnTo>
                  <a:lnTo>
                    <a:pt x="199" y="29"/>
                  </a:lnTo>
                  <a:lnTo>
                    <a:pt x="197" y="27"/>
                  </a:lnTo>
                  <a:lnTo>
                    <a:pt x="192" y="27"/>
                  </a:lnTo>
                  <a:lnTo>
                    <a:pt x="192" y="26"/>
                  </a:lnTo>
                  <a:lnTo>
                    <a:pt x="190" y="26"/>
                  </a:lnTo>
                  <a:lnTo>
                    <a:pt x="192" y="26"/>
                  </a:lnTo>
                  <a:lnTo>
                    <a:pt x="194" y="26"/>
                  </a:lnTo>
                  <a:lnTo>
                    <a:pt x="195" y="26"/>
                  </a:lnTo>
                  <a:lnTo>
                    <a:pt x="195" y="24"/>
                  </a:lnTo>
                  <a:lnTo>
                    <a:pt x="194" y="23"/>
                  </a:lnTo>
                  <a:lnTo>
                    <a:pt x="195" y="23"/>
                  </a:lnTo>
                  <a:lnTo>
                    <a:pt x="194" y="21"/>
                  </a:lnTo>
                  <a:lnTo>
                    <a:pt x="192" y="18"/>
                  </a:lnTo>
                  <a:lnTo>
                    <a:pt x="190" y="17"/>
                  </a:lnTo>
                  <a:lnTo>
                    <a:pt x="189" y="15"/>
                  </a:lnTo>
                  <a:lnTo>
                    <a:pt x="189" y="12"/>
                  </a:lnTo>
                  <a:lnTo>
                    <a:pt x="187" y="12"/>
                  </a:lnTo>
                  <a:lnTo>
                    <a:pt x="187" y="10"/>
                  </a:lnTo>
                  <a:lnTo>
                    <a:pt x="184" y="4"/>
                  </a:lnTo>
                  <a:lnTo>
                    <a:pt x="182" y="6"/>
                  </a:lnTo>
                  <a:lnTo>
                    <a:pt x="180" y="6"/>
                  </a:lnTo>
                  <a:lnTo>
                    <a:pt x="179" y="7"/>
                  </a:lnTo>
                  <a:lnTo>
                    <a:pt x="177" y="7"/>
                  </a:lnTo>
                  <a:lnTo>
                    <a:pt x="179" y="7"/>
                  </a:lnTo>
                  <a:lnTo>
                    <a:pt x="179" y="6"/>
                  </a:lnTo>
                  <a:lnTo>
                    <a:pt x="179" y="4"/>
                  </a:lnTo>
                  <a:lnTo>
                    <a:pt x="177" y="4"/>
                  </a:lnTo>
                  <a:lnTo>
                    <a:pt x="175" y="4"/>
                  </a:lnTo>
                  <a:lnTo>
                    <a:pt x="177" y="4"/>
                  </a:lnTo>
                  <a:lnTo>
                    <a:pt x="179" y="4"/>
                  </a:lnTo>
                  <a:lnTo>
                    <a:pt x="180" y="4"/>
                  </a:lnTo>
                  <a:lnTo>
                    <a:pt x="182" y="4"/>
                  </a:lnTo>
                  <a:lnTo>
                    <a:pt x="182" y="3"/>
                  </a:lnTo>
                  <a:lnTo>
                    <a:pt x="184" y="3"/>
                  </a:lnTo>
                  <a:lnTo>
                    <a:pt x="184" y="1"/>
                  </a:lnTo>
                  <a:lnTo>
                    <a:pt x="184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90" name="Freeform 352"/>
            <p:cNvSpPr>
              <a:spLocks/>
            </p:cNvSpPr>
            <p:nvPr/>
          </p:nvSpPr>
          <p:spPr bwMode="auto">
            <a:xfrm>
              <a:off x="3940" y="859"/>
              <a:ext cx="65" cy="160"/>
            </a:xfrm>
            <a:custGeom>
              <a:avLst/>
              <a:gdLst/>
              <a:ahLst/>
              <a:cxnLst>
                <a:cxn ang="0">
                  <a:pos x="10" y="157"/>
                </a:cxn>
                <a:cxn ang="0">
                  <a:pos x="9" y="154"/>
                </a:cxn>
                <a:cxn ang="0">
                  <a:pos x="10" y="149"/>
                </a:cxn>
                <a:cxn ang="0">
                  <a:pos x="10" y="146"/>
                </a:cxn>
                <a:cxn ang="0">
                  <a:pos x="10" y="140"/>
                </a:cxn>
                <a:cxn ang="0">
                  <a:pos x="12" y="136"/>
                </a:cxn>
                <a:cxn ang="0">
                  <a:pos x="14" y="136"/>
                </a:cxn>
                <a:cxn ang="0">
                  <a:pos x="15" y="130"/>
                </a:cxn>
                <a:cxn ang="0">
                  <a:pos x="12" y="116"/>
                </a:cxn>
                <a:cxn ang="0">
                  <a:pos x="10" y="115"/>
                </a:cxn>
                <a:cxn ang="0">
                  <a:pos x="9" y="116"/>
                </a:cxn>
                <a:cxn ang="0">
                  <a:pos x="10" y="119"/>
                </a:cxn>
                <a:cxn ang="0">
                  <a:pos x="9" y="116"/>
                </a:cxn>
                <a:cxn ang="0">
                  <a:pos x="12" y="115"/>
                </a:cxn>
                <a:cxn ang="0">
                  <a:pos x="10" y="113"/>
                </a:cxn>
                <a:cxn ang="0">
                  <a:pos x="12" y="110"/>
                </a:cxn>
                <a:cxn ang="0">
                  <a:pos x="10" y="108"/>
                </a:cxn>
                <a:cxn ang="0">
                  <a:pos x="5" y="104"/>
                </a:cxn>
                <a:cxn ang="0">
                  <a:pos x="2" y="101"/>
                </a:cxn>
                <a:cxn ang="0">
                  <a:pos x="7" y="101"/>
                </a:cxn>
                <a:cxn ang="0">
                  <a:pos x="7" y="101"/>
                </a:cxn>
                <a:cxn ang="0">
                  <a:pos x="0" y="94"/>
                </a:cxn>
                <a:cxn ang="0">
                  <a:pos x="4" y="91"/>
                </a:cxn>
                <a:cxn ang="0">
                  <a:pos x="7" y="91"/>
                </a:cxn>
                <a:cxn ang="0">
                  <a:pos x="12" y="94"/>
                </a:cxn>
                <a:cxn ang="0">
                  <a:pos x="19" y="102"/>
                </a:cxn>
                <a:cxn ang="0">
                  <a:pos x="22" y="102"/>
                </a:cxn>
                <a:cxn ang="0">
                  <a:pos x="35" y="102"/>
                </a:cxn>
                <a:cxn ang="0">
                  <a:pos x="40" y="101"/>
                </a:cxn>
                <a:cxn ang="0">
                  <a:pos x="46" y="95"/>
                </a:cxn>
                <a:cxn ang="0">
                  <a:pos x="53" y="94"/>
                </a:cxn>
                <a:cxn ang="0">
                  <a:pos x="60" y="92"/>
                </a:cxn>
                <a:cxn ang="0">
                  <a:pos x="65" y="83"/>
                </a:cxn>
                <a:cxn ang="0">
                  <a:pos x="61" y="72"/>
                </a:cxn>
                <a:cxn ang="0">
                  <a:pos x="60" y="65"/>
                </a:cxn>
                <a:cxn ang="0">
                  <a:pos x="60" y="59"/>
                </a:cxn>
                <a:cxn ang="0">
                  <a:pos x="56" y="60"/>
                </a:cxn>
                <a:cxn ang="0">
                  <a:pos x="51" y="62"/>
                </a:cxn>
                <a:cxn ang="0">
                  <a:pos x="48" y="63"/>
                </a:cxn>
                <a:cxn ang="0">
                  <a:pos x="48" y="62"/>
                </a:cxn>
                <a:cxn ang="0">
                  <a:pos x="51" y="62"/>
                </a:cxn>
                <a:cxn ang="0">
                  <a:pos x="55" y="60"/>
                </a:cxn>
                <a:cxn ang="0">
                  <a:pos x="58" y="59"/>
                </a:cxn>
                <a:cxn ang="0">
                  <a:pos x="60" y="57"/>
                </a:cxn>
                <a:cxn ang="0">
                  <a:pos x="56" y="45"/>
                </a:cxn>
                <a:cxn ang="0">
                  <a:pos x="56" y="41"/>
                </a:cxn>
                <a:cxn ang="0">
                  <a:pos x="61" y="30"/>
                </a:cxn>
                <a:cxn ang="0">
                  <a:pos x="63" y="26"/>
                </a:cxn>
                <a:cxn ang="0">
                  <a:pos x="61" y="22"/>
                </a:cxn>
                <a:cxn ang="0">
                  <a:pos x="53" y="18"/>
                </a:cxn>
                <a:cxn ang="0">
                  <a:pos x="43" y="13"/>
                </a:cxn>
                <a:cxn ang="0">
                  <a:pos x="35" y="10"/>
                </a:cxn>
                <a:cxn ang="0">
                  <a:pos x="29" y="6"/>
                </a:cxn>
                <a:cxn ang="0">
                  <a:pos x="25" y="4"/>
                </a:cxn>
                <a:cxn ang="0">
                  <a:pos x="20" y="0"/>
                </a:cxn>
              </a:cxnLst>
              <a:rect l="0" t="0" r="r" b="b"/>
              <a:pathLst>
                <a:path w="65" h="160">
                  <a:moveTo>
                    <a:pt x="9" y="160"/>
                  </a:moveTo>
                  <a:lnTo>
                    <a:pt x="10" y="157"/>
                  </a:lnTo>
                  <a:lnTo>
                    <a:pt x="10" y="154"/>
                  </a:lnTo>
                  <a:lnTo>
                    <a:pt x="9" y="154"/>
                  </a:lnTo>
                  <a:lnTo>
                    <a:pt x="10" y="152"/>
                  </a:lnTo>
                  <a:lnTo>
                    <a:pt x="10" y="149"/>
                  </a:lnTo>
                  <a:lnTo>
                    <a:pt x="10" y="148"/>
                  </a:lnTo>
                  <a:lnTo>
                    <a:pt x="10" y="146"/>
                  </a:lnTo>
                  <a:lnTo>
                    <a:pt x="9" y="142"/>
                  </a:lnTo>
                  <a:lnTo>
                    <a:pt x="10" y="140"/>
                  </a:lnTo>
                  <a:lnTo>
                    <a:pt x="12" y="137"/>
                  </a:lnTo>
                  <a:lnTo>
                    <a:pt x="12" y="136"/>
                  </a:lnTo>
                  <a:lnTo>
                    <a:pt x="12" y="134"/>
                  </a:lnTo>
                  <a:lnTo>
                    <a:pt x="14" y="136"/>
                  </a:lnTo>
                  <a:lnTo>
                    <a:pt x="14" y="133"/>
                  </a:lnTo>
                  <a:lnTo>
                    <a:pt x="15" y="130"/>
                  </a:lnTo>
                  <a:lnTo>
                    <a:pt x="14" y="128"/>
                  </a:lnTo>
                  <a:lnTo>
                    <a:pt x="12" y="116"/>
                  </a:lnTo>
                  <a:lnTo>
                    <a:pt x="12" y="115"/>
                  </a:lnTo>
                  <a:lnTo>
                    <a:pt x="10" y="115"/>
                  </a:lnTo>
                  <a:lnTo>
                    <a:pt x="10" y="116"/>
                  </a:lnTo>
                  <a:lnTo>
                    <a:pt x="9" y="116"/>
                  </a:lnTo>
                  <a:lnTo>
                    <a:pt x="9" y="118"/>
                  </a:lnTo>
                  <a:lnTo>
                    <a:pt x="10" y="119"/>
                  </a:lnTo>
                  <a:lnTo>
                    <a:pt x="9" y="118"/>
                  </a:lnTo>
                  <a:lnTo>
                    <a:pt x="9" y="116"/>
                  </a:lnTo>
                  <a:lnTo>
                    <a:pt x="10" y="115"/>
                  </a:lnTo>
                  <a:lnTo>
                    <a:pt x="12" y="115"/>
                  </a:lnTo>
                  <a:lnTo>
                    <a:pt x="12" y="113"/>
                  </a:lnTo>
                  <a:lnTo>
                    <a:pt x="10" y="113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8"/>
                  </a:lnTo>
                  <a:lnTo>
                    <a:pt x="10" y="108"/>
                  </a:lnTo>
                  <a:lnTo>
                    <a:pt x="9" y="105"/>
                  </a:lnTo>
                  <a:lnTo>
                    <a:pt x="5" y="104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4" y="101"/>
                  </a:lnTo>
                  <a:lnTo>
                    <a:pt x="7" y="101"/>
                  </a:lnTo>
                  <a:lnTo>
                    <a:pt x="9" y="102"/>
                  </a:lnTo>
                  <a:lnTo>
                    <a:pt x="7" y="101"/>
                  </a:lnTo>
                  <a:lnTo>
                    <a:pt x="5" y="99"/>
                  </a:lnTo>
                  <a:lnTo>
                    <a:pt x="0" y="94"/>
                  </a:lnTo>
                  <a:lnTo>
                    <a:pt x="2" y="91"/>
                  </a:lnTo>
                  <a:lnTo>
                    <a:pt x="4" y="91"/>
                  </a:lnTo>
                  <a:lnTo>
                    <a:pt x="5" y="91"/>
                  </a:lnTo>
                  <a:lnTo>
                    <a:pt x="7" y="91"/>
                  </a:lnTo>
                  <a:lnTo>
                    <a:pt x="10" y="92"/>
                  </a:lnTo>
                  <a:lnTo>
                    <a:pt x="12" y="94"/>
                  </a:lnTo>
                  <a:lnTo>
                    <a:pt x="17" y="101"/>
                  </a:lnTo>
                  <a:lnTo>
                    <a:pt x="19" y="102"/>
                  </a:lnTo>
                  <a:lnTo>
                    <a:pt x="20" y="102"/>
                  </a:lnTo>
                  <a:lnTo>
                    <a:pt x="22" y="102"/>
                  </a:lnTo>
                  <a:lnTo>
                    <a:pt x="24" y="101"/>
                  </a:lnTo>
                  <a:lnTo>
                    <a:pt x="35" y="102"/>
                  </a:lnTo>
                  <a:lnTo>
                    <a:pt x="37" y="101"/>
                  </a:lnTo>
                  <a:lnTo>
                    <a:pt x="40" y="101"/>
                  </a:lnTo>
                  <a:lnTo>
                    <a:pt x="45" y="95"/>
                  </a:lnTo>
                  <a:lnTo>
                    <a:pt x="46" y="95"/>
                  </a:lnTo>
                  <a:lnTo>
                    <a:pt x="48" y="95"/>
                  </a:lnTo>
                  <a:lnTo>
                    <a:pt x="53" y="94"/>
                  </a:lnTo>
                  <a:lnTo>
                    <a:pt x="58" y="92"/>
                  </a:lnTo>
                  <a:lnTo>
                    <a:pt x="60" y="92"/>
                  </a:lnTo>
                  <a:lnTo>
                    <a:pt x="61" y="91"/>
                  </a:lnTo>
                  <a:lnTo>
                    <a:pt x="65" y="83"/>
                  </a:lnTo>
                  <a:lnTo>
                    <a:pt x="65" y="80"/>
                  </a:lnTo>
                  <a:lnTo>
                    <a:pt x="61" y="72"/>
                  </a:lnTo>
                  <a:lnTo>
                    <a:pt x="61" y="69"/>
                  </a:lnTo>
                  <a:lnTo>
                    <a:pt x="60" y="65"/>
                  </a:lnTo>
                  <a:lnTo>
                    <a:pt x="60" y="62"/>
                  </a:lnTo>
                  <a:lnTo>
                    <a:pt x="60" y="59"/>
                  </a:lnTo>
                  <a:lnTo>
                    <a:pt x="58" y="59"/>
                  </a:lnTo>
                  <a:lnTo>
                    <a:pt x="56" y="60"/>
                  </a:lnTo>
                  <a:lnTo>
                    <a:pt x="55" y="60"/>
                  </a:lnTo>
                  <a:lnTo>
                    <a:pt x="51" y="62"/>
                  </a:lnTo>
                  <a:lnTo>
                    <a:pt x="50" y="62"/>
                  </a:lnTo>
                  <a:lnTo>
                    <a:pt x="48" y="63"/>
                  </a:lnTo>
                  <a:lnTo>
                    <a:pt x="46" y="63"/>
                  </a:lnTo>
                  <a:lnTo>
                    <a:pt x="48" y="62"/>
                  </a:lnTo>
                  <a:lnTo>
                    <a:pt x="50" y="62"/>
                  </a:lnTo>
                  <a:lnTo>
                    <a:pt x="51" y="62"/>
                  </a:lnTo>
                  <a:lnTo>
                    <a:pt x="53" y="60"/>
                  </a:lnTo>
                  <a:lnTo>
                    <a:pt x="55" y="60"/>
                  </a:lnTo>
                  <a:lnTo>
                    <a:pt x="56" y="59"/>
                  </a:lnTo>
                  <a:lnTo>
                    <a:pt x="58" y="59"/>
                  </a:lnTo>
                  <a:lnTo>
                    <a:pt x="60" y="59"/>
                  </a:lnTo>
                  <a:lnTo>
                    <a:pt x="60" y="57"/>
                  </a:lnTo>
                  <a:lnTo>
                    <a:pt x="60" y="54"/>
                  </a:lnTo>
                  <a:lnTo>
                    <a:pt x="56" y="45"/>
                  </a:lnTo>
                  <a:lnTo>
                    <a:pt x="56" y="44"/>
                  </a:lnTo>
                  <a:lnTo>
                    <a:pt x="56" y="41"/>
                  </a:lnTo>
                  <a:lnTo>
                    <a:pt x="58" y="38"/>
                  </a:lnTo>
                  <a:lnTo>
                    <a:pt x="61" y="30"/>
                  </a:lnTo>
                  <a:lnTo>
                    <a:pt x="63" y="27"/>
                  </a:lnTo>
                  <a:lnTo>
                    <a:pt x="63" y="26"/>
                  </a:lnTo>
                  <a:lnTo>
                    <a:pt x="61" y="24"/>
                  </a:lnTo>
                  <a:lnTo>
                    <a:pt x="61" y="22"/>
                  </a:lnTo>
                  <a:lnTo>
                    <a:pt x="56" y="21"/>
                  </a:lnTo>
                  <a:lnTo>
                    <a:pt x="53" y="18"/>
                  </a:lnTo>
                  <a:lnTo>
                    <a:pt x="50" y="16"/>
                  </a:lnTo>
                  <a:lnTo>
                    <a:pt x="43" y="13"/>
                  </a:lnTo>
                  <a:lnTo>
                    <a:pt x="41" y="12"/>
                  </a:lnTo>
                  <a:lnTo>
                    <a:pt x="35" y="10"/>
                  </a:lnTo>
                  <a:lnTo>
                    <a:pt x="32" y="7"/>
                  </a:lnTo>
                  <a:lnTo>
                    <a:pt x="29" y="6"/>
                  </a:lnTo>
                  <a:lnTo>
                    <a:pt x="27" y="6"/>
                  </a:lnTo>
                  <a:lnTo>
                    <a:pt x="25" y="4"/>
                  </a:lnTo>
                  <a:lnTo>
                    <a:pt x="22" y="1"/>
                  </a:lnTo>
                  <a:lnTo>
                    <a:pt x="2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91" name="Rectangle 353"/>
            <p:cNvSpPr>
              <a:spLocks noChangeArrowheads="1"/>
            </p:cNvSpPr>
            <p:nvPr/>
          </p:nvSpPr>
          <p:spPr bwMode="auto">
            <a:xfrm>
              <a:off x="4046" y="889"/>
              <a:ext cx="1" cy="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92" name="Freeform 354"/>
            <p:cNvSpPr>
              <a:spLocks/>
            </p:cNvSpPr>
            <p:nvPr/>
          </p:nvSpPr>
          <p:spPr bwMode="auto">
            <a:xfrm>
              <a:off x="4101" y="1709"/>
              <a:ext cx="2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0" y="2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0" y="2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93" name="Freeform 355"/>
            <p:cNvSpPr>
              <a:spLocks/>
            </p:cNvSpPr>
            <p:nvPr/>
          </p:nvSpPr>
          <p:spPr bwMode="auto">
            <a:xfrm>
              <a:off x="3998" y="977"/>
              <a:ext cx="3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2" y="3"/>
                </a:cxn>
                <a:cxn ang="0">
                  <a:pos x="2" y="1"/>
                </a:cxn>
                <a:cxn ang="0">
                  <a:pos x="3" y="1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0" y="1"/>
                </a:cxn>
                <a:cxn ang="0">
                  <a:pos x="0" y="3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lnTo>
                    <a:pt x="2" y="3"/>
                  </a:lnTo>
                  <a:lnTo>
                    <a:pt x="2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94" name="Freeform 356"/>
            <p:cNvSpPr>
              <a:spLocks/>
            </p:cNvSpPr>
            <p:nvPr/>
          </p:nvSpPr>
          <p:spPr bwMode="auto">
            <a:xfrm>
              <a:off x="3957" y="1187"/>
              <a:ext cx="5" cy="4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3"/>
                </a:cxn>
                <a:cxn ang="0">
                  <a:pos x="3" y="3"/>
                </a:cxn>
                <a:cxn ang="0">
                  <a:pos x="2" y="3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2" y="3"/>
                </a:cxn>
                <a:cxn ang="0">
                  <a:pos x="3" y="4"/>
                </a:cxn>
                <a:cxn ang="0">
                  <a:pos x="5" y="4"/>
                </a:cxn>
              </a:cxnLst>
              <a:rect l="0" t="0" r="r" b="b"/>
              <a:pathLst>
                <a:path w="5" h="4">
                  <a:moveTo>
                    <a:pt x="5" y="4"/>
                  </a:moveTo>
                  <a:lnTo>
                    <a:pt x="5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2" y="3"/>
                  </a:lnTo>
                  <a:lnTo>
                    <a:pt x="3" y="4"/>
                  </a:lnTo>
                  <a:lnTo>
                    <a:pt x="5" y="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95" name="Freeform 357"/>
            <p:cNvSpPr>
              <a:spLocks/>
            </p:cNvSpPr>
            <p:nvPr/>
          </p:nvSpPr>
          <p:spPr bwMode="auto">
            <a:xfrm>
              <a:off x="4025" y="838"/>
              <a:ext cx="1" cy="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4"/>
                </a:cxn>
                <a:cxn ang="0">
                  <a:pos x="1" y="4"/>
                </a:cxn>
                <a:cxn ang="0">
                  <a:pos x="1" y="3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3"/>
                </a:cxn>
              </a:cxnLst>
              <a:rect l="0" t="0" r="r" b="b"/>
              <a:pathLst>
                <a:path w="1" h="4">
                  <a:moveTo>
                    <a:pt x="0" y="3"/>
                  </a:moveTo>
                  <a:lnTo>
                    <a:pt x="0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96" name="Freeform 358"/>
            <p:cNvSpPr>
              <a:spLocks/>
            </p:cNvSpPr>
            <p:nvPr/>
          </p:nvSpPr>
          <p:spPr bwMode="auto">
            <a:xfrm>
              <a:off x="3975" y="815"/>
              <a:ext cx="5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5" y="3"/>
                </a:cxn>
                <a:cxn ang="0">
                  <a:pos x="5" y="1"/>
                </a:cxn>
                <a:cxn ang="0">
                  <a:pos x="0" y="0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4"/>
                  </a:lnTo>
                  <a:lnTo>
                    <a:pt x="5" y="3"/>
                  </a:ln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97" name="Freeform 359"/>
            <p:cNvSpPr>
              <a:spLocks/>
            </p:cNvSpPr>
            <p:nvPr/>
          </p:nvSpPr>
          <p:spPr bwMode="auto">
            <a:xfrm>
              <a:off x="3955" y="1025"/>
              <a:ext cx="2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2" y="4"/>
                </a:cxn>
                <a:cxn ang="0">
                  <a:pos x="2" y="3"/>
                </a:cxn>
                <a:cxn ang="0">
                  <a:pos x="2" y="1"/>
                </a:cxn>
                <a:cxn ang="0">
                  <a:pos x="0" y="0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0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1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98" name="Freeform 360"/>
            <p:cNvSpPr>
              <a:spLocks/>
            </p:cNvSpPr>
            <p:nvPr/>
          </p:nvSpPr>
          <p:spPr bwMode="auto">
            <a:xfrm>
              <a:off x="3991" y="980"/>
              <a:ext cx="12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2" y="3"/>
                </a:cxn>
                <a:cxn ang="0">
                  <a:pos x="5" y="1"/>
                </a:cxn>
                <a:cxn ang="0">
                  <a:pos x="10" y="3"/>
                </a:cxn>
                <a:cxn ang="0">
                  <a:pos x="12" y="1"/>
                </a:cxn>
                <a:cxn ang="0">
                  <a:pos x="10" y="1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2" y="1"/>
                </a:cxn>
                <a:cxn ang="0">
                  <a:pos x="0" y="3"/>
                </a:cxn>
              </a:cxnLst>
              <a:rect l="0" t="0" r="r" b="b"/>
              <a:pathLst>
                <a:path w="12" h="3">
                  <a:moveTo>
                    <a:pt x="0" y="3"/>
                  </a:moveTo>
                  <a:lnTo>
                    <a:pt x="2" y="3"/>
                  </a:lnTo>
                  <a:lnTo>
                    <a:pt x="5" y="1"/>
                  </a:lnTo>
                  <a:lnTo>
                    <a:pt x="10" y="3"/>
                  </a:lnTo>
                  <a:lnTo>
                    <a:pt x="12" y="1"/>
                  </a:lnTo>
                  <a:lnTo>
                    <a:pt x="10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0" y="3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99" name="Freeform 361"/>
            <p:cNvSpPr>
              <a:spLocks/>
            </p:cNvSpPr>
            <p:nvPr/>
          </p:nvSpPr>
          <p:spPr bwMode="auto">
            <a:xfrm>
              <a:off x="4093" y="1711"/>
              <a:ext cx="10" cy="9"/>
            </a:xfrm>
            <a:custGeom>
              <a:avLst/>
              <a:gdLst/>
              <a:ahLst/>
              <a:cxnLst>
                <a:cxn ang="0">
                  <a:pos x="2" y="9"/>
                </a:cxn>
                <a:cxn ang="0">
                  <a:pos x="2" y="7"/>
                </a:cxn>
                <a:cxn ang="0">
                  <a:pos x="7" y="6"/>
                </a:cxn>
                <a:cxn ang="0">
                  <a:pos x="8" y="3"/>
                </a:cxn>
                <a:cxn ang="0">
                  <a:pos x="8" y="1"/>
                </a:cxn>
                <a:cxn ang="0">
                  <a:pos x="10" y="0"/>
                </a:cxn>
                <a:cxn ang="0">
                  <a:pos x="8" y="1"/>
                </a:cxn>
                <a:cxn ang="0">
                  <a:pos x="5" y="3"/>
                </a:cxn>
                <a:cxn ang="0">
                  <a:pos x="3" y="4"/>
                </a:cxn>
                <a:cxn ang="0">
                  <a:pos x="2" y="6"/>
                </a:cxn>
                <a:cxn ang="0">
                  <a:pos x="0" y="7"/>
                </a:cxn>
                <a:cxn ang="0">
                  <a:pos x="2" y="9"/>
                </a:cxn>
              </a:cxnLst>
              <a:rect l="0" t="0" r="r" b="b"/>
              <a:pathLst>
                <a:path w="10" h="9">
                  <a:moveTo>
                    <a:pt x="2" y="9"/>
                  </a:moveTo>
                  <a:lnTo>
                    <a:pt x="2" y="7"/>
                  </a:lnTo>
                  <a:lnTo>
                    <a:pt x="7" y="6"/>
                  </a:lnTo>
                  <a:lnTo>
                    <a:pt x="8" y="3"/>
                  </a:lnTo>
                  <a:lnTo>
                    <a:pt x="8" y="1"/>
                  </a:lnTo>
                  <a:lnTo>
                    <a:pt x="10" y="0"/>
                  </a:lnTo>
                  <a:lnTo>
                    <a:pt x="8" y="1"/>
                  </a:lnTo>
                  <a:lnTo>
                    <a:pt x="5" y="3"/>
                  </a:lnTo>
                  <a:lnTo>
                    <a:pt x="3" y="4"/>
                  </a:lnTo>
                  <a:lnTo>
                    <a:pt x="2" y="6"/>
                  </a:lnTo>
                  <a:lnTo>
                    <a:pt x="0" y="7"/>
                  </a:lnTo>
                  <a:lnTo>
                    <a:pt x="2" y="9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00" name="Freeform 362"/>
            <p:cNvSpPr>
              <a:spLocks/>
            </p:cNvSpPr>
            <p:nvPr/>
          </p:nvSpPr>
          <p:spPr bwMode="auto">
            <a:xfrm>
              <a:off x="3993" y="821"/>
              <a:ext cx="12" cy="5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3"/>
                </a:cxn>
                <a:cxn ang="0">
                  <a:pos x="3" y="3"/>
                </a:cxn>
                <a:cxn ang="0">
                  <a:pos x="7" y="5"/>
                </a:cxn>
                <a:cxn ang="0">
                  <a:pos x="8" y="5"/>
                </a:cxn>
                <a:cxn ang="0">
                  <a:pos x="10" y="5"/>
                </a:cxn>
                <a:cxn ang="0">
                  <a:pos x="12" y="3"/>
                </a:cxn>
                <a:cxn ang="0">
                  <a:pos x="10" y="1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0" y="1"/>
                </a:cxn>
              </a:cxnLst>
              <a:rect l="0" t="0" r="r" b="b"/>
              <a:pathLst>
                <a:path w="12" h="5">
                  <a:moveTo>
                    <a:pt x="0" y="1"/>
                  </a:moveTo>
                  <a:lnTo>
                    <a:pt x="2" y="3"/>
                  </a:lnTo>
                  <a:lnTo>
                    <a:pt x="3" y="3"/>
                  </a:lnTo>
                  <a:lnTo>
                    <a:pt x="7" y="5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2" y="3"/>
                  </a:lnTo>
                  <a:lnTo>
                    <a:pt x="10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01" name="Freeform 363"/>
            <p:cNvSpPr>
              <a:spLocks/>
            </p:cNvSpPr>
            <p:nvPr/>
          </p:nvSpPr>
          <p:spPr bwMode="auto">
            <a:xfrm>
              <a:off x="3964" y="812"/>
              <a:ext cx="11" cy="9"/>
            </a:xfrm>
            <a:custGeom>
              <a:avLst/>
              <a:gdLst/>
              <a:ahLst/>
              <a:cxnLst>
                <a:cxn ang="0">
                  <a:pos x="10" y="9"/>
                </a:cxn>
                <a:cxn ang="0">
                  <a:pos x="11" y="7"/>
                </a:cxn>
                <a:cxn ang="0">
                  <a:pos x="11" y="6"/>
                </a:cxn>
                <a:cxn ang="0">
                  <a:pos x="11" y="4"/>
                </a:cxn>
                <a:cxn ang="0">
                  <a:pos x="10" y="4"/>
                </a:cxn>
                <a:cxn ang="0">
                  <a:pos x="8" y="3"/>
                </a:cxn>
                <a:cxn ang="0">
                  <a:pos x="5" y="1"/>
                </a:cxn>
                <a:cxn ang="0">
                  <a:pos x="3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3" y="6"/>
                </a:cxn>
                <a:cxn ang="0">
                  <a:pos x="5" y="7"/>
                </a:cxn>
                <a:cxn ang="0">
                  <a:pos x="10" y="9"/>
                </a:cxn>
              </a:cxnLst>
              <a:rect l="0" t="0" r="r" b="b"/>
              <a:pathLst>
                <a:path w="11" h="9">
                  <a:moveTo>
                    <a:pt x="10" y="9"/>
                  </a:moveTo>
                  <a:lnTo>
                    <a:pt x="11" y="7"/>
                  </a:lnTo>
                  <a:lnTo>
                    <a:pt x="11" y="6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8" y="3"/>
                  </a:lnTo>
                  <a:lnTo>
                    <a:pt x="5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0" y="3"/>
                  </a:lnTo>
                  <a:lnTo>
                    <a:pt x="3" y="6"/>
                  </a:lnTo>
                  <a:lnTo>
                    <a:pt x="5" y="7"/>
                  </a:lnTo>
                  <a:lnTo>
                    <a:pt x="10" y="9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02" name="Freeform 364"/>
            <p:cNvSpPr>
              <a:spLocks/>
            </p:cNvSpPr>
            <p:nvPr/>
          </p:nvSpPr>
          <p:spPr bwMode="auto">
            <a:xfrm>
              <a:off x="3937" y="1398"/>
              <a:ext cx="7" cy="20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2" y="12"/>
                </a:cxn>
                <a:cxn ang="0">
                  <a:pos x="2" y="17"/>
                </a:cxn>
                <a:cxn ang="0">
                  <a:pos x="2" y="20"/>
                </a:cxn>
                <a:cxn ang="0">
                  <a:pos x="7" y="20"/>
                </a:cxn>
                <a:cxn ang="0">
                  <a:pos x="7" y="17"/>
                </a:cxn>
                <a:cxn ang="0">
                  <a:pos x="5" y="13"/>
                </a:cxn>
                <a:cxn ang="0">
                  <a:pos x="3" y="9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2" y="3"/>
                </a:cxn>
                <a:cxn ang="0">
                  <a:pos x="0" y="10"/>
                </a:cxn>
              </a:cxnLst>
              <a:rect l="0" t="0" r="r" b="b"/>
              <a:pathLst>
                <a:path w="7" h="20">
                  <a:moveTo>
                    <a:pt x="0" y="10"/>
                  </a:moveTo>
                  <a:lnTo>
                    <a:pt x="2" y="12"/>
                  </a:lnTo>
                  <a:lnTo>
                    <a:pt x="2" y="17"/>
                  </a:lnTo>
                  <a:lnTo>
                    <a:pt x="2" y="20"/>
                  </a:lnTo>
                  <a:lnTo>
                    <a:pt x="7" y="20"/>
                  </a:lnTo>
                  <a:lnTo>
                    <a:pt x="7" y="17"/>
                  </a:lnTo>
                  <a:lnTo>
                    <a:pt x="5" y="13"/>
                  </a:lnTo>
                  <a:lnTo>
                    <a:pt x="3" y="9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0" y="1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03" name="Freeform 365"/>
            <p:cNvSpPr>
              <a:spLocks/>
            </p:cNvSpPr>
            <p:nvPr/>
          </p:nvSpPr>
          <p:spPr bwMode="auto">
            <a:xfrm>
              <a:off x="3944" y="1419"/>
              <a:ext cx="79" cy="89"/>
            </a:xfrm>
            <a:custGeom>
              <a:avLst/>
              <a:gdLst/>
              <a:ahLst/>
              <a:cxnLst>
                <a:cxn ang="0">
                  <a:pos x="1" y="23"/>
                </a:cxn>
                <a:cxn ang="0">
                  <a:pos x="3" y="29"/>
                </a:cxn>
                <a:cxn ang="0">
                  <a:pos x="3" y="33"/>
                </a:cxn>
                <a:cxn ang="0">
                  <a:pos x="6" y="38"/>
                </a:cxn>
                <a:cxn ang="0">
                  <a:pos x="8" y="41"/>
                </a:cxn>
                <a:cxn ang="0">
                  <a:pos x="11" y="42"/>
                </a:cxn>
                <a:cxn ang="0">
                  <a:pos x="15" y="45"/>
                </a:cxn>
                <a:cxn ang="0">
                  <a:pos x="18" y="48"/>
                </a:cxn>
                <a:cxn ang="0">
                  <a:pos x="21" y="53"/>
                </a:cxn>
                <a:cxn ang="0">
                  <a:pos x="25" y="55"/>
                </a:cxn>
                <a:cxn ang="0">
                  <a:pos x="30" y="58"/>
                </a:cxn>
                <a:cxn ang="0">
                  <a:pos x="33" y="64"/>
                </a:cxn>
                <a:cxn ang="0">
                  <a:pos x="36" y="65"/>
                </a:cxn>
                <a:cxn ang="0">
                  <a:pos x="39" y="65"/>
                </a:cxn>
                <a:cxn ang="0">
                  <a:pos x="42" y="64"/>
                </a:cxn>
                <a:cxn ang="0">
                  <a:pos x="44" y="62"/>
                </a:cxn>
                <a:cxn ang="0">
                  <a:pos x="47" y="65"/>
                </a:cxn>
                <a:cxn ang="0">
                  <a:pos x="49" y="67"/>
                </a:cxn>
                <a:cxn ang="0">
                  <a:pos x="51" y="70"/>
                </a:cxn>
                <a:cxn ang="0">
                  <a:pos x="54" y="71"/>
                </a:cxn>
                <a:cxn ang="0">
                  <a:pos x="56" y="74"/>
                </a:cxn>
                <a:cxn ang="0">
                  <a:pos x="59" y="81"/>
                </a:cxn>
                <a:cxn ang="0">
                  <a:pos x="61" y="85"/>
                </a:cxn>
                <a:cxn ang="0">
                  <a:pos x="66" y="86"/>
                </a:cxn>
                <a:cxn ang="0">
                  <a:pos x="69" y="88"/>
                </a:cxn>
                <a:cxn ang="0">
                  <a:pos x="76" y="89"/>
                </a:cxn>
                <a:cxn ang="0">
                  <a:pos x="79" y="88"/>
                </a:cxn>
                <a:cxn ang="0">
                  <a:pos x="79" y="83"/>
                </a:cxn>
                <a:cxn ang="0">
                  <a:pos x="76" y="80"/>
                </a:cxn>
                <a:cxn ang="0">
                  <a:pos x="76" y="73"/>
                </a:cxn>
                <a:cxn ang="0">
                  <a:pos x="76" y="65"/>
                </a:cxn>
                <a:cxn ang="0">
                  <a:pos x="72" y="61"/>
                </a:cxn>
                <a:cxn ang="0">
                  <a:pos x="69" y="58"/>
                </a:cxn>
                <a:cxn ang="0">
                  <a:pos x="64" y="56"/>
                </a:cxn>
                <a:cxn ang="0">
                  <a:pos x="59" y="56"/>
                </a:cxn>
                <a:cxn ang="0">
                  <a:pos x="56" y="55"/>
                </a:cxn>
                <a:cxn ang="0">
                  <a:pos x="51" y="51"/>
                </a:cxn>
                <a:cxn ang="0">
                  <a:pos x="47" y="47"/>
                </a:cxn>
                <a:cxn ang="0">
                  <a:pos x="44" y="45"/>
                </a:cxn>
                <a:cxn ang="0">
                  <a:pos x="42" y="44"/>
                </a:cxn>
                <a:cxn ang="0">
                  <a:pos x="39" y="42"/>
                </a:cxn>
                <a:cxn ang="0">
                  <a:pos x="36" y="41"/>
                </a:cxn>
                <a:cxn ang="0">
                  <a:pos x="31" y="38"/>
                </a:cxn>
                <a:cxn ang="0">
                  <a:pos x="26" y="33"/>
                </a:cxn>
                <a:cxn ang="0">
                  <a:pos x="25" y="30"/>
                </a:cxn>
                <a:cxn ang="0">
                  <a:pos x="23" y="25"/>
                </a:cxn>
                <a:cxn ang="0">
                  <a:pos x="20" y="20"/>
                </a:cxn>
                <a:cxn ang="0">
                  <a:pos x="16" y="17"/>
                </a:cxn>
                <a:cxn ang="0">
                  <a:pos x="15" y="12"/>
                </a:cxn>
                <a:cxn ang="0">
                  <a:pos x="13" y="11"/>
                </a:cxn>
                <a:cxn ang="0">
                  <a:pos x="10" y="11"/>
                </a:cxn>
                <a:cxn ang="0">
                  <a:pos x="6" y="5"/>
                </a:cxn>
                <a:cxn ang="0">
                  <a:pos x="1" y="0"/>
                </a:cxn>
                <a:cxn ang="0">
                  <a:pos x="1" y="11"/>
                </a:cxn>
                <a:cxn ang="0">
                  <a:pos x="1" y="18"/>
                </a:cxn>
              </a:cxnLst>
              <a:rect l="0" t="0" r="r" b="b"/>
              <a:pathLst>
                <a:path w="79" h="89">
                  <a:moveTo>
                    <a:pt x="0" y="20"/>
                  </a:moveTo>
                  <a:lnTo>
                    <a:pt x="1" y="23"/>
                  </a:lnTo>
                  <a:lnTo>
                    <a:pt x="1" y="25"/>
                  </a:lnTo>
                  <a:lnTo>
                    <a:pt x="3" y="29"/>
                  </a:lnTo>
                  <a:lnTo>
                    <a:pt x="3" y="30"/>
                  </a:lnTo>
                  <a:lnTo>
                    <a:pt x="3" y="33"/>
                  </a:lnTo>
                  <a:lnTo>
                    <a:pt x="5" y="35"/>
                  </a:lnTo>
                  <a:lnTo>
                    <a:pt x="6" y="38"/>
                  </a:lnTo>
                  <a:lnTo>
                    <a:pt x="6" y="39"/>
                  </a:lnTo>
                  <a:lnTo>
                    <a:pt x="8" y="41"/>
                  </a:lnTo>
                  <a:lnTo>
                    <a:pt x="10" y="42"/>
                  </a:lnTo>
                  <a:lnTo>
                    <a:pt x="11" y="42"/>
                  </a:lnTo>
                  <a:lnTo>
                    <a:pt x="13" y="44"/>
                  </a:lnTo>
                  <a:lnTo>
                    <a:pt x="15" y="45"/>
                  </a:lnTo>
                  <a:lnTo>
                    <a:pt x="15" y="47"/>
                  </a:lnTo>
                  <a:lnTo>
                    <a:pt x="18" y="48"/>
                  </a:lnTo>
                  <a:lnTo>
                    <a:pt x="20" y="50"/>
                  </a:lnTo>
                  <a:lnTo>
                    <a:pt x="21" y="53"/>
                  </a:lnTo>
                  <a:lnTo>
                    <a:pt x="23" y="53"/>
                  </a:lnTo>
                  <a:lnTo>
                    <a:pt x="25" y="55"/>
                  </a:lnTo>
                  <a:lnTo>
                    <a:pt x="28" y="56"/>
                  </a:lnTo>
                  <a:lnTo>
                    <a:pt x="30" y="58"/>
                  </a:lnTo>
                  <a:lnTo>
                    <a:pt x="31" y="59"/>
                  </a:lnTo>
                  <a:lnTo>
                    <a:pt x="33" y="64"/>
                  </a:lnTo>
                  <a:lnTo>
                    <a:pt x="36" y="64"/>
                  </a:lnTo>
                  <a:lnTo>
                    <a:pt x="36" y="65"/>
                  </a:lnTo>
                  <a:lnTo>
                    <a:pt x="37" y="65"/>
                  </a:lnTo>
                  <a:lnTo>
                    <a:pt x="39" y="65"/>
                  </a:lnTo>
                  <a:lnTo>
                    <a:pt x="41" y="65"/>
                  </a:lnTo>
                  <a:lnTo>
                    <a:pt x="42" y="64"/>
                  </a:lnTo>
                  <a:lnTo>
                    <a:pt x="42" y="62"/>
                  </a:lnTo>
                  <a:lnTo>
                    <a:pt x="44" y="62"/>
                  </a:lnTo>
                  <a:lnTo>
                    <a:pt x="46" y="64"/>
                  </a:lnTo>
                  <a:lnTo>
                    <a:pt x="47" y="65"/>
                  </a:lnTo>
                  <a:lnTo>
                    <a:pt x="49" y="65"/>
                  </a:lnTo>
                  <a:lnTo>
                    <a:pt x="49" y="67"/>
                  </a:lnTo>
                  <a:lnTo>
                    <a:pt x="51" y="68"/>
                  </a:lnTo>
                  <a:lnTo>
                    <a:pt x="51" y="70"/>
                  </a:lnTo>
                  <a:lnTo>
                    <a:pt x="54" y="70"/>
                  </a:lnTo>
                  <a:lnTo>
                    <a:pt x="54" y="71"/>
                  </a:lnTo>
                  <a:lnTo>
                    <a:pt x="56" y="73"/>
                  </a:lnTo>
                  <a:lnTo>
                    <a:pt x="56" y="74"/>
                  </a:lnTo>
                  <a:lnTo>
                    <a:pt x="57" y="78"/>
                  </a:lnTo>
                  <a:lnTo>
                    <a:pt x="59" y="81"/>
                  </a:lnTo>
                  <a:lnTo>
                    <a:pt x="59" y="83"/>
                  </a:lnTo>
                  <a:lnTo>
                    <a:pt x="61" y="85"/>
                  </a:lnTo>
                  <a:lnTo>
                    <a:pt x="62" y="85"/>
                  </a:lnTo>
                  <a:lnTo>
                    <a:pt x="66" y="86"/>
                  </a:lnTo>
                  <a:lnTo>
                    <a:pt x="67" y="86"/>
                  </a:lnTo>
                  <a:lnTo>
                    <a:pt x="69" y="88"/>
                  </a:lnTo>
                  <a:lnTo>
                    <a:pt x="71" y="89"/>
                  </a:lnTo>
                  <a:lnTo>
                    <a:pt x="76" y="89"/>
                  </a:lnTo>
                  <a:lnTo>
                    <a:pt x="77" y="88"/>
                  </a:lnTo>
                  <a:lnTo>
                    <a:pt x="79" y="88"/>
                  </a:lnTo>
                  <a:lnTo>
                    <a:pt x="79" y="86"/>
                  </a:lnTo>
                  <a:lnTo>
                    <a:pt x="79" y="83"/>
                  </a:lnTo>
                  <a:lnTo>
                    <a:pt x="77" y="81"/>
                  </a:lnTo>
                  <a:lnTo>
                    <a:pt x="76" y="80"/>
                  </a:lnTo>
                  <a:lnTo>
                    <a:pt x="76" y="77"/>
                  </a:lnTo>
                  <a:lnTo>
                    <a:pt x="76" y="73"/>
                  </a:lnTo>
                  <a:lnTo>
                    <a:pt x="76" y="70"/>
                  </a:lnTo>
                  <a:lnTo>
                    <a:pt x="76" y="65"/>
                  </a:lnTo>
                  <a:lnTo>
                    <a:pt x="74" y="62"/>
                  </a:lnTo>
                  <a:lnTo>
                    <a:pt x="72" y="61"/>
                  </a:lnTo>
                  <a:lnTo>
                    <a:pt x="71" y="59"/>
                  </a:lnTo>
                  <a:lnTo>
                    <a:pt x="69" y="58"/>
                  </a:lnTo>
                  <a:lnTo>
                    <a:pt x="67" y="56"/>
                  </a:lnTo>
                  <a:lnTo>
                    <a:pt x="64" y="56"/>
                  </a:lnTo>
                  <a:lnTo>
                    <a:pt x="61" y="56"/>
                  </a:lnTo>
                  <a:lnTo>
                    <a:pt x="59" y="56"/>
                  </a:lnTo>
                  <a:lnTo>
                    <a:pt x="57" y="56"/>
                  </a:lnTo>
                  <a:lnTo>
                    <a:pt x="56" y="55"/>
                  </a:lnTo>
                  <a:lnTo>
                    <a:pt x="54" y="55"/>
                  </a:lnTo>
                  <a:lnTo>
                    <a:pt x="51" y="51"/>
                  </a:lnTo>
                  <a:lnTo>
                    <a:pt x="49" y="48"/>
                  </a:lnTo>
                  <a:lnTo>
                    <a:pt x="47" y="47"/>
                  </a:lnTo>
                  <a:lnTo>
                    <a:pt x="46" y="45"/>
                  </a:lnTo>
                  <a:lnTo>
                    <a:pt x="44" y="45"/>
                  </a:lnTo>
                  <a:lnTo>
                    <a:pt x="44" y="44"/>
                  </a:lnTo>
                  <a:lnTo>
                    <a:pt x="42" y="44"/>
                  </a:lnTo>
                  <a:lnTo>
                    <a:pt x="41" y="42"/>
                  </a:lnTo>
                  <a:lnTo>
                    <a:pt x="39" y="42"/>
                  </a:lnTo>
                  <a:lnTo>
                    <a:pt x="37" y="42"/>
                  </a:lnTo>
                  <a:lnTo>
                    <a:pt x="36" y="41"/>
                  </a:lnTo>
                  <a:lnTo>
                    <a:pt x="33" y="41"/>
                  </a:lnTo>
                  <a:lnTo>
                    <a:pt x="31" y="38"/>
                  </a:lnTo>
                  <a:lnTo>
                    <a:pt x="28" y="33"/>
                  </a:lnTo>
                  <a:lnTo>
                    <a:pt x="26" y="33"/>
                  </a:lnTo>
                  <a:lnTo>
                    <a:pt x="26" y="32"/>
                  </a:lnTo>
                  <a:lnTo>
                    <a:pt x="25" y="30"/>
                  </a:lnTo>
                  <a:lnTo>
                    <a:pt x="23" y="29"/>
                  </a:lnTo>
                  <a:lnTo>
                    <a:pt x="23" y="25"/>
                  </a:lnTo>
                  <a:lnTo>
                    <a:pt x="21" y="21"/>
                  </a:lnTo>
                  <a:lnTo>
                    <a:pt x="20" y="20"/>
                  </a:lnTo>
                  <a:lnTo>
                    <a:pt x="18" y="18"/>
                  </a:lnTo>
                  <a:lnTo>
                    <a:pt x="16" y="17"/>
                  </a:lnTo>
                  <a:lnTo>
                    <a:pt x="16" y="15"/>
                  </a:lnTo>
                  <a:lnTo>
                    <a:pt x="15" y="12"/>
                  </a:lnTo>
                  <a:lnTo>
                    <a:pt x="13" y="12"/>
                  </a:lnTo>
                  <a:lnTo>
                    <a:pt x="13" y="11"/>
                  </a:lnTo>
                  <a:lnTo>
                    <a:pt x="11" y="12"/>
                  </a:lnTo>
                  <a:lnTo>
                    <a:pt x="10" y="11"/>
                  </a:lnTo>
                  <a:lnTo>
                    <a:pt x="10" y="9"/>
                  </a:lnTo>
                  <a:lnTo>
                    <a:pt x="6" y="5"/>
                  </a:lnTo>
                  <a:lnTo>
                    <a:pt x="3" y="2"/>
                  </a:lnTo>
                  <a:lnTo>
                    <a:pt x="1" y="0"/>
                  </a:lnTo>
                  <a:lnTo>
                    <a:pt x="1" y="5"/>
                  </a:lnTo>
                  <a:lnTo>
                    <a:pt x="1" y="11"/>
                  </a:lnTo>
                  <a:lnTo>
                    <a:pt x="1" y="15"/>
                  </a:lnTo>
                  <a:lnTo>
                    <a:pt x="1" y="18"/>
                  </a:lnTo>
                  <a:lnTo>
                    <a:pt x="0" y="2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04" name="Freeform 366"/>
            <p:cNvSpPr>
              <a:spLocks/>
            </p:cNvSpPr>
            <p:nvPr/>
          </p:nvSpPr>
          <p:spPr bwMode="auto">
            <a:xfrm>
              <a:off x="3638" y="810"/>
              <a:ext cx="508" cy="1509"/>
            </a:xfrm>
            <a:custGeom>
              <a:avLst/>
              <a:gdLst/>
              <a:ahLst/>
              <a:cxnLst>
                <a:cxn ang="0">
                  <a:pos x="363" y="103"/>
                </a:cxn>
                <a:cxn ang="0">
                  <a:pos x="342" y="150"/>
                </a:cxn>
                <a:cxn ang="0">
                  <a:pos x="312" y="215"/>
                </a:cxn>
                <a:cxn ang="0">
                  <a:pos x="316" y="203"/>
                </a:cxn>
                <a:cxn ang="0">
                  <a:pos x="352" y="177"/>
                </a:cxn>
                <a:cxn ang="0">
                  <a:pos x="380" y="147"/>
                </a:cxn>
                <a:cxn ang="0">
                  <a:pos x="385" y="91"/>
                </a:cxn>
                <a:cxn ang="0">
                  <a:pos x="396" y="65"/>
                </a:cxn>
                <a:cxn ang="0">
                  <a:pos x="377" y="20"/>
                </a:cxn>
                <a:cxn ang="0">
                  <a:pos x="326" y="6"/>
                </a:cxn>
                <a:cxn ang="0">
                  <a:pos x="358" y="9"/>
                </a:cxn>
                <a:cxn ang="0">
                  <a:pos x="393" y="49"/>
                </a:cxn>
                <a:cxn ang="0">
                  <a:pos x="393" y="88"/>
                </a:cxn>
                <a:cxn ang="0">
                  <a:pos x="373" y="164"/>
                </a:cxn>
                <a:cxn ang="0">
                  <a:pos x="337" y="186"/>
                </a:cxn>
                <a:cxn ang="0">
                  <a:pos x="317" y="203"/>
                </a:cxn>
                <a:cxn ang="0">
                  <a:pos x="329" y="233"/>
                </a:cxn>
                <a:cxn ang="0">
                  <a:pos x="331" y="269"/>
                </a:cxn>
                <a:cxn ang="0">
                  <a:pos x="326" y="313"/>
                </a:cxn>
                <a:cxn ang="0">
                  <a:pos x="321" y="367"/>
                </a:cxn>
                <a:cxn ang="0">
                  <a:pos x="322" y="404"/>
                </a:cxn>
                <a:cxn ang="0">
                  <a:pos x="321" y="450"/>
                </a:cxn>
                <a:cxn ang="0">
                  <a:pos x="322" y="478"/>
                </a:cxn>
                <a:cxn ang="0">
                  <a:pos x="316" y="512"/>
                </a:cxn>
                <a:cxn ang="0">
                  <a:pos x="304" y="549"/>
                </a:cxn>
                <a:cxn ang="0">
                  <a:pos x="301" y="578"/>
                </a:cxn>
                <a:cxn ang="0">
                  <a:pos x="316" y="609"/>
                </a:cxn>
                <a:cxn ang="0">
                  <a:pos x="329" y="623"/>
                </a:cxn>
                <a:cxn ang="0">
                  <a:pos x="357" y="654"/>
                </a:cxn>
                <a:cxn ang="0">
                  <a:pos x="382" y="668"/>
                </a:cxn>
                <a:cxn ang="0">
                  <a:pos x="413" y="727"/>
                </a:cxn>
                <a:cxn ang="0">
                  <a:pos x="436" y="737"/>
                </a:cxn>
                <a:cxn ang="0">
                  <a:pos x="465" y="772"/>
                </a:cxn>
                <a:cxn ang="0">
                  <a:pos x="473" y="813"/>
                </a:cxn>
                <a:cxn ang="0">
                  <a:pos x="496" y="855"/>
                </a:cxn>
                <a:cxn ang="0">
                  <a:pos x="472" y="896"/>
                </a:cxn>
                <a:cxn ang="0">
                  <a:pos x="453" y="914"/>
                </a:cxn>
                <a:cxn ang="0">
                  <a:pos x="450" y="941"/>
                </a:cxn>
                <a:cxn ang="0">
                  <a:pos x="485" y="996"/>
                </a:cxn>
                <a:cxn ang="0">
                  <a:pos x="494" y="1014"/>
                </a:cxn>
                <a:cxn ang="0">
                  <a:pos x="508" y="1059"/>
                </a:cxn>
                <a:cxn ang="0">
                  <a:pos x="465" y="1114"/>
                </a:cxn>
                <a:cxn ang="0">
                  <a:pos x="440" y="1189"/>
                </a:cxn>
                <a:cxn ang="0">
                  <a:pos x="365" y="1237"/>
                </a:cxn>
                <a:cxn ang="0">
                  <a:pos x="331" y="1249"/>
                </a:cxn>
                <a:cxn ang="0">
                  <a:pos x="311" y="1296"/>
                </a:cxn>
                <a:cxn ang="0">
                  <a:pos x="250" y="1331"/>
                </a:cxn>
                <a:cxn ang="0">
                  <a:pos x="191" y="1363"/>
                </a:cxn>
                <a:cxn ang="0">
                  <a:pos x="165" y="1385"/>
                </a:cxn>
                <a:cxn ang="0">
                  <a:pos x="144" y="1417"/>
                </a:cxn>
                <a:cxn ang="0">
                  <a:pos x="90" y="1447"/>
                </a:cxn>
                <a:cxn ang="0">
                  <a:pos x="44" y="1458"/>
                </a:cxn>
                <a:cxn ang="0">
                  <a:pos x="14" y="1493"/>
                </a:cxn>
                <a:cxn ang="0">
                  <a:pos x="4" y="1494"/>
                </a:cxn>
                <a:cxn ang="0">
                  <a:pos x="7" y="1493"/>
                </a:cxn>
                <a:cxn ang="0">
                  <a:pos x="25" y="1480"/>
                </a:cxn>
                <a:cxn ang="0">
                  <a:pos x="29" y="1471"/>
                </a:cxn>
                <a:cxn ang="0">
                  <a:pos x="40" y="1459"/>
                </a:cxn>
                <a:cxn ang="0">
                  <a:pos x="80" y="1446"/>
                </a:cxn>
                <a:cxn ang="0">
                  <a:pos x="119" y="1430"/>
                </a:cxn>
              </a:cxnLst>
              <a:rect l="0" t="0" r="r" b="b"/>
              <a:pathLst>
                <a:path w="508" h="1509">
                  <a:moveTo>
                    <a:pt x="322" y="49"/>
                  </a:moveTo>
                  <a:lnTo>
                    <a:pt x="329" y="53"/>
                  </a:lnTo>
                  <a:lnTo>
                    <a:pt x="329" y="55"/>
                  </a:lnTo>
                  <a:lnTo>
                    <a:pt x="331" y="55"/>
                  </a:lnTo>
                  <a:lnTo>
                    <a:pt x="339" y="58"/>
                  </a:lnTo>
                  <a:lnTo>
                    <a:pt x="345" y="61"/>
                  </a:lnTo>
                  <a:lnTo>
                    <a:pt x="365" y="71"/>
                  </a:lnTo>
                  <a:lnTo>
                    <a:pt x="367" y="73"/>
                  </a:lnTo>
                  <a:lnTo>
                    <a:pt x="367" y="75"/>
                  </a:lnTo>
                  <a:lnTo>
                    <a:pt x="367" y="76"/>
                  </a:lnTo>
                  <a:lnTo>
                    <a:pt x="360" y="87"/>
                  </a:lnTo>
                  <a:lnTo>
                    <a:pt x="358" y="90"/>
                  </a:lnTo>
                  <a:lnTo>
                    <a:pt x="358" y="91"/>
                  </a:lnTo>
                  <a:lnTo>
                    <a:pt x="358" y="93"/>
                  </a:lnTo>
                  <a:lnTo>
                    <a:pt x="358" y="94"/>
                  </a:lnTo>
                  <a:lnTo>
                    <a:pt x="360" y="98"/>
                  </a:lnTo>
                  <a:lnTo>
                    <a:pt x="363" y="103"/>
                  </a:lnTo>
                  <a:lnTo>
                    <a:pt x="363" y="105"/>
                  </a:lnTo>
                  <a:lnTo>
                    <a:pt x="363" y="108"/>
                  </a:lnTo>
                  <a:lnTo>
                    <a:pt x="363" y="115"/>
                  </a:lnTo>
                  <a:lnTo>
                    <a:pt x="365" y="118"/>
                  </a:lnTo>
                  <a:lnTo>
                    <a:pt x="368" y="126"/>
                  </a:lnTo>
                  <a:lnTo>
                    <a:pt x="368" y="127"/>
                  </a:lnTo>
                  <a:lnTo>
                    <a:pt x="368" y="129"/>
                  </a:lnTo>
                  <a:lnTo>
                    <a:pt x="368" y="132"/>
                  </a:lnTo>
                  <a:lnTo>
                    <a:pt x="368" y="135"/>
                  </a:lnTo>
                  <a:lnTo>
                    <a:pt x="365" y="140"/>
                  </a:lnTo>
                  <a:lnTo>
                    <a:pt x="363" y="141"/>
                  </a:lnTo>
                  <a:lnTo>
                    <a:pt x="360" y="143"/>
                  </a:lnTo>
                  <a:lnTo>
                    <a:pt x="355" y="143"/>
                  </a:lnTo>
                  <a:lnTo>
                    <a:pt x="350" y="144"/>
                  </a:lnTo>
                  <a:lnTo>
                    <a:pt x="348" y="144"/>
                  </a:lnTo>
                  <a:lnTo>
                    <a:pt x="345" y="148"/>
                  </a:lnTo>
                  <a:lnTo>
                    <a:pt x="342" y="150"/>
                  </a:lnTo>
                  <a:lnTo>
                    <a:pt x="339" y="151"/>
                  </a:lnTo>
                  <a:lnTo>
                    <a:pt x="337" y="151"/>
                  </a:lnTo>
                  <a:lnTo>
                    <a:pt x="326" y="151"/>
                  </a:lnTo>
                  <a:lnTo>
                    <a:pt x="324" y="151"/>
                  </a:lnTo>
                  <a:lnTo>
                    <a:pt x="321" y="154"/>
                  </a:lnTo>
                  <a:lnTo>
                    <a:pt x="316" y="159"/>
                  </a:lnTo>
                  <a:lnTo>
                    <a:pt x="316" y="160"/>
                  </a:lnTo>
                  <a:lnTo>
                    <a:pt x="316" y="165"/>
                  </a:lnTo>
                  <a:lnTo>
                    <a:pt x="317" y="177"/>
                  </a:lnTo>
                  <a:lnTo>
                    <a:pt x="317" y="182"/>
                  </a:lnTo>
                  <a:lnTo>
                    <a:pt x="316" y="183"/>
                  </a:lnTo>
                  <a:lnTo>
                    <a:pt x="312" y="189"/>
                  </a:lnTo>
                  <a:lnTo>
                    <a:pt x="312" y="193"/>
                  </a:lnTo>
                  <a:lnTo>
                    <a:pt x="312" y="204"/>
                  </a:lnTo>
                  <a:lnTo>
                    <a:pt x="312" y="209"/>
                  </a:lnTo>
                  <a:lnTo>
                    <a:pt x="312" y="210"/>
                  </a:lnTo>
                  <a:lnTo>
                    <a:pt x="312" y="215"/>
                  </a:lnTo>
                  <a:lnTo>
                    <a:pt x="316" y="221"/>
                  </a:lnTo>
                  <a:lnTo>
                    <a:pt x="317" y="224"/>
                  </a:lnTo>
                  <a:lnTo>
                    <a:pt x="319" y="227"/>
                  </a:lnTo>
                  <a:lnTo>
                    <a:pt x="321" y="227"/>
                  </a:lnTo>
                  <a:lnTo>
                    <a:pt x="324" y="227"/>
                  </a:lnTo>
                  <a:lnTo>
                    <a:pt x="324" y="226"/>
                  </a:lnTo>
                  <a:lnTo>
                    <a:pt x="324" y="224"/>
                  </a:lnTo>
                  <a:lnTo>
                    <a:pt x="324" y="223"/>
                  </a:lnTo>
                  <a:lnTo>
                    <a:pt x="322" y="223"/>
                  </a:lnTo>
                  <a:lnTo>
                    <a:pt x="321" y="223"/>
                  </a:lnTo>
                  <a:lnTo>
                    <a:pt x="319" y="221"/>
                  </a:lnTo>
                  <a:lnTo>
                    <a:pt x="317" y="218"/>
                  </a:lnTo>
                  <a:lnTo>
                    <a:pt x="316" y="216"/>
                  </a:lnTo>
                  <a:lnTo>
                    <a:pt x="316" y="209"/>
                  </a:lnTo>
                  <a:lnTo>
                    <a:pt x="316" y="207"/>
                  </a:lnTo>
                  <a:lnTo>
                    <a:pt x="316" y="206"/>
                  </a:lnTo>
                  <a:lnTo>
                    <a:pt x="316" y="203"/>
                  </a:lnTo>
                  <a:lnTo>
                    <a:pt x="316" y="201"/>
                  </a:lnTo>
                  <a:lnTo>
                    <a:pt x="316" y="200"/>
                  </a:lnTo>
                  <a:lnTo>
                    <a:pt x="319" y="197"/>
                  </a:lnTo>
                  <a:lnTo>
                    <a:pt x="321" y="193"/>
                  </a:lnTo>
                  <a:lnTo>
                    <a:pt x="322" y="193"/>
                  </a:lnTo>
                  <a:lnTo>
                    <a:pt x="326" y="189"/>
                  </a:lnTo>
                  <a:lnTo>
                    <a:pt x="327" y="188"/>
                  </a:lnTo>
                  <a:lnTo>
                    <a:pt x="329" y="188"/>
                  </a:lnTo>
                  <a:lnTo>
                    <a:pt x="331" y="188"/>
                  </a:lnTo>
                  <a:lnTo>
                    <a:pt x="332" y="186"/>
                  </a:lnTo>
                  <a:lnTo>
                    <a:pt x="334" y="185"/>
                  </a:lnTo>
                  <a:lnTo>
                    <a:pt x="337" y="185"/>
                  </a:lnTo>
                  <a:lnTo>
                    <a:pt x="343" y="183"/>
                  </a:lnTo>
                  <a:lnTo>
                    <a:pt x="345" y="183"/>
                  </a:lnTo>
                  <a:lnTo>
                    <a:pt x="347" y="182"/>
                  </a:lnTo>
                  <a:lnTo>
                    <a:pt x="352" y="179"/>
                  </a:lnTo>
                  <a:lnTo>
                    <a:pt x="352" y="177"/>
                  </a:lnTo>
                  <a:lnTo>
                    <a:pt x="352" y="176"/>
                  </a:lnTo>
                  <a:lnTo>
                    <a:pt x="352" y="174"/>
                  </a:lnTo>
                  <a:lnTo>
                    <a:pt x="350" y="174"/>
                  </a:lnTo>
                  <a:lnTo>
                    <a:pt x="350" y="173"/>
                  </a:lnTo>
                  <a:lnTo>
                    <a:pt x="350" y="171"/>
                  </a:lnTo>
                  <a:lnTo>
                    <a:pt x="353" y="170"/>
                  </a:lnTo>
                  <a:lnTo>
                    <a:pt x="355" y="170"/>
                  </a:lnTo>
                  <a:lnTo>
                    <a:pt x="357" y="170"/>
                  </a:lnTo>
                  <a:lnTo>
                    <a:pt x="362" y="167"/>
                  </a:lnTo>
                  <a:lnTo>
                    <a:pt x="363" y="168"/>
                  </a:lnTo>
                  <a:lnTo>
                    <a:pt x="365" y="168"/>
                  </a:lnTo>
                  <a:lnTo>
                    <a:pt x="367" y="168"/>
                  </a:lnTo>
                  <a:lnTo>
                    <a:pt x="370" y="165"/>
                  </a:lnTo>
                  <a:lnTo>
                    <a:pt x="370" y="164"/>
                  </a:lnTo>
                  <a:lnTo>
                    <a:pt x="373" y="156"/>
                  </a:lnTo>
                  <a:lnTo>
                    <a:pt x="378" y="150"/>
                  </a:lnTo>
                  <a:lnTo>
                    <a:pt x="380" y="147"/>
                  </a:lnTo>
                  <a:lnTo>
                    <a:pt x="382" y="144"/>
                  </a:lnTo>
                  <a:lnTo>
                    <a:pt x="382" y="141"/>
                  </a:lnTo>
                  <a:lnTo>
                    <a:pt x="383" y="137"/>
                  </a:lnTo>
                  <a:lnTo>
                    <a:pt x="387" y="134"/>
                  </a:lnTo>
                  <a:lnTo>
                    <a:pt x="388" y="132"/>
                  </a:lnTo>
                  <a:lnTo>
                    <a:pt x="391" y="127"/>
                  </a:lnTo>
                  <a:lnTo>
                    <a:pt x="393" y="124"/>
                  </a:lnTo>
                  <a:lnTo>
                    <a:pt x="393" y="121"/>
                  </a:lnTo>
                  <a:lnTo>
                    <a:pt x="393" y="118"/>
                  </a:lnTo>
                  <a:lnTo>
                    <a:pt x="391" y="115"/>
                  </a:lnTo>
                  <a:lnTo>
                    <a:pt x="385" y="109"/>
                  </a:lnTo>
                  <a:lnTo>
                    <a:pt x="385" y="108"/>
                  </a:lnTo>
                  <a:lnTo>
                    <a:pt x="383" y="108"/>
                  </a:lnTo>
                  <a:lnTo>
                    <a:pt x="383" y="105"/>
                  </a:lnTo>
                  <a:lnTo>
                    <a:pt x="382" y="100"/>
                  </a:lnTo>
                  <a:lnTo>
                    <a:pt x="382" y="98"/>
                  </a:lnTo>
                  <a:lnTo>
                    <a:pt x="385" y="91"/>
                  </a:lnTo>
                  <a:lnTo>
                    <a:pt x="387" y="88"/>
                  </a:lnTo>
                  <a:lnTo>
                    <a:pt x="393" y="87"/>
                  </a:lnTo>
                  <a:lnTo>
                    <a:pt x="394" y="85"/>
                  </a:lnTo>
                  <a:lnTo>
                    <a:pt x="396" y="85"/>
                  </a:lnTo>
                  <a:lnTo>
                    <a:pt x="403" y="84"/>
                  </a:lnTo>
                  <a:lnTo>
                    <a:pt x="404" y="84"/>
                  </a:lnTo>
                  <a:lnTo>
                    <a:pt x="406" y="82"/>
                  </a:lnTo>
                  <a:lnTo>
                    <a:pt x="406" y="81"/>
                  </a:lnTo>
                  <a:lnTo>
                    <a:pt x="406" y="79"/>
                  </a:lnTo>
                  <a:lnTo>
                    <a:pt x="406" y="76"/>
                  </a:lnTo>
                  <a:lnTo>
                    <a:pt x="406" y="75"/>
                  </a:lnTo>
                  <a:lnTo>
                    <a:pt x="404" y="73"/>
                  </a:lnTo>
                  <a:lnTo>
                    <a:pt x="401" y="71"/>
                  </a:lnTo>
                  <a:lnTo>
                    <a:pt x="401" y="70"/>
                  </a:lnTo>
                  <a:lnTo>
                    <a:pt x="398" y="68"/>
                  </a:lnTo>
                  <a:lnTo>
                    <a:pt x="398" y="67"/>
                  </a:lnTo>
                  <a:lnTo>
                    <a:pt x="396" y="65"/>
                  </a:lnTo>
                  <a:lnTo>
                    <a:pt x="394" y="62"/>
                  </a:lnTo>
                  <a:lnTo>
                    <a:pt x="394" y="61"/>
                  </a:lnTo>
                  <a:lnTo>
                    <a:pt x="394" y="58"/>
                  </a:lnTo>
                  <a:lnTo>
                    <a:pt x="393" y="53"/>
                  </a:lnTo>
                  <a:lnTo>
                    <a:pt x="388" y="50"/>
                  </a:lnTo>
                  <a:lnTo>
                    <a:pt x="385" y="45"/>
                  </a:lnTo>
                  <a:lnTo>
                    <a:pt x="385" y="40"/>
                  </a:lnTo>
                  <a:lnTo>
                    <a:pt x="385" y="37"/>
                  </a:lnTo>
                  <a:lnTo>
                    <a:pt x="385" y="32"/>
                  </a:lnTo>
                  <a:lnTo>
                    <a:pt x="385" y="31"/>
                  </a:lnTo>
                  <a:lnTo>
                    <a:pt x="387" y="29"/>
                  </a:lnTo>
                  <a:lnTo>
                    <a:pt x="387" y="26"/>
                  </a:lnTo>
                  <a:lnTo>
                    <a:pt x="385" y="26"/>
                  </a:lnTo>
                  <a:lnTo>
                    <a:pt x="383" y="25"/>
                  </a:lnTo>
                  <a:lnTo>
                    <a:pt x="380" y="23"/>
                  </a:lnTo>
                  <a:lnTo>
                    <a:pt x="378" y="20"/>
                  </a:lnTo>
                  <a:lnTo>
                    <a:pt x="377" y="20"/>
                  </a:lnTo>
                  <a:lnTo>
                    <a:pt x="373" y="17"/>
                  </a:lnTo>
                  <a:lnTo>
                    <a:pt x="370" y="16"/>
                  </a:lnTo>
                  <a:lnTo>
                    <a:pt x="367" y="16"/>
                  </a:lnTo>
                  <a:lnTo>
                    <a:pt x="365" y="17"/>
                  </a:lnTo>
                  <a:lnTo>
                    <a:pt x="362" y="17"/>
                  </a:lnTo>
                  <a:lnTo>
                    <a:pt x="360" y="17"/>
                  </a:lnTo>
                  <a:lnTo>
                    <a:pt x="355" y="16"/>
                  </a:lnTo>
                  <a:lnTo>
                    <a:pt x="353" y="16"/>
                  </a:lnTo>
                  <a:lnTo>
                    <a:pt x="347" y="17"/>
                  </a:lnTo>
                  <a:lnTo>
                    <a:pt x="343" y="17"/>
                  </a:lnTo>
                  <a:lnTo>
                    <a:pt x="337" y="16"/>
                  </a:lnTo>
                  <a:lnTo>
                    <a:pt x="336" y="12"/>
                  </a:lnTo>
                  <a:lnTo>
                    <a:pt x="334" y="11"/>
                  </a:lnTo>
                  <a:lnTo>
                    <a:pt x="332" y="11"/>
                  </a:lnTo>
                  <a:lnTo>
                    <a:pt x="329" y="9"/>
                  </a:lnTo>
                  <a:lnTo>
                    <a:pt x="327" y="8"/>
                  </a:lnTo>
                  <a:lnTo>
                    <a:pt x="326" y="6"/>
                  </a:lnTo>
                  <a:lnTo>
                    <a:pt x="326" y="5"/>
                  </a:lnTo>
                  <a:lnTo>
                    <a:pt x="329" y="0"/>
                  </a:lnTo>
                  <a:lnTo>
                    <a:pt x="331" y="0"/>
                  </a:lnTo>
                  <a:lnTo>
                    <a:pt x="334" y="2"/>
                  </a:lnTo>
                  <a:lnTo>
                    <a:pt x="337" y="3"/>
                  </a:lnTo>
                  <a:lnTo>
                    <a:pt x="339" y="5"/>
                  </a:lnTo>
                  <a:lnTo>
                    <a:pt x="343" y="8"/>
                  </a:lnTo>
                  <a:lnTo>
                    <a:pt x="342" y="9"/>
                  </a:lnTo>
                  <a:lnTo>
                    <a:pt x="342" y="11"/>
                  </a:lnTo>
                  <a:lnTo>
                    <a:pt x="343" y="12"/>
                  </a:lnTo>
                  <a:lnTo>
                    <a:pt x="345" y="12"/>
                  </a:lnTo>
                  <a:lnTo>
                    <a:pt x="345" y="14"/>
                  </a:lnTo>
                  <a:lnTo>
                    <a:pt x="348" y="14"/>
                  </a:lnTo>
                  <a:lnTo>
                    <a:pt x="350" y="14"/>
                  </a:lnTo>
                  <a:lnTo>
                    <a:pt x="352" y="12"/>
                  </a:lnTo>
                  <a:lnTo>
                    <a:pt x="357" y="9"/>
                  </a:lnTo>
                  <a:lnTo>
                    <a:pt x="358" y="9"/>
                  </a:lnTo>
                  <a:lnTo>
                    <a:pt x="362" y="9"/>
                  </a:lnTo>
                  <a:lnTo>
                    <a:pt x="367" y="11"/>
                  </a:lnTo>
                  <a:lnTo>
                    <a:pt x="372" y="12"/>
                  </a:lnTo>
                  <a:lnTo>
                    <a:pt x="377" y="14"/>
                  </a:lnTo>
                  <a:lnTo>
                    <a:pt x="378" y="16"/>
                  </a:lnTo>
                  <a:lnTo>
                    <a:pt x="380" y="19"/>
                  </a:lnTo>
                  <a:lnTo>
                    <a:pt x="382" y="20"/>
                  </a:lnTo>
                  <a:lnTo>
                    <a:pt x="387" y="22"/>
                  </a:lnTo>
                  <a:lnTo>
                    <a:pt x="391" y="28"/>
                  </a:lnTo>
                  <a:lnTo>
                    <a:pt x="391" y="31"/>
                  </a:lnTo>
                  <a:lnTo>
                    <a:pt x="388" y="34"/>
                  </a:lnTo>
                  <a:lnTo>
                    <a:pt x="388" y="38"/>
                  </a:lnTo>
                  <a:lnTo>
                    <a:pt x="391" y="40"/>
                  </a:lnTo>
                  <a:lnTo>
                    <a:pt x="391" y="41"/>
                  </a:lnTo>
                  <a:lnTo>
                    <a:pt x="391" y="45"/>
                  </a:lnTo>
                  <a:lnTo>
                    <a:pt x="391" y="46"/>
                  </a:lnTo>
                  <a:lnTo>
                    <a:pt x="393" y="49"/>
                  </a:lnTo>
                  <a:lnTo>
                    <a:pt x="396" y="52"/>
                  </a:lnTo>
                  <a:lnTo>
                    <a:pt x="396" y="53"/>
                  </a:lnTo>
                  <a:lnTo>
                    <a:pt x="396" y="58"/>
                  </a:lnTo>
                  <a:lnTo>
                    <a:pt x="396" y="59"/>
                  </a:lnTo>
                  <a:lnTo>
                    <a:pt x="398" y="61"/>
                  </a:lnTo>
                  <a:lnTo>
                    <a:pt x="399" y="65"/>
                  </a:lnTo>
                  <a:lnTo>
                    <a:pt x="406" y="71"/>
                  </a:lnTo>
                  <a:lnTo>
                    <a:pt x="408" y="73"/>
                  </a:lnTo>
                  <a:lnTo>
                    <a:pt x="409" y="76"/>
                  </a:lnTo>
                  <a:lnTo>
                    <a:pt x="409" y="79"/>
                  </a:lnTo>
                  <a:lnTo>
                    <a:pt x="409" y="81"/>
                  </a:lnTo>
                  <a:lnTo>
                    <a:pt x="409" y="82"/>
                  </a:lnTo>
                  <a:lnTo>
                    <a:pt x="406" y="85"/>
                  </a:lnTo>
                  <a:lnTo>
                    <a:pt x="401" y="87"/>
                  </a:lnTo>
                  <a:lnTo>
                    <a:pt x="396" y="87"/>
                  </a:lnTo>
                  <a:lnTo>
                    <a:pt x="394" y="88"/>
                  </a:lnTo>
                  <a:lnTo>
                    <a:pt x="393" y="88"/>
                  </a:lnTo>
                  <a:lnTo>
                    <a:pt x="387" y="93"/>
                  </a:lnTo>
                  <a:lnTo>
                    <a:pt x="383" y="98"/>
                  </a:lnTo>
                  <a:lnTo>
                    <a:pt x="383" y="100"/>
                  </a:lnTo>
                  <a:lnTo>
                    <a:pt x="385" y="105"/>
                  </a:lnTo>
                  <a:lnTo>
                    <a:pt x="394" y="115"/>
                  </a:lnTo>
                  <a:lnTo>
                    <a:pt x="396" y="118"/>
                  </a:lnTo>
                  <a:lnTo>
                    <a:pt x="396" y="120"/>
                  </a:lnTo>
                  <a:lnTo>
                    <a:pt x="394" y="126"/>
                  </a:lnTo>
                  <a:lnTo>
                    <a:pt x="391" y="132"/>
                  </a:lnTo>
                  <a:lnTo>
                    <a:pt x="388" y="134"/>
                  </a:lnTo>
                  <a:lnTo>
                    <a:pt x="385" y="138"/>
                  </a:lnTo>
                  <a:lnTo>
                    <a:pt x="383" y="140"/>
                  </a:lnTo>
                  <a:lnTo>
                    <a:pt x="382" y="148"/>
                  </a:lnTo>
                  <a:lnTo>
                    <a:pt x="378" y="154"/>
                  </a:lnTo>
                  <a:lnTo>
                    <a:pt x="375" y="160"/>
                  </a:lnTo>
                  <a:lnTo>
                    <a:pt x="373" y="162"/>
                  </a:lnTo>
                  <a:lnTo>
                    <a:pt x="373" y="164"/>
                  </a:lnTo>
                  <a:lnTo>
                    <a:pt x="373" y="165"/>
                  </a:lnTo>
                  <a:lnTo>
                    <a:pt x="372" y="165"/>
                  </a:lnTo>
                  <a:lnTo>
                    <a:pt x="372" y="167"/>
                  </a:lnTo>
                  <a:lnTo>
                    <a:pt x="363" y="173"/>
                  </a:lnTo>
                  <a:lnTo>
                    <a:pt x="362" y="173"/>
                  </a:lnTo>
                  <a:lnTo>
                    <a:pt x="360" y="173"/>
                  </a:lnTo>
                  <a:lnTo>
                    <a:pt x="358" y="173"/>
                  </a:lnTo>
                  <a:lnTo>
                    <a:pt x="355" y="174"/>
                  </a:lnTo>
                  <a:lnTo>
                    <a:pt x="353" y="174"/>
                  </a:lnTo>
                  <a:lnTo>
                    <a:pt x="353" y="176"/>
                  </a:lnTo>
                  <a:lnTo>
                    <a:pt x="355" y="176"/>
                  </a:lnTo>
                  <a:lnTo>
                    <a:pt x="355" y="179"/>
                  </a:lnTo>
                  <a:lnTo>
                    <a:pt x="353" y="180"/>
                  </a:lnTo>
                  <a:lnTo>
                    <a:pt x="352" y="182"/>
                  </a:lnTo>
                  <a:lnTo>
                    <a:pt x="345" y="186"/>
                  </a:lnTo>
                  <a:lnTo>
                    <a:pt x="342" y="186"/>
                  </a:lnTo>
                  <a:lnTo>
                    <a:pt x="337" y="186"/>
                  </a:lnTo>
                  <a:lnTo>
                    <a:pt x="332" y="188"/>
                  </a:lnTo>
                  <a:lnTo>
                    <a:pt x="332" y="189"/>
                  </a:lnTo>
                  <a:lnTo>
                    <a:pt x="331" y="189"/>
                  </a:lnTo>
                  <a:lnTo>
                    <a:pt x="329" y="189"/>
                  </a:lnTo>
                  <a:lnTo>
                    <a:pt x="326" y="191"/>
                  </a:lnTo>
                  <a:lnTo>
                    <a:pt x="326" y="193"/>
                  </a:lnTo>
                  <a:lnTo>
                    <a:pt x="321" y="198"/>
                  </a:lnTo>
                  <a:lnTo>
                    <a:pt x="319" y="200"/>
                  </a:lnTo>
                  <a:lnTo>
                    <a:pt x="321" y="198"/>
                  </a:lnTo>
                  <a:lnTo>
                    <a:pt x="321" y="197"/>
                  </a:lnTo>
                  <a:lnTo>
                    <a:pt x="324" y="193"/>
                  </a:lnTo>
                  <a:lnTo>
                    <a:pt x="326" y="193"/>
                  </a:lnTo>
                  <a:lnTo>
                    <a:pt x="324" y="193"/>
                  </a:lnTo>
                  <a:lnTo>
                    <a:pt x="322" y="195"/>
                  </a:lnTo>
                  <a:lnTo>
                    <a:pt x="319" y="198"/>
                  </a:lnTo>
                  <a:lnTo>
                    <a:pt x="317" y="200"/>
                  </a:lnTo>
                  <a:lnTo>
                    <a:pt x="317" y="203"/>
                  </a:lnTo>
                  <a:lnTo>
                    <a:pt x="317" y="206"/>
                  </a:lnTo>
                  <a:lnTo>
                    <a:pt x="317" y="207"/>
                  </a:lnTo>
                  <a:lnTo>
                    <a:pt x="317" y="213"/>
                  </a:lnTo>
                  <a:lnTo>
                    <a:pt x="317" y="215"/>
                  </a:lnTo>
                  <a:lnTo>
                    <a:pt x="319" y="215"/>
                  </a:lnTo>
                  <a:lnTo>
                    <a:pt x="321" y="218"/>
                  </a:lnTo>
                  <a:lnTo>
                    <a:pt x="321" y="221"/>
                  </a:lnTo>
                  <a:lnTo>
                    <a:pt x="324" y="223"/>
                  </a:lnTo>
                  <a:lnTo>
                    <a:pt x="326" y="223"/>
                  </a:lnTo>
                  <a:lnTo>
                    <a:pt x="326" y="224"/>
                  </a:lnTo>
                  <a:lnTo>
                    <a:pt x="326" y="226"/>
                  </a:lnTo>
                  <a:lnTo>
                    <a:pt x="329" y="229"/>
                  </a:lnTo>
                  <a:lnTo>
                    <a:pt x="327" y="229"/>
                  </a:lnTo>
                  <a:lnTo>
                    <a:pt x="327" y="230"/>
                  </a:lnTo>
                  <a:lnTo>
                    <a:pt x="327" y="232"/>
                  </a:lnTo>
                  <a:lnTo>
                    <a:pt x="327" y="233"/>
                  </a:lnTo>
                  <a:lnTo>
                    <a:pt x="329" y="233"/>
                  </a:lnTo>
                  <a:lnTo>
                    <a:pt x="331" y="233"/>
                  </a:lnTo>
                  <a:lnTo>
                    <a:pt x="332" y="235"/>
                  </a:lnTo>
                  <a:lnTo>
                    <a:pt x="337" y="242"/>
                  </a:lnTo>
                  <a:lnTo>
                    <a:pt x="337" y="246"/>
                  </a:lnTo>
                  <a:lnTo>
                    <a:pt x="339" y="246"/>
                  </a:lnTo>
                  <a:lnTo>
                    <a:pt x="339" y="248"/>
                  </a:lnTo>
                  <a:lnTo>
                    <a:pt x="342" y="246"/>
                  </a:lnTo>
                  <a:lnTo>
                    <a:pt x="342" y="248"/>
                  </a:lnTo>
                  <a:lnTo>
                    <a:pt x="343" y="248"/>
                  </a:lnTo>
                  <a:lnTo>
                    <a:pt x="343" y="249"/>
                  </a:lnTo>
                  <a:lnTo>
                    <a:pt x="345" y="254"/>
                  </a:lnTo>
                  <a:lnTo>
                    <a:pt x="345" y="257"/>
                  </a:lnTo>
                  <a:lnTo>
                    <a:pt x="343" y="259"/>
                  </a:lnTo>
                  <a:lnTo>
                    <a:pt x="339" y="262"/>
                  </a:lnTo>
                  <a:lnTo>
                    <a:pt x="337" y="265"/>
                  </a:lnTo>
                  <a:lnTo>
                    <a:pt x="334" y="266"/>
                  </a:lnTo>
                  <a:lnTo>
                    <a:pt x="331" y="269"/>
                  </a:lnTo>
                  <a:lnTo>
                    <a:pt x="327" y="269"/>
                  </a:lnTo>
                  <a:lnTo>
                    <a:pt x="324" y="268"/>
                  </a:lnTo>
                  <a:lnTo>
                    <a:pt x="322" y="269"/>
                  </a:lnTo>
                  <a:lnTo>
                    <a:pt x="321" y="269"/>
                  </a:lnTo>
                  <a:lnTo>
                    <a:pt x="319" y="271"/>
                  </a:lnTo>
                  <a:lnTo>
                    <a:pt x="312" y="274"/>
                  </a:lnTo>
                  <a:lnTo>
                    <a:pt x="312" y="275"/>
                  </a:lnTo>
                  <a:lnTo>
                    <a:pt x="312" y="277"/>
                  </a:lnTo>
                  <a:lnTo>
                    <a:pt x="312" y="278"/>
                  </a:lnTo>
                  <a:lnTo>
                    <a:pt x="312" y="280"/>
                  </a:lnTo>
                  <a:lnTo>
                    <a:pt x="314" y="283"/>
                  </a:lnTo>
                  <a:lnTo>
                    <a:pt x="316" y="289"/>
                  </a:lnTo>
                  <a:lnTo>
                    <a:pt x="316" y="291"/>
                  </a:lnTo>
                  <a:lnTo>
                    <a:pt x="316" y="293"/>
                  </a:lnTo>
                  <a:lnTo>
                    <a:pt x="322" y="304"/>
                  </a:lnTo>
                  <a:lnTo>
                    <a:pt x="326" y="312"/>
                  </a:lnTo>
                  <a:lnTo>
                    <a:pt x="326" y="313"/>
                  </a:lnTo>
                  <a:lnTo>
                    <a:pt x="326" y="315"/>
                  </a:lnTo>
                  <a:lnTo>
                    <a:pt x="326" y="316"/>
                  </a:lnTo>
                  <a:lnTo>
                    <a:pt x="321" y="327"/>
                  </a:lnTo>
                  <a:lnTo>
                    <a:pt x="322" y="327"/>
                  </a:lnTo>
                  <a:lnTo>
                    <a:pt x="321" y="327"/>
                  </a:lnTo>
                  <a:lnTo>
                    <a:pt x="321" y="330"/>
                  </a:lnTo>
                  <a:lnTo>
                    <a:pt x="321" y="331"/>
                  </a:lnTo>
                  <a:lnTo>
                    <a:pt x="326" y="336"/>
                  </a:lnTo>
                  <a:lnTo>
                    <a:pt x="326" y="339"/>
                  </a:lnTo>
                  <a:lnTo>
                    <a:pt x="326" y="343"/>
                  </a:lnTo>
                  <a:lnTo>
                    <a:pt x="322" y="348"/>
                  </a:lnTo>
                  <a:lnTo>
                    <a:pt x="317" y="354"/>
                  </a:lnTo>
                  <a:lnTo>
                    <a:pt x="317" y="355"/>
                  </a:lnTo>
                  <a:lnTo>
                    <a:pt x="317" y="360"/>
                  </a:lnTo>
                  <a:lnTo>
                    <a:pt x="319" y="363"/>
                  </a:lnTo>
                  <a:lnTo>
                    <a:pt x="319" y="366"/>
                  </a:lnTo>
                  <a:lnTo>
                    <a:pt x="321" y="367"/>
                  </a:lnTo>
                  <a:lnTo>
                    <a:pt x="324" y="371"/>
                  </a:lnTo>
                  <a:lnTo>
                    <a:pt x="324" y="374"/>
                  </a:lnTo>
                  <a:lnTo>
                    <a:pt x="324" y="375"/>
                  </a:lnTo>
                  <a:lnTo>
                    <a:pt x="327" y="377"/>
                  </a:lnTo>
                  <a:lnTo>
                    <a:pt x="329" y="380"/>
                  </a:lnTo>
                  <a:lnTo>
                    <a:pt x="327" y="383"/>
                  </a:lnTo>
                  <a:lnTo>
                    <a:pt x="327" y="384"/>
                  </a:lnTo>
                  <a:lnTo>
                    <a:pt x="327" y="386"/>
                  </a:lnTo>
                  <a:lnTo>
                    <a:pt x="327" y="387"/>
                  </a:lnTo>
                  <a:lnTo>
                    <a:pt x="327" y="389"/>
                  </a:lnTo>
                  <a:lnTo>
                    <a:pt x="326" y="389"/>
                  </a:lnTo>
                  <a:lnTo>
                    <a:pt x="324" y="389"/>
                  </a:lnTo>
                  <a:lnTo>
                    <a:pt x="324" y="391"/>
                  </a:lnTo>
                  <a:lnTo>
                    <a:pt x="321" y="394"/>
                  </a:lnTo>
                  <a:lnTo>
                    <a:pt x="321" y="398"/>
                  </a:lnTo>
                  <a:lnTo>
                    <a:pt x="322" y="401"/>
                  </a:lnTo>
                  <a:lnTo>
                    <a:pt x="322" y="404"/>
                  </a:lnTo>
                  <a:lnTo>
                    <a:pt x="324" y="405"/>
                  </a:lnTo>
                  <a:lnTo>
                    <a:pt x="324" y="407"/>
                  </a:lnTo>
                  <a:lnTo>
                    <a:pt x="326" y="411"/>
                  </a:lnTo>
                  <a:lnTo>
                    <a:pt x="327" y="413"/>
                  </a:lnTo>
                  <a:lnTo>
                    <a:pt x="331" y="419"/>
                  </a:lnTo>
                  <a:lnTo>
                    <a:pt x="329" y="422"/>
                  </a:lnTo>
                  <a:lnTo>
                    <a:pt x="331" y="423"/>
                  </a:lnTo>
                  <a:lnTo>
                    <a:pt x="331" y="427"/>
                  </a:lnTo>
                  <a:lnTo>
                    <a:pt x="329" y="428"/>
                  </a:lnTo>
                  <a:lnTo>
                    <a:pt x="329" y="430"/>
                  </a:lnTo>
                  <a:lnTo>
                    <a:pt x="327" y="431"/>
                  </a:lnTo>
                  <a:lnTo>
                    <a:pt x="324" y="433"/>
                  </a:lnTo>
                  <a:lnTo>
                    <a:pt x="324" y="436"/>
                  </a:lnTo>
                  <a:lnTo>
                    <a:pt x="322" y="440"/>
                  </a:lnTo>
                  <a:lnTo>
                    <a:pt x="321" y="443"/>
                  </a:lnTo>
                  <a:lnTo>
                    <a:pt x="321" y="447"/>
                  </a:lnTo>
                  <a:lnTo>
                    <a:pt x="321" y="450"/>
                  </a:lnTo>
                  <a:lnTo>
                    <a:pt x="321" y="452"/>
                  </a:lnTo>
                  <a:lnTo>
                    <a:pt x="319" y="455"/>
                  </a:lnTo>
                  <a:lnTo>
                    <a:pt x="321" y="457"/>
                  </a:lnTo>
                  <a:lnTo>
                    <a:pt x="319" y="461"/>
                  </a:lnTo>
                  <a:lnTo>
                    <a:pt x="317" y="463"/>
                  </a:lnTo>
                  <a:lnTo>
                    <a:pt x="317" y="464"/>
                  </a:lnTo>
                  <a:lnTo>
                    <a:pt x="317" y="466"/>
                  </a:lnTo>
                  <a:lnTo>
                    <a:pt x="319" y="469"/>
                  </a:lnTo>
                  <a:lnTo>
                    <a:pt x="319" y="470"/>
                  </a:lnTo>
                  <a:lnTo>
                    <a:pt x="319" y="472"/>
                  </a:lnTo>
                  <a:lnTo>
                    <a:pt x="321" y="476"/>
                  </a:lnTo>
                  <a:lnTo>
                    <a:pt x="321" y="478"/>
                  </a:lnTo>
                  <a:lnTo>
                    <a:pt x="321" y="479"/>
                  </a:lnTo>
                  <a:lnTo>
                    <a:pt x="322" y="479"/>
                  </a:lnTo>
                  <a:lnTo>
                    <a:pt x="324" y="479"/>
                  </a:lnTo>
                  <a:lnTo>
                    <a:pt x="322" y="479"/>
                  </a:lnTo>
                  <a:lnTo>
                    <a:pt x="322" y="478"/>
                  </a:lnTo>
                  <a:lnTo>
                    <a:pt x="324" y="478"/>
                  </a:lnTo>
                  <a:lnTo>
                    <a:pt x="324" y="476"/>
                  </a:lnTo>
                  <a:lnTo>
                    <a:pt x="326" y="476"/>
                  </a:lnTo>
                  <a:lnTo>
                    <a:pt x="326" y="478"/>
                  </a:lnTo>
                  <a:lnTo>
                    <a:pt x="326" y="479"/>
                  </a:lnTo>
                  <a:lnTo>
                    <a:pt x="324" y="479"/>
                  </a:lnTo>
                  <a:lnTo>
                    <a:pt x="324" y="481"/>
                  </a:lnTo>
                  <a:lnTo>
                    <a:pt x="322" y="481"/>
                  </a:lnTo>
                  <a:lnTo>
                    <a:pt x="324" y="486"/>
                  </a:lnTo>
                  <a:lnTo>
                    <a:pt x="324" y="490"/>
                  </a:lnTo>
                  <a:lnTo>
                    <a:pt x="322" y="494"/>
                  </a:lnTo>
                  <a:lnTo>
                    <a:pt x="322" y="496"/>
                  </a:lnTo>
                  <a:lnTo>
                    <a:pt x="322" y="499"/>
                  </a:lnTo>
                  <a:lnTo>
                    <a:pt x="322" y="500"/>
                  </a:lnTo>
                  <a:lnTo>
                    <a:pt x="321" y="506"/>
                  </a:lnTo>
                  <a:lnTo>
                    <a:pt x="317" y="509"/>
                  </a:lnTo>
                  <a:lnTo>
                    <a:pt x="316" y="512"/>
                  </a:lnTo>
                  <a:lnTo>
                    <a:pt x="314" y="514"/>
                  </a:lnTo>
                  <a:lnTo>
                    <a:pt x="312" y="517"/>
                  </a:lnTo>
                  <a:lnTo>
                    <a:pt x="312" y="520"/>
                  </a:lnTo>
                  <a:lnTo>
                    <a:pt x="314" y="529"/>
                  </a:lnTo>
                  <a:lnTo>
                    <a:pt x="314" y="531"/>
                  </a:lnTo>
                  <a:lnTo>
                    <a:pt x="314" y="532"/>
                  </a:lnTo>
                  <a:lnTo>
                    <a:pt x="312" y="532"/>
                  </a:lnTo>
                  <a:lnTo>
                    <a:pt x="312" y="534"/>
                  </a:lnTo>
                  <a:lnTo>
                    <a:pt x="314" y="538"/>
                  </a:lnTo>
                  <a:lnTo>
                    <a:pt x="311" y="539"/>
                  </a:lnTo>
                  <a:lnTo>
                    <a:pt x="311" y="541"/>
                  </a:lnTo>
                  <a:lnTo>
                    <a:pt x="309" y="544"/>
                  </a:lnTo>
                  <a:lnTo>
                    <a:pt x="307" y="544"/>
                  </a:lnTo>
                  <a:lnTo>
                    <a:pt x="307" y="546"/>
                  </a:lnTo>
                  <a:lnTo>
                    <a:pt x="306" y="546"/>
                  </a:lnTo>
                  <a:lnTo>
                    <a:pt x="304" y="547"/>
                  </a:lnTo>
                  <a:lnTo>
                    <a:pt x="304" y="549"/>
                  </a:lnTo>
                  <a:lnTo>
                    <a:pt x="302" y="549"/>
                  </a:lnTo>
                  <a:lnTo>
                    <a:pt x="302" y="547"/>
                  </a:lnTo>
                  <a:lnTo>
                    <a:pt x="301" y="549"/>
                  </a:lnTo>
                  <a:lnTo>
                    <a:pt x="301" y="550"/>
                  </a:lnTo>
                  <a:lnTo>
                    <a:pt x="302" y="550"/>
                  </a:lnTo>
                  <a:lnTo>
                    <a:pt x="302" y="552"/>
                  </a:lnTo>
                  <a:lnTo>
                    <a:pt x="302" y="553"/>
                  </a:lnTo>
                  <a:lnTo>
                    <a:pt x="304" y="555"/>
                  </a:lnTo>
                  <a:lnTo>
                    <a:pt x="304" y="556"/>
                  </a:lnTo>
                  <a:lnTo>
                    <a:pt x="302" y="559"/>
                  </a:lnTo>
                  <a:lnTo>
                    <a:pt x="301" y="567"/>
                  </a:lnTo>
                  <a:lnTo>
                    <a:pt x="302" y="568"/>
                  </a:lnTo>
                  <a:lnTo>
                    <a:pt x="302" y="570"/>
                  </a:lnTo>
                  <a:lnTo>
                    <a:pt x="302" y="573"/>
                  </a:lnTo>
                  <a:lnTo>
                    <a:pt x="302" y="575"/>
                  </a:lnTo>
                  <a:lnTo>
                    <a:pt x="302" y="576"/>
                  </a:lnTo>
                  <a:lnTo>
                    <a:pt x="301" y="578"/>
                  </a:lnTo>
                  <a:lnTo>
                    <a:pt x="301" y="579"/>
                  </a:lnTo>
                  <a:lnTo>
                    <a:pt x="302" y="582"/>
                  </a:lnTo>
                  <a:lnTo>
                    <a:pt x="302" y="584"/>
                  </a:lnTo>
                  <a:lnTo>
                    <a:pt x="304" y="585"/>
                  </a:lnTo>
                  <a:lnTo>
                    <a:pt x="304" y="588"/>
                  </a:lnTo>
                  <a:lnTo>
                    <a:pt x="304" y="589"/>
                  </a:lnTo>
                  <a:lnTo>
                    <a:pt x="306" y="591"/>
                  </a:lnTo>
                  <a:lnTo>
                    <a:pt x="306" y="592"/>
                  </a:lnTo>
                  <a:lnTo>
                    <a:pt x="306" y="594"/>
                  </a:lnTo>
                  <a:lnTo>
                    <a:pt x="306" y="595"/>
                  </a:lnTo>
                  <a:lnTo>
                    <a:pt x="307" y="597"/>
                  </a:lnTo>
                  <a:lnTo>
                    <a:pt x="309" y="603"/>
                  </a:lnTo>
                  <a:lnTo>
                    <a:pt x="309" y="605"/>
                  </a:lnTo>
                  <a:lnTo>
                    <a:pt x="312" y="606"/>
                  </a:lnTo>
                  <a:lnTo>
                    <a:pt x="312" y="608"/>
                  </a:lnTo>
                  <a:lnTo>
                    <a:pt x="314" y="609"/>
                  </a:lnTo>
                  <a:lnTo>
                    <a:pt x="316" y="609"/>
                  </a:lnTo>
                  <a:lnTo>
                    <a:pt x="317" y="611"/>
                  </a:lnTo>
                  <a:lnTo>
                    <a:pt x="319" y="612"/>
                  </a:lnTo>
                  <a:lnTo>
                    <a:pt x="321" y="614"/>
                  </a:lnTo>
                  <a:lnTo>
                    <a:pt x="322" y="614"/>
                  </a:lnTo>
                  <a:lnTo>
                    <a:pt x="324" y="615"/>
                  </a:lnTo>
                  <a:lnTo>
                    <a:pt x="326" y="615"/>
                  </a:lnTo>
                  <a:lnTo>
                    <a:pt x="326" y="614"/>
                  </a:lnTo>
                  <a:lnTo>
                    <a:pt x="326" y="612"/>
                  </a:lnTo>
                  <a:lnTo>
                    <a:pt x="327" y="615"/>
                  </a:lnTo>
                  <a:lnTo>
                    <a:pt x="329" y="614"/>
                  </a:lnTo>
                  <a:lnTo>
                    <a:pt x="327" y="615"/>
                  </a:lnTo>
                  <a:lnTo>
                    <a:pt x="327" y="617"/>
                  </a:lnTo>
                  <a:lnTo>
                    <a:pt x="329" y="617"/>
                  </a:lnTo>
                  <a:lnTo>
                    <a:pt x="331" y="618"/>
                  </a:lnTo>
                  <a:lnTo>
                    <a:pt x="331" y="620"/>
                  </a:lnTo>
                  <a:lnTo>
                    <a:pt x="331" y="621"/>
                  </a:lnTo>
                  <a:lnTo>
                    <a:pt x="329" y="623"/>
                  </a:lnTo>
                  <a:lnTo>
                    <a:pt x="327" y="624"/>
                  </a:lnTo>
                  <a:lnTo>
                    <a:pt x="329" y="629"/>
                  </a:lnTo>
                  <a:lnTo>
                    <a:pt x="332" y="636"/>
                  </a:lnTo>
                  <a:lnTo>
                    <a:pt x="336" y="638"/>
                  </a:lnTo>
                  <a:lnTo>
                    <a:pt x="337" y="638"/>
                  </a:lnTo>
                  <a:lnTo>
                    <a:pt x="339" y="642"/>
                  </a:lnTo>
                  <a:lnTo>
                    <a:pt x="339" y="644"/>
                  </a:lnTo>
                  <a:lnTo>
                    <a:pt x="342" y="645"/>
                  </a:lnTo>
                  <a:lnTo>
                    <a:pt x="343" y="648"/>
                  </a:lnTo>
                  <a:lnTo>
                    <a:pt x="347" y="650"/>
                  </a:lnTo>
                  <a:lnTo>
                    <a:pt x="348" y="650"/>
                  </a:lnTo>
                  <a:lnTo>
                    <a:pt x="350" y="650"/>
                  </a:lnTo>
                  <a:lnTo>
                    <a:pt x="352" y="650"/>
                  </a:lnTo>
                  <a:lnTo>
                    <a:pt x="353" y="651"/>
                  </a:lnTo>
                  <a:lnTo>
                    <a:pt x="353" y="653"/>
                  </a:lnTo>
                  <a:lnTo>
                    <a:pt x="355" y="653"/>
                  </a:lnTo>
                  <a:lnTo>
                    <a:pt x="357" y="654"/>
                  </a:lnTo>
                  <a:lnTo>
                    <a:pt x="357" y="656"/>
                  </a:lnTo>
                  <a:lnTo>
                    <a:pt x="358" y="657"/>
                  </a:lnTo>
                  <a:lnTo>
                    <a:pt x="362" y="660"/>
                  </a:lnTo>
                  <a:lnTo>
                    <a:pt x="363" y="662"/>
                  </a:lnTo>
                  <a:lnTo>
                    <a:pt x="365" y="662"/>
                  </a:lnTo>
                  <a:lnTo>
                    <a:pt x="370" y="662"/>
                  </a:lnTo>
                  <a:lnTo>
                    <a:pt x="372" y="662"/>
                  </a:lnTo>
                  <a:lnTo>
                    <a:pt x="375" y="662"/>
                  </a:lnTo>
                  <a:lnTo>
                    <a:pt x="377" y="662"/>
                  </a:lnTo>
                  <a:lnTo>
                    <a:pt x="377" y="660"/>
                  </a:lnTo>
                  <a:lnTo>
                    <a:pt x="377" y="659"/>
                  </a:lnTo>
                  <a:lnTo>
                    <a:pt x="377" y="660"/>
                  </a:lnTo>
                  <a:lnTo>
                    <a:pt x="377" y="662"/>
                  </a:lnTo>
                  <a:lnTo>
                    <a:pt x="377" y="664"/>
                  </a:lnTo>
                  <a:lnTo>
                    <a:pt x="378" y="665"/>
                  </a:lnTo>
                  <a:lnTo>
                    <a:pt x="380" y="665"/>
                  </a:lnTo>
                  <a:lnTo>
                    <a:pt x="382" y="668"/>
                  </a:lnTo>
                  <a:lnTo>
                    <a:pt x="385" y="674"/>
                  </a:lnTo>
                  <a:lnTo>
                    <a:pt x="385" y="679"/>
                  </a:lnTo>
                  <a:lnTo>
                    <a:pt x="385" y="682"/>
                  </a:lnTo>
                  <a:lnTo>
                    <a:pt x="383" y="686"/>
                  </a:lnTo>
                  <a:lnTo>
                    <a:pt x="385" y="687"/>
                  </a:lnTo>
                  <a:lnTo>
                    <a:pt x="387" y="689"/>
                  </a:lnTo>
                  <a:lnTo>
                    <a:pt x="388" y="690"/>
                  </a:lnTo>
                  <a:lnTo>
                    <a:pt x="388" y="695"/>
                  </a:lnTo>
                  <a:lnTo>
                    <a:pt x="393" y="700"/>
                  </a:lnTo>
                  <a:lnTo>
                    <a:pt x="399" y="704"/>
                  </a:lnTo>
                  <a:lnTo>
                    <a:pt x="404" y="713"/>
                  </a:lnTo>
                  <a:lnTo>
                    <a:pt x="406" y="715"/>
                  </a:lnTo>
                  <a:lnTo>
                    <a:pt x="408" y="715"/>
                  </a:lnTo>
                  <a:lnTo>
                    <a:pt x="408" y="716"/>
                  </a:lnTo>
                  <a:lnTo>
                    <a:pt x="406" y="715"/>
                  </a:lnTo>
                  <a:lnTo>
                    <a:pt x="409" y="721"/>
                  </a:lnTo>
                  <a:lnTo>
                    <a:pt x="413" y="727"/>
                  </a:lnTo>
                  <a:lnTo>
                    <a:pt x="413" y="729"/>
                  </a:lnTo>
                  <a:lnTo>
                    <a:pt x="413" y="730"/>
                  </a:lnTo>
                  <a:lnTo>
                    <a:pt x="411" y="730"/>
                  </a:lnTo>
                  <a:lnTo>
                    <a:pt x="413" y="730"/>
                  </a:lnTo>
                  <a:lnTo>
                    <a:pt x="416" y="730"/>
                  </a:lnTo>
                  <a:lnTo>
                    <a:pt x="418" y="732"/>
                  </a:lnTo>
                  <a:lnTo>
                    <a:pt x="419" y="732"/>
                  </a:lnTo>
                  <a:lnTo>
                    <a:pt x="423" y="730"/>
                  </a:lnTo>
                  <a:lnTo>
                    <a:pt x="424" y="732"/>
                  </a:lnTo>
                  <a:lnTo>
                    <a:pt x="424" y="730"/>
                  </a:lnTo>
                  <a:lnTo>
                    <a:pt x="426" y="732"/>
                  </a:lnTo>
                  <a:lnTo>
                    <a:pt x="429" y="734"/>
                  </a:lnTo>
                  <a:lnTo>
                    <a:pt x="429" y="736"/>
                  </a:lnTo>
                  <a:lnTo>
                    <a:pt x="434" y="737"/>
                  </a:lnTo>
                  <a:lnTo>
                    <a:pt x="436" y="737"/>
                  </a:lnTo>
                  <a:lnTo>
                    <a:pt x="438" y="736"/>
                  </a:lnTo>
                  <a:lnTo>
                    <a:pt x="436" y="737"/>
                  </a:lnTo>
                  <a:lnTo>
                    <a:pt x="436" y="739"/>
                  </a:lnTo>
                  <a:lnTo>
                    <a:pt x="438" y="740"/>
                  </a:lnTo>
                  <a:lnTo>
                    <a:pt x="444" y="745"/>
                  </a:lnTo>
                  <a:lnTo>
                    <a:pt x="447" y="749"/>
                  </a:lnTo>
                  <a:lnTo>
                    <a:pt x="450" y="753"/>
                  </a:lnTo>
                  <a:lnTo>
                    <a:pt x="452" y="754"/>
                  </a:lnTo>
                  <a:lnTo>
                    <a:pt x="452" y="756"/>
                  </a:lnTo>
                  <a:lnTo>
                    <a:pt x="453" y="757"/>
                  </a:lnTo>
                  <a:lnTo>
                    <a:pt x="453" y="756"/>
                  </a:lnTo>
                  <a:lnTo>
                    <a:pt x="455" y="754"/>
                  </a:lnTo>
                  <a:lnTo>
                    <a:pt x="457" y="754"/>
                  </a:lnTo>
                  <a:lnTo>
                    <a:pt x="458" y="757"/>
                  </a:lnTo>
                  <a:lnTo>
                    <a:pt x="458" y="759"/>
                  </a:lnTo>
                  <a:lnTo>
                    <a:pt x="460" y="762"/>
                  </a:lnTo>
                  <a:lnTo>
                    <a:pt x="460" y="763"/>
                  </a:lnTo>
                  <a:lnTo>
                    <a:pt x="460" y="765"/>
                  </a:lnTo>
                  <a:lnTo>
                    <a:pt x="465" y="772"/>
                  </a:lnTo>
                  <a:lnTo>
                    <a:pt x="465" y="777"/>
                  </a:lnTo>
                  <a:lnTo>
                    <a:pt x="463" y="780"/>
                  </a:lnTo>
                  <a:lnTo>
                    <a:pt x="463" y="784"/>
                  </a:lnTo>
                  <a:lnTo>
                    <a:pt x="463" y="787"/>
                  </a:lnTo>
                  <a:lnTo>
                    <a:pt x="465" y="790"/>
                  </a:lnTo>
                  <a:lnTo>
                    <a:pt x="468" y="790"/>
                  </a:lnTo>
                  <a:lnTo>
                    <a:pt x="470" y="792"/>
                  </a:lnTo>
                  <a:lnTo>
                    <a:pt x="472" y="793"/>
                  </a:lnTo>
                  <a:lnTo>
                    <a:pt x="470" y="793"/>
                  </a:lnTo>
                  <a:lnTo>
                    <a:pt x="470" y="792"/>
                  </a:lnTo>
                  <a:lnTo>
                    <a:pt x="468" y="792"/>
                  </a:lnTo>
                  <a:lnTo>
                    <a:pt x="467" y="792"/>
                  </a:lnTo>
                  <a:lnTo>
                    <a:pt x="468" y="795"/>
                  </a:lnTo>
                  <a:lnTo>
                    <a:pt x="470" y="798"/>
                  </a:lnTo>
                  <a:lnTo>
                    <a:pt x="472" y="802"/>
                  </a:lnTo>
                  <a:lnTo>
                    <a:pt x="473" y="808"/>
                  </a:lnTo>
                  <a:lnTo>
                    <a:pt x="473" y="813"/>
                  </a:lnTo>
                  <a:lnTo>
                    <a:pt x="472" y="816"/>
                  </a:lnTo>
                  <a:lnTo>
                    <a:pt x="472" y="819"/>
                  </a:lnTo>
                  <a:lnTo>
                    <a:pt x="472" y="822"/>
                  </a:lnTo>
                  <a:lnTo>
                    <a:pt x="473" y="825"/>
                  </a:lnTo>
                  <a:lnTo>
                    <a:pt x="475" y="830"/>
                  </a:lnTo>
                  <a:lnTo>
                    <a:pt x="480" y="835"/>
                  </a:lnTo>
                  <a:lnTo>
                    <a:pt x="485" y="840"/>
                  </a:lnTo>
                  <a:lnTo>
                    <a:pt x="489" y="842"/>
                  </a:lnTo>
                  <a:lnTo>
                    <a:pt x="491" y="845"/>
                  </a:lnTo>
                  <a:lnTo>
                    <a:pt x="493" y="843"/>
                  </a:lnTo>
                  <a:lnTo>
                    <a:pt x="491" y="842"/>
                  </a:lnTo>
                  <a:lnTo>
                    <a:pt x="493" y="840"/>
                  </a:lnTo>
                  <a:lnTo>
                    <a:pt x="493" y="842"/>
                  </a:lnTo>
                  <a:lnTo>
                    <a:pt x="493" y="843"/>
                  </a:lnTo>
                  <a:lnTo>
                    <a:pt x="493" y="845"/>
                  </a:lnTo>
                  <a:lnTo>
                    <a:pt x="493" y="846"/>
                  </a:lnTo>
                  <a:lnTo>
                    <a:pt x="496" y="855"/>
                  </a:lnTo>
                  <a:lnTo>
                    <a:pt x="496" y="861"/>
                  </a:lnTo>
                  <a:lnTo>
                    <a:pt x="496" y="863"/>
                  </a:lnTo>
                  <a:lnTo>
                    <a:pt x="494" y="864"/>
                  </a:lnTo>
                  <a:lnTo>
                    <a:pt x="494" y="866"/>
                  </a:lnTo>
                  <a:lnTo>
                    <a:pt x="489" y="871"/>
                  </a:lnTo>
                  <a:lnTo>
                    <a:pt x="485" y="874"/>
                  </a:lnTo>
                  <a:lnTo>
                    <a:pt x="482" y="875"/>
                  </a:lnTo>
                  <a:lnTo>
                    <a:pt x="480" y="878"/>
                  </a:lnTo>
                  <a:lnTo>
                    <a:pt x="477" y="881"/>
                  </a:lnTo>
                  <a:lnTo>
                    <a:pt x="475" y="884"/>
                  </a:lnTo>
                  <a:lnTo>
                    <a:pt x="473" y="885"/>
                  </a:lnTo>
                  <a:lnTo>
                    <a:pt x="473" y="887"/>
                  </a:lnTo>
                  <a:lnTo>
                    <a:pt x="473" y="888"/>
                  </a:lnTo>
                  <a:lnTo>
                    <a:pt x="472" y="890"/>
                  </a:lnTo>
                  <a:lnTo>
                    <a:pt x="473" y="891"/>
                  </a:lnTo>
                  <a:lnTo>
                    <a:pt x="472" y="894"/>
                  </a:lnTo>
                  <a:lnTo>
                    <a:pt x="472" y="896"/>
                  </a:lnTo>
                  <a:lnTo>
                    <a:pt x="472" y="899"/>
                  </a:lnTo>
                  <a:lnTo>
                    <a:pt x="472" y="902"/>
                  </a:lnTo>
                  <a:lnTo>
                    <a:pt x="470" y="902"/>
                  </a:lnTo>
                  <a:lnTo>
                    <a:pt x="470" y="904"/>
                  </a:lnTo>
                  <a:lnTo>
                    <a:pt x="470" y="902"/>
                  </a:lnTo>
                  <a:lnTo>
                    <a:pt x="470" y="899"/>
                  </a:lnTo>
                  <a:lnTo>
                    <a:pt x="468" y="901"/>
                  </a:lnTo>
                  <a:lnTo>
                    <a:pt x="467" y="902"/>
                  </a:lnTo>
                  <a:lnTo>
                    <a:pt x="458" y="910"/>
                  </a:lnTo>
                  <a:lnTo>
                    <a:pt x="457" y="911"/>
                  </a:lnTo>
                  <a:lnTo>
                    <a:pt x="455" y="911"/>
                  </a:lnTo>
                  <a:lnTo>
                    <a:pt x="453" y="913"/>
                  </a:lnTo>
                  <a:lnTo>
                    <a:pt x="455" y="913"/>
                  </a:lnTo>
                  <a:lnTo>
                    <a:pt x="457" y="913"/>
                  </a:lnTo>
                  <a:lnTo>
                    <a:pt x="457" y="914"/>
                  </a:lnTo>
                  <a:lnTo>
                    <a:pt x="455" y="916"/>
                  </a:lnTo>
                  <a:lnTo>
                    <a:pt x="453" y="914"/>
                  </a:lnTo>
                  <a:lnTo>
                    <a:pt x="453" y="916"/>
                  </a:lnTo>
                  <a:lnTo>
                    <a:pt x="452" y="917"/>
                  </a:lnTo>
                  <a:lnTo>
                    <a:pt x="450" y="922"/>
                  </a:lnTo>
                  <a:lnTo>
                    <a:pt x="450" y="928"/>
                  </a:lnTo>
                  <a:lnTo>
                    <a:pt x="452" y="934"/>
                  </a:lnTo>
                  <a:lnTo>
                    <a:pt x="452" y="935"/>
                  </a:lnTo>
                  <a:lnTo>
                    <a:pt x="453" y="935"/>
                  </a:lnTo>
                  <a:lnTo>
                    <a:pt x="457" y="940"/>
                  </a:lnTo>
                  <a:lnTo>
                    <a:pt x="460" y="946"/>
                  </a:lnTo>
                  <a:lnTo>
                    <a:pt x="458" y="946"/>
                  </a:lnTo>
                  <a:lnTo>
                    <a:pt x="457" y="944"/>
                  </a:lnTo>
                  <a:lnTo>
                    <a:pt x="457" y="943"/>
                  </a:lnTo>
                  <a:lnTo>
                    <a:pt x="453" y="940"/>
                  </a:lnTo>
                  <a:lnTo>
                    <a:pt x="452" y="935"/>
                  </a:lnTo>
                  <a:lnTo>
                    <a:pt x="450" y="938"/>
                  </a:lnTo>
                  <a:lnTo>
                    <a:pt x="452" y="940"/>
                  </a:lnTo>
                  <a:lnTo>
                    <a:pt x="450" y="941"/>
                  </a:lnTo>
                  <a:lnTo>
                    <a:pt x="450" y="944"/>
                  </a:lnTo>
                  <a:lnTo>
                    <a:pt x="455" y="953"/>
                  </a:lnTo>
                  <a:lnTo>
                    <a:pt x="458" y="958"/>
                  </a:lnTo>
                  <a:lnTo>
                    <a:pt x="463" y="963"/>
                  </a:lnTo>
                  <a:lnTo>
                    <a:pt x="465" y="964"/>
                  </a:lnTo>
                  <a:lnTo>
                    <a:pt x="468" y="970"/>
                  </a:lnTo>
                  <a:lnTo>
                    <a:pt x="468" y="973"/>
                  </a:lnTo>
                  <a:lnTo>
                    <a:pt x="468" y="975"/>
                  </a:lnTo>
                  <a:lnTo>
                    <a:pt x="468" y="979"/>
                  </a:lnTo>
                  <a:lnTo>
                    <a:pt x="467" y="980"/>
                  </a:lnTo>
                  <a:lnTo>
                    <a:pt x="467" y="982"/>
                  </a:lnTo>
                  <a:lnTo>
                    <a:pt x="467" y="983"/>
                  </a:lnTo>
                  <a:lnTo>
                    <a:pt x="468" y="985"/>
                  </a:lnTo>
                  <a:lnTo>
                    <a:pt x="473" y="990"/>
                  </a:lnTo>
                  <a:lnTo>
                    <a:pt x="478" y="991"/>
                  </a:lnTo>
                  <a:lnTo>
                    <a:pt x="482" y="994"/>
                  </a:lnTo>
                  <a:lnTo>
                    <a:pt x="485" y="996"/>
                  </a:lnTo>
                  <a:lnTo>
                    <a:pt x="487" y="999"/>
                  </a:lnTo>
                  <a:lnTo>
                    <a:pt x="489" y="999"/>
                  </a:lnTo>
                  <a:lnTo>
                    <a:pt x="489" y="1000"/>
                  </a:lnTo>
                  <a:lnTo>
                    <a:pt x="493" y="1002"/>
                  </a:lnTo>
                  <a:lnTo>
                    <a:pt x="498" y="1005"/>
                  </a:lnTo>
                  <a:lnTo>
                    <a:pt x="499" y="1006"/>
                  </a:lnTo>
                  <a:lnTo>
                    <a:pt x="503" y="1011"/>
                  </a:lnTo>
                  <a:lnTo>
                    <a:pt x="503" y="1012"/>
                  </a:lnTo>
                  <a:lnTo>
                    <a:pt x="504" y="1017"/>
                  </a:lnTo>
                  <a:lnTo>
                    <a:pt x="504" y="1020"/>
                  </a:lnTo>
                  <a:lnTo>
                    <a:pt x="504" y="1025"/>
                  </a:lnTo>
                  <a:lnTo>
                    <a:pt x="503" y="1030"/>
                  </a:lnTo>
                  <a:lnTo>
                    <a:pt x="504" y="1030"/>
                  </a:lnTo>
                  <a:lnTo>
                    <a:pt x="504" y="1035"/>
                  </a:lnTo>
                  <a:lnTo>
                    <a:pt x="496" y="1020"/>
                  </a:lnTo>
                  <a:lnTo>
                    <a:pt x="496" y="1019"/>
                  </a:lnTo>
                  <a:lnTo>
                    <a:pt x="494" y="1014"/>
                  </a:lnTo>
                  <a:lnTo>
                    <a:pt x="493" y="1012"/>
                  </a:lnTo>
                  <a:lnTo>
                    <a:pt x="493" y="1009"/>
                  </a:lnTo>
                  <a:lnTo>
                    <a:pt x="491" y="1008"/>
                  </a:lnTo>
                  <a:lnTo>
                    <a:pt x="487" y="1006"/>
                  </a:lnTo>
                  <a:lnTo>
                    <a:pt x="485" y="1005"/>
                  </a:lnTo>
                  <a:lnTo>
                    <a:pt x="483" y="1000"/>
                  </a:lnTo>
                  <a:lnTo>
                    <a:pt x="482" y="1006"/>
                  </a:lnTo>
                  <a:lnTo>
                    <a:pt x="483" y="1006"/>
                  </a:lnTo>
                  <a:lnTo>
                    <a:pt x="483" y="1012"/>
                  </a:lnTo>
                  <a:lnTo>
                    <a:pt x="485" y="1017"/>
                  </a:lnTo>
                  <a:lnTo>
                    <a:pt x="491" y="1025"/>
                  </a:lnTo>
                  <a:lnTo>
                    <a:pt x="496" y="1033"/>
                  </a:lnTo>
                  <a:lnTo>
                    <a:pt x="501" y="1041"/>
                  </a:lnTo>
                  <a:lnTo>
                    <a:pt x="501" y="1042"/>
                  </a:lnTo>
                  <a:lnTo>
                    <a:pt x="506" y="1052"/>
                  </a:lnTo>
                  <a:lnTo>
                    <a:pt x="506" y="1056"/>
                  </a:lnTo>
                  <a:lnTo>
                    <a:pt x="508" y="1059"/>
                  </a:lnTo>
                  <a:lnTo>
                    <a:pt x="508" y="1061"/>
                  </a:lnTo>
                  <a:lnTo>
                    <a:pt x="508" y="1062"/>
                  </a:lnTo>
                  <a:lnTo>
                    <a:pt x="508" y="1067"/>
                  </a:lnTo>
                  <a:lnTo>
                    <a:pt x="508" y="1073"/>
                  </a:lnTo>
                  <a:lnTo>
                    <a:pt x="506" y="1079"/>
                  </a:lnTo>
                  <a:lnTo>
                    <a:pt x="504" y="1083"/>
                  </a:lnTo>
                  <a:lnTo>
                    <a:pt x="501" y="1086"/>
                  </a:lnTo>
                  <a:lnTo>
                    <a:pt x="499" y="1089"/>
                  </a:lnTo>
                  <a:lnTo>
                    <a:pt x="496" y="1092"/>
                  </a:lnTo>
                  <a:lnTo>
                    <a:pt x="493" y="1095"/>
                  </a:lnTo>
                  <a:lnTo>
                    <a:pt x="489" y="1098"/>
                  </a:lnTo>
                  <a:lnTo>
                    <a:pt x="483" y="1101"/>
                  </a:lnTo>
                  <a:lnTo>
                    <a:pt x="478" y="1104"/>
                  </a:lnTo>
                  <a:lnTo>
                    <a:pt x="475" y="1108"/>
                  </a:lnTo>
                  <a:lnTo>
                    <a:pt x="470" y="1109"/>
                  </a:lnTo>
                  <a:lnTo>
                    <a:pt x="467" y="1112"/>
                  </a:lnTo>
                  <a:lnTo>
                    <a:pt x="465" y="1114"/>
                  </a:lnTo>
                  <a:lnTo>
                    <a:pt x="463" y="1118"/>
                  </a:lnTo>
                  <a:lnTo>
                    <a:pt x="462" y="1121"/>
                  </a:lnTo>
                  <a:lnTo>
                    <a:pt x="462" y="1124"/>
                  </a:lnTo>
                  <a:lnTo>
                    <a:pt x="460" y="1130"/>
                  </a:lnTo>
                  <a:lnTo>
                    <a:pt x="460" y="1131"/>
                  </a:lnTo>
                  <a:lnTo>
                    <a:pt x="460" y="1134"/>
                  </a:lnTo>
                  <a:lnTo>
                    <a:pt x="460" y="1136"/>
                  </a:lnTo>
                  <a:lnTo>
                    <a:pt x="458" y="1142"/>
                  </a:lnTo>
                  <a:lnTo>
                    <a:pt x="457" y="1148"/>
                  </a:lnTo>
                  <a:lnTo>
                    <a:pt x="457" y="1154"/>
                  </a:lnTo>
                  <a:lnTo>
                    <a:pt x="457" y="1160"/>
                  </a:lnTo>
                  <a:lnTo>
                    <a:pt x="455" y="1167"/>
                  </a:lnTo>
                  <a:lnTo>
                    <a:pt x="452" y="1171"/>
                  </a:lnTo>
                  <a:lnTo>
                    <a:pt x="450" y="1177"/>
                  </a:lnTo>
                  <a:lnTo>
                    <a:pt x="447" y="1181"/>
                  </a:lnTo>
                  <a:lnTo>
                    <a:pt x="444" y="1186"/>
                  </a:lnTo>
                  <a:lnTo>
                    <a:pt x="440" y="1189"/>
                  </a:lnTo>
                  <a:lnTo>
                    <a:pt x="434" y="1192"/>
                  </a:lnTo>
                  <a:lnTo>
                    <a:pt x="431" y="1193"/>
                  </a:lnTo>
                  <a:lnTo>
                    <a:pt x="424" y="1198"/>
                  </a:lnTo>
                  <a:lnTo>
                    <a:pt x="418" y="1203"/>
                  </a:lnTo>
                  <a:lnTo>
                    <a:pt x="416" y="1203"/>
                  </a:lnTo>
                  <a:lnTo>
                    <a:pt x="414" y="1204"/>
                  </a:lnTo>
                  <a:lnTo>
                    <a:pt x="409" y="1207"/>
                  </a:lnTo>
                  <a:lnTo>
                    <a:pt x="401" y="1212"/>
                  </a:lnTo>
                  <a:lnTo>
                    <a:pt x="393" y="1216"/>
                  </a:lnTo>
                  <a:lnTo>
                    <a:pt x="385" y="1219"/>
                  </a:lnTo>
                  <a:lnTo>
                    <a:pt x="380" y="1222"/>
                  </a:lnTo>
                  <a:lnTo>
                    <a:pt x="375" y="1227"/>
                  </a:lnTo>
                  <a:lnTo>
                    <a:pt x="373" y="1228"/>
                  </a:lnTo>
                  <a:lnTo>
                    <a:pt x="370" y="1230"/>
                  </a:lnTo>
                  <a:lnTo>
                    <a:pt x="368" y="1234"/>
                  </a:lnTo>
                  <a:lnTo>
                    <a:pt x="367" y="1234"/>
                  </a:lnTo>
                  <a:lnTo>
                    <a:pt x="365" y="1237"/>
                  </a:lnTo>
                  <a:lnTo>
                    <a:pt x="362" y="1242"/>
                  </a:lnTo>
                  <a:lnTo>
                    <a:pt x="360" y="1242"/>
                  </a:lnTo>
                  <a:lnTo>
                    <a:pt x="358" y="1243"/>
                  </a:lnTo>
                  <a:lnTo>
                    <a:pt x="357" y="1245"/>
                  </a:lnTo>
                  <a:lnTo>
                    <a:pt x="355" y="1245"/>
                  </a:lnTo>
                  <a:lnTo>
                    <a:pt x="352" y="1245"/>
                  </a:lnTo>
                  <a:lnTo>
                    <a:pt x="350" y="1245"/>
                  </a:lnTo>
                  <a:lnTo>
                    <a:pt x="348" y="1246"/>
                  </a:lnTo>
                  <a:lnTo>
                    <a:pt x="347" y="1246"/>
                  </a:lnTo>
                  <a:lnTo>
                    <a:pt x="343" y="1245"/>
                  </a:lnTo>
                  <a:lnTo>
                    <a:pt x="339" y="1245"/>
                  </a:lnTo>
                  <a:lnTo>
                    <a:pt x="337" y="1245"/>
                  </a:lnTo>
                  <a:lnTo>
                    <a:pt x="336" y="1245"/>
                  </a:lnTo>
                  <a:lnTo>
                    <a:pt x="334" y="1245"/>
                  </a:lnTo>
                  <a:lnTo>
                    <a:pt x="332" y="1246"/>
                  </a:lnTo>
                  <a:lnTo>
                    <a:pt x="332" y="1248"/>
                  </a:lnTo>
                  <a:lnTo>
                    <a:pt x="331" y="1249"/>
                  </a:lnTo>
                  <a:lnTo>
                    <a:pt x="329" y="1252"/>
                  </a:lnTo>
                  <a:lnTo>
                    <a:pt x="329" y="1256"/>
                  </a:lnTo>
                  <a:lnTo>
                    <a:pt x="329" y="1259"/>
                  </a:lnTo>
                  <a:lnTo>
                    <a:pt x="329" y="1260"/>
                  </a:lnTo>
                  <a:lnTo>
                    <a:pt x="326" y="1265"/>
                  </a:lnTo>
                  <a:lnTo>
                    <a:pt x="322" y="1268"/>
                  </a:lnTo>
                  <a:lnTo>
                    <a:pt x="319" y="1273"/>
                  </a:lnTo>
                  <a:lnTo>
                    <a:pt x="317" y="1276"/>
                  </a:lnTo>
                  <a:lnTo>
                    <a:pt x="316" y="1279"/>
                  </a:lnTo>
                  <a:lnTo>
                    <a:pt x="314" y="1282"/>
                  </a:lnTo>
                  <a:lnTo>
                    <a:pt x="314" y="1286"/>
                  </a:lnTo>
                  <a:lnTo>
                    <a:pt x="314" y="1289"/>
                  </a:lnTo>
                  <a:lnTo>
                    <a:pt x="312" y="1290"/>
                  </a:lnTo>
                  <a:lnTo>
                    <a:pt x="312" y="1292"/>
                  </a:lnTo>
                  <a:lnTo>
                    <a:pt x="312" y="1293"/>
                  </a:lnTo>
                  <a:lnTo>
                    <a:pt x="311" y="1295"/>
                  </a:lnTo>
                  <a:lnTo>
                    <a:pt x="311" y="1296"/>
                  </a:lnTo>
                  <a:lnTo>
                    <a:pt x="311" y="1298"/>
                  </a:lnTo>
                  <a:lnTo>
                    <a:pt x="306" y="1301"/>
                  </a:lnTo>
                  <a:lnTo>
                    <a:pt x="301" y="1307"/>
                  </a:lnTo>
                  <a:lnTo>
                    <a:pt x="297" y="1310"/>
                  </a:lnTo>
                  <a:lnTo>
                    <a:pt x="296" y="1311"/>
                  </a:lnTo>
                  <a:lnTo>
                    <a:pt x="291" y="1315"/>
                  </a:lnTo>
                  <a:lnTo>
                    <a:pt x="286" y="1318"/>
                  </a:lnTo>
                  <a:lnTo>
                    <a:pt x="283" y="1319"/>
                  </a:lnTo>
                  <a:lnTo>
                    <a:pt x="280" y="1321"/>
                  </a:lnTo>
                  <a:lnTo>
                    <a:pt x="275" y="1321"/>
                  </a:lnTo>
                  <a:lnTo>
                    <a:pt x="271" y="1323"/>
                  </a:lnTo>
                  <a:lnTo>
                    <a:pt x="270" y="1326"/>
                  </a:lnTo>
                  <a:lnTo>
                    <a:pt x="267" y="1328"/>
                  </a:lnTo>
                  <a:lnTo>
                    <a:pt x="263" y="1329"/>
                  </a:lnTo>
                  <a:lnTo>
                    <a:pt x="260" y="1331"/>
                  </a:lnTo>
                  <a:lnTo>
                    <a:pt x="255" y="1331"/>
                  </a:lnTo>
                  <a:lnTo>
                    <a:pt x="250" y="1331"/>
                  </a:lnTo>
                  <a:lnTo>
                    <a:pt x="247" y="1329"/>
                  </a:lnTo>
                  <a:lnTo>
                    <a:pt x="245" y="1329"/>
                  </a:lnTo>
                  <a:lnTo>
                    <a:pt x="241" y="1331"/>
                  </a:lnTo>
                  <a:lnTo>
                    <a:pt x="237" y="1334"/>
                  </a:lnTo>
                  <a:lnTo>
                    <a:pt x="236" y="1334"/>
                  </a:lnTo>
                  <a:lnTo>
                    <a:pt x="234" y="1337"/>
                  </a:lnTo>
                  <a:lnTo>
                    <a:pt x="232" y="1338"/>
                  </a:lnTo>
                  <a:lnTo>
                    <a:pt x="231" y="1340"/>
                  </a:lnTo>
                  <a:lnTo>
                    <a:pt x="227" y="1343"/>
                  </a:lnTo>
                  <a:lnTo>
                    <a:pt x="226" y="1346"/>
                  </a:lnTo>
                  <a:lnTo>
                    <a:pt x="222" y="1348"/>
                  </a:lnTo>
                  <a:lnTo>
                    <a:pt x="219" y="1351"/>
                  </a:lnTo>
                  <a:lnTo>
                    <a:pt x="216" y="1352"/>
                  </a:lnTo>
                  <a:lnTo>
                    <a:pt x="212" y="1355"/>
                  </a:lnTo>
                  <a:lnTo>
                    <a:pt x="204" y="1358"/>
                  </a:lnTo>
                  <a:lnTo>
                    <a:pt x="196" y="1361"/>
                  </a:lnTo>
                  <a:lnTo>
                    <a:pt x="191" y="1363"/>
                  </a:lnTo>
                  <a:lnTo>
                    <a:pt x="190" y="1363"/>
                  </a:lnTo>
                  <a:lnTo>
                    <a:pt x="188" y="1367"/>
                  </a:lnTo>
                  <a:lnTo>
                    <a:pt x="186" y="1367"/>
                  </a:lnTo>
                  <a:lnTo>
                    <a:pt x="185" y="1370"/>
                  </a:lnTo>
                  <a:lnTo>
                    <a:pt x="185" y="1373"/>
                  </a:lnTo>
                  <a:lnTo>
                    <a:pt x="183" y="1375"/>
                  </a:lnTo>
                  <a:lnTo>
                    <a:pt x="181" y="1376"/>
                  </a:lnTo>
                  <a:lnTo>
                    <a:pt x="180" y="1378"/>
                  </a:lnTo>
                  <a:lnTo>
                    <a:pt x="178" y="1378"/>
                  </a:lnTo>
                  <a:lnTo>
                    <a:pt x="175" y="1378"/>
                  </a:lnTo>
                  <a:lnTo>
                    <a:pt x="173" y="1378"/>
                  </a:lnTo>
                  <a:lnTo>
                    <a:pt x="171" y="1378"/>
                  </a:lnTo>
                  <a:lnTo>
                    <a:pt x="171" y="1379"/>
                  </a:lnTo>
                  <a:lnTo>
                    <a:pt x="170" y="1379"/>
                  </a:lnTo>
                  <a:lnTo>
                    <a:pt x="168" y="1381"/>
                  </a:lnTo>
                  <a:lnTo>
                    <a:pt x="166" y="1382"/>
                  </a:lnTo>
                  <a:lnTo>
                    <a:pt x="165" y="1385"/>
                  </a:lnTo>
                  <a:lnTo>
                    <a:pt x="165" y="1387"/>
                  </a:lnTo>
                  <a:lnTo>
                    <a:pt x="163" y="1388"/>
                  </a:lnTo>
                  <a:lnTo>
                    <a:pt x="163" y="1390"/>
                  </a:lnTo>
                  <a:lnTo>
                    <a:pt x="161" y="1391"/>
                  </a:lnTo>
                  <a:lnTo>
                    <a:pt x="160" y="1393"/>
                  </a:lnTo>
                  <a:lnTo>
                    <a:pt x="158" y="1394"/>
                  </a:lnTo>
                  <a:lnTo>
                    <a:pt x="156" y="1394"/>
                  </a:lnTo>
                  <a:lnTo>
                    <a:pt x="153" y="1396"/>
                  </a:lnTo>
                  <a:lnTo>
                    <a:pt x="151" y="1397"/>
                  </a:lnTo>
                  <a:lnTo>
                    <a:pt x="150" y="1399"/>
                  </a:lnTo>
                  <a:lnTo>
                    <a:pt x="148" y="1404"/>
                  </a:lnTo>
                  <a:lnTo>
                    <a:pt x="148" y="1405"/>
                  </a:lnTo>
                  <a:lnTo>
                    <a:pt x="150" y="1408"/>
                  </a:lnTo>
                  <a:lnTo>
                    <a:pt x="148" y="1410"/>
                  </a:lnTo>
                  <a:lnTo>
                    <a:pt x="148" y="1411"/>
                  </a:lnTo>
                  <a:lnTo>
                    <a:pt x="145" y="1414"/>
                  </a:lnTo>
                  <a:lnTo>
                    <a:pt x="144" y="1417"/>
                  </a:lnTo>
                  <a:lnTo>
                    <a:pt x="142" y="1419"/>
                  </a:lnTo>
                  <a:lnTo>
                    <a:pt x="140" y="1423"/>
                  </a:lnTo>
                  <a:lnTo>
                    <a:pt x="137" y="1426"/>
                  </a:lnTo>
                  <a:lnTo>
                    <a:pt x="135" y="1427"/>
                  </a:lnTo>
                  <a:lnTo>
                    <a:pt x="134" y="1427"/>
                  </a:lnTo>
                  <a:lnTo>
                    <a:pt x="130" y="1429"/>
                  </a:lnTo>
                  <a:lnTo>
                    <a:pt x="125" y="1430"/>
                  </a:lnTo>
                  <a:lnTo>
                    <a:pt x="124" y="1430"/>
                  </a:lnTo>
                  <a:lnTo>
                    <a:pt x="120" y="1432"/>
                  </a:lnTo>
                  <a:lnTo>
                    <a:pt x="117" y="1435"/>
                  </a:lnTo>
                  <a:lnTo>
                    <a:pt x="110" y="1437"/>
                  </a:lnTo>
                  <a:lnTo>
                    <a:pt x="105" y="1440"/>
                  </a:lnTo>
                  <a:lnTo>
                    <a:pt x="102" y="1443"/>
                  </a:lnTo>
                  <a:lnTo>
                    <a:pt x="100" y="1444"/>
                  </a:lnTo>
                  <a:lnTo>
                    <a:pt x="94" y="1446"/>
                  </a:lnTo>
                  <a:lnTo>
                    <a:pt x="91" y="1446"/>
                  </a:lnTo>
                  <a:lnTo>
                    <a:pt x="90" y="1447"/>
                  </a:lnTo>
                  <a:lnTo>
                    <a:pt x="85" y="1447"/>
                  </a:lnTo>
                  <a:lnTo>
                    <a:pt x="81" y="1447"/>
                  </a:lnTo>
                  <a:lnTo>
                    <a:pt x="80" y="1447"/>
                  </a:lnTo>
                  <a:lnTo>
                    <a:pt x="78" y="1447"/>
                  </a:lnTo>
                  <a:lnTo>
                    <a:pt x="75" y="1446"/>
                  </a:lnTo>
                  <a:lnTo>
                    <a:pt x="71" y="1447"/>
                  </a:lnTo>
                  <a:lnTo>
                    <a:pt x="68" y="1447"/>
                  </a:lnTo>
                  <a:lnTo>
                    <a:pt x="65" y="1449"/>
                  </a:lnTo>
                  <a:lnTo>
                    <a:pt x="63" y="1449"/>
                  </a:lnTo>
                  <a:lnTo>
                    <a:pt x="63" y="1450"/>
                  </a:lnTo>
                  <a:lnTo>
                    <a:pt x="61" y="1452"/>
                  </a:lnTo>
                  <a:lnTo>
                    <a:pt x="61" y="1453"/>
                  </a:lnTo>
                  <a:lnTo>
                    <a:pt x="58" y="1453"/>
                  </a:lnTo>
                  <a:lnTo>
                    <a:pt x="53" y="1455"/>
                  </a:lnTo>
                  <a:lnTo>
                    <a:pt x="50" y="1455"/>
                  </a:lnTo>
                  <a:lnTo>
                    <a:pt x="47" y="1456"/>
                  </a:lnTo>
                  <a:lnTo>
                    <a:pt x="44" y="1458"/>
                  </a:lnTo>
                  <a:lnTo>
                    <a:pt x="40" y="1463"/>
                  </a:lnTo>
                  <a:lnTo>
                    <a:pt x="37" y="1466"/>
                  </a:lnTo>
                  <a:lnTo>
                    <a:pt x="35" y="1466"/>
                  </a:lnTo>
                  <a:lnTo>
                    <a:pt x="35" y="1467"/>
                  </a:lnTo>
                  <a:lnTo>
                    <a:pt x="34" y="1471"/>
                  </a:lnTo>
                  <a:lnTo>
                    <a:pt x="32" y="1471"/>
                  </a:lnTo>
                  <a:lnTo>
                    <a:pt x="32" y="1473"/>
                  </a:lnTo>
                  <a:lnTo>
                    <a:pt x="32" y="1474"/>
                  </a:lnTo>
                  <a:lnTo>
                    <a:pt x="32" y="1476"/>
                  </a:lnTo>
                  <a:lnTo>
                    <a:pt x="30" y="1479"/>
                  </a:lnTo>
                  <a:lnTo>
                    <a:pt x="30" y="1483"/>
                  </a:lnTo>
                  <a:lnTo>
                    <a:pt x="29" y="1486"/>
                  </a:lnTo>
                  <a:lnTo>
                    <a:pt x="27" y="1488"/>
                  </a:lnTo>
                  <a:lnTo>
                    <a:pt x="22" y="1489"/>
                  </a:lnTo>
                  <a:lnTo>
                    <a:pt x="17" y="1491"/>
                  </a:lnTo>
                  <a:lnTo>
                    <a:pt x="15" y="1493"/>
                  </a:lnTo>
                  <a:lnTo>
                    <a:pt x="14" y="1493"/>
                  </a:lnTo>
                  <a:lnTo>
                    <a:pt x="12" y="1494"/>
                  </a:lnTo>
                  <a:lnTo>
                    <a:pt x="10" y="1497"/>
                  </a:lnTo>
                  <a:lnTo>
                    <a:pt x="10" y="1499"/>
                  </a:lnTo>
                  <a:lnTo>
                    <a:pt x="12" y="1502"/>
                  </a:lnTo>
                  <a:lnTo>
                    <a:pt x="12" y="1505"/>
                  </a:lnTo>
                  <a:lnTo>
                    <a:pt x="14" y="1508"/>
                  </a:lnTo>
                  <a:lnTo>
                    <a:pt x="12" y="1509"/>
                  </a:lnTo>
                  <a:lnTo>
                    <a:pt x="12" y="1508"/>
                  </a:lnTo>
                  <a:lnTo>
                    <a:pt x="12" y="1505"/>
                  </a:lnTo>
                  <a:lnTo>
                    <a:pt x="10" y="1503"/>
                  </a:lnTo>
                  <a:lnTo>
                    <a:pt x="10" y="1502"/>
                  </a:lnTo>
                  <a:lnTo>
                    <a:pt x="9" y="1500"/>
                  </a:lnTo>
                  <a:lnTo>
                    <a:pt x="7" y="1499"/>
                  </a:lnTo>
                  <a:lnTo>
                    <a:pt x="7" y="1497"/>
                  </a:lnTo>
                  <a:lnTo>
                    <a:pt x="5" y="1496"/>
                  </a:lnTo>
                  <a:lnTo>
                    <a:pt x="5" y="1494"/>
                  </a:lnTo>
                  <a:lnTo>
                    <a:pt x="4" y="1494"/>
                  </a:lnTo>
                  <a:lnTo>
                    <a:pt x="2" y="1494"/>
                  </a:lnTo>
                  <a:lnTo>
                    <a:pt x="2" y="1496"/>
                  </a:lnTo>
                  <a:lnTo>
                    <a:pt x="2" y="1497"/>
                  </a:lnTo>
                  <a:lnTo>
                    <a:pt x="0" y="1497"/>
                  </a:lnTo>
                  <a:lnTo>
                    <a:pt x="2" y="1496"/>
                  </a:lnTo>
                  <a:lnTo>
                    <a:pt x="2" y="1494"/>
                  </a:lnTo>
                  <a:lnTo>
                    <a:pt x="2" y="1493"/>
                  </a:lnTo>
                  <a:lnTo>
                    <a:pt x="2" y="1491"/>
                  </a:lnTo>
                  <a:lnTo>
                    <a:pt x="4" y="1491"/>
                  </a:lnTo>
                  <a:lnTo>
                    <a:pt x="5" y="1491"/>
                  </a:lnTo>
                  <a:lnTo>
                    <a:pt x="5" y="1493"/>
                  </a:lnTo>
                  <a:lnTo>
                    <a:pt x="5" y="1494"/>
                  </a:lnTo>
                  <a:lnTo>
                    <a:pt x="7" y="1496"/>
                  </a:lnTo>
                  <a:lnTo>
                    <a:pt x="9" y="1494"/>
                  </a:lnTo>
                  <a:lnTo>
                    <a:pt x="7" y="1493"/>
                  </a:lnTo>
                  <a:lnTo>
                    <a:pt x="5" y="1491"/>
                  </a:lnTo>
                  <a:lnTo>
                    <a:pt x="7" y="1493"/>
                  </a:lnTo>
                  <a:lnTo>
                    <a:pt x="9" y="1493"/>
                  </a:lnTo>
                  <a:lnTo>
                    <a:pt x="10" y="1493"/>
                  </a:lnTo>
                  <a:lnTo>
                    <a:pt x="12" y="1491"/>
                  </a:lnTo>
                  <a:lnTo>
                    <a:pt x="15" y="1489"/>
                  </a:lnTo>
                  <a:lnTo>
                    <a:pt x="17" y="1489"/>
                  </a:lnTo>
                  <a:lnTo>
                    <a:pt x="20" y="1489"/>
                  </a:lnTo>
                  <a:lnTo>
                    <a:pt x="24" y="1489"/>
                  </a:lnTo>
                  <a:lnTo>
                    <a:pt x="25" y="1488"/>
                  </a:lnTo>
                  <a:lnTo>
                    <a:pt x="27" y="1486"/>
                  </a:lnTo>
                  <a:lnTo>
                    <a:pt x="29" y="1485"/>
                  </a:lnTo>
                  <a:lnTo>
                    <a:pt x="29" y="1482"/>
                  </a:lnTo>
                  <a:lnTo>
                    <a:pt x="29" y="1480"/>
                  </a:lnTo>
                  <a:lnTo>
                    <a:pt x="29" y="1479"/>
                  </a:lnTo>
                  <a:lnTo>
                    <a:pt x="29" y="1477"/>
                  </a:lnTo>
                  <a:lnTo>
                    <a:pt x="27" y="1477"/>
                  </a:lnTo>
                  <a:lnTo>
                    <a:pt x="27" y="1479"/>
                  </a:lnTo>
                  <a:lnTo>
                    <a:pt x="25" y="1480"/>
                  </a:lnTo>
                  <a:lnTo>
                    <a:pt x="24" y="1482"/>
                  </a:lnTo>
                  <a:lnTo>
                    <a:pt x="20" y="1482"/>
                  </a:lnTo>
                  <a:lnTo>
                    <a:pt x="19" y="1483"/>
                  </a:lnTo>
                  <a:lnTo>
                    <a:pt x="17" y="1483"/>
                  </a:lnTo>
                  <a:lnTo>
                    <a:pt x="17" y="1482"/>
                  </a:lnTo>
                  <a:lnTo>
                    <a:pt x="19" y="1480"/>
                  </a:lnTo>
                  <a:lnTo>
                    <a:pt x="20" y="1479"/>
                  </a:lnTo>
                  <a:lnTo>
                    <a:pt x="22" y="1479"/>
                  </a:lnTo>
                  <a:lnTo>
                    <a:pt x="24" y="1477"/>
                  </a:lnTo>
                  <a:lnTo>
                    <a:pt x="25" y="1476"/>
                  </a:lnTo>
                  <a:lnTo>
                    <a:pt x="24" y="1476"/>
                  </a:lnTo>
                  <a:lnTo>
                    <a:pt x="24" y="1474"/>
                  </a:lnTo>
                  <a:lnTo>
                    <a:pt x="25" y="1474"/>
                  </a:lnTo>
                  <a:lnTo>
                    <a:pt x="25" y="1473"/>
                  </a:lnTo>
                  <a:lnTo>
                    <a:pt x="27" y="1473"/>
                  </a:lnTo>
                  <a:lnTo>
                    <a:pt x="27" y="1471"/>
                  </a:lnTo>
                  <a:lnTo>
                    <a:pt x="29" y="1471"/>
                  </a:lnTo>
                  <a:lnTo>
                    <a:pt x="29" y="1470"/>
                  </a:lnTo>
                  <a:lnTo>
                    <a:pt x="30" y="1470"/>
                  </a:lnTo>
                  <a:lnTo>
                    <a:pt x="30" y="1467"/>
                  </a:lnTo>
                  <a:lnTo>
                    <a:pt x="32" y="1467"/>
                  </a:lnTo>
                  <a:lnTo>
                    <a:pt x="32" y="1466"/>
                  </a:lnTo>
                  <a:lnTo>
                    <a:pt x="34" y="1467"/>
                  </a:lnTo>
                  <a:lnTo>
                    <a:pt x="34" y="1466"/>
                  </a:lnTo>
                  <a:lnTo>
                    <a:pt x="34" y="1464"/>
                  </a:lnTo>
                  <a:lnTo>
                    <a:pt x="37" y="1461"/>
                  </a:lnTo>
                  <a:lnTo>
                    <a:pt x="37" y="1459"/>
                  </a:lnTo>
                  <a:lnTo>
                    <a:pt x="39" y="1459"/>
                  </a:lnTo>
                  <a:lnTo>
                    <a:pt x="40" y="1459"/>
                  </a:lnTo>
                  <a:lnTo>
                    <a:pt x="39" y="1459"/>
                  </a:lnTo>
                  <a:lnTo>
                    <a:pt x="37" y="1459"/>
                  </a:lnTo>
                  <a:lnTo>
                    <a:pt x="37" y="1458"/>
                  </a:lnTo>
                  <a:lnTo>
                    <a:pt x="39" y="1459"/>
                  </a:lnTo>
                  <a:lnTo>
                    <a:pt x="40" y="1459"/>
                  </a:lnTo>
                  <a:lnTo>
                    <a:pt x="42" y="1458"/>
                  </a:lnTo>
                  <a:lnTo>
                    <a:pt x="45" y="1456"/>
                  </a:lnTo>
                  <a:lnTo>
                    <a:pt x="45" y="1455"/>
                  </a:lnTo>
                  <a:lnTo>
                    <a:pt x="51" y="1453"/>
                  </a:lnTo>
                  <a:lnTo>
                    <a:pt x="53" y="1453"/>
                  </a:lnTo>
                  <a:lnTo>
                    <a:pt x="55" y="1453"/>
                  </a:lnTo>
                  <a:lnTo>
                    <a:pt x="58" y="1453"/>
                  </a:lnTo>
                  <a:lnTo>
                    <a:pt x="60" y="1453"/>
                  </a:lnTo>
                  <a:lnTo>
                    <a:pt x="61" y="1452"/>
                  </a:lnTo>
                  <a:lnTo>
                    <a:pt x="61" y="1450"/>
                  </a:lnTo>
                  <a:lnTo>
                    <a:pt x="63" y="1449"/>
                  </a:lnTo>
                  <a:lnTo>
                    <a:pt x="65" y="1447"/>
                  </a:lnTo>
                  <a:lnTo>
                    <a:pt x="68" y="1447"/>
                  </a:lnTo>
                  <a:lnTo>
                    <a:pt x="70" y="1446"/>
                  </a:lnTo>
                  <a:lnTo>
                    <a:pt x="71" y="1446"/>
                  </a:lnTo>
                  <a:lnTo>
                    <a:pt x="75" y="1446"/>
                  </a:lnTo>
                  <a:lnTo>
                    <a:pt x="80" y="1446"/>
                  </a:lnTo>
                  <a:lnTo>
                    <a:pt x="83" y="1446"/>
                  </a:lnTo>
                  <a:lnTo>
                    <a:pt x="86" y="1446"/>
                  </a:lnTo>
                  <a:lnTo>
                    <a:pt x="88" y="1446"/>
                  </a:lnTo>
                  <a:lnTo>
                    <a:pt x="91" y="1446"/>
                  </a:lnTo>
                  <a:lnTo>
                    <a:pt x="93" y="1444"/>
                  </a:lnTo>
                  <a:lnTo>
                    <a:pt x="96" y="1444"/>
                  </a:lnTo>
                  <a:lnTo>
                    <a:pt x="99" y="1443"/>
                  </a:lnTo>
                  <a:lnTo>
                    <a:pt x="100" y="1441"/>
                  </a:lnTo>
                  <a:lnTo>
                    <a:pt x="102" y="1440"/>
                  </a:lnTo>
                  <a:lnTo>
                    <a:pt x="105" y="1438"/>
                  </a:lnTo>
                  <a:lnTo>
                    <a:pt x="107" y="1437"/>
                  </a:lnTo>
                  <a:lnTo>
                    <a:pt x="110" y="1435"/>
                  </a:lnTo>
                  <a:lnTo>
                    <a:pt x="114" y="1434"/>
                  </a:lnTo>
                  <a:lnTo>
                    <a:pt x="115" y="1434"/>
                  </a:lnTo>
                  <a:lnTo>
                    <a:pt x="115" y="1432"/>
                  </a:lnTo>
                  <a:lnTo>
                    <a:pt x="117" y="1432"/>
                  </a:lnTo>
                  <a:lnTo>
                    <a:pt x="119" y="1430"/>
                  </a:lnTo>
                  <a:lnTo>
                    <a:pt x="120" y="1430"/>
                  </a:lnTo>
                  <a:lnTo>
                    <a:pt x="120" y="1429"/>
                  </a:lnTo>
                  <a:lnTo>
                    <a:pt x="124" y="1429"/>
                  </a:lnTo>
                  <a:lnTo>
                    <a:pt x="127" y="1427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05" name="Freeform 367"/>
            <p:cNvSpPr>
              <a:spLocks/>
            </p:cNvSpPr>
            <p:nvPr/>
          </p:nvSpPr>
          <p:spPr bwMode="auto">
            <a:xfrm>
              <a:off x="3765" y="1019"/>
              <a:ext cx="376" cy="1218"/>
            </a:xfrm>
            <a:custGeom>
              <a:avLst/>
              <a:gdLst/>
              <a:ahLst/>
              <a:cxnLst>
                <a:cxn ang="0">
                  <a:pos x="17" y="1204"/>
                </a:cxn>
                <a:cxn ang="0">
                  <a:pos x="33" y="1184"/>
                </a:cxn>
                <a:cxn ang="0">
                  <a:pos x="33" y="1176"/>
                </a:cxn>
                <a:cxn ang="0">
                  <a:pos x="48" y="1169"/>
                </a:cxn>
                <a:cxn ang="0">
                  <a:pos x="70" y="1151"/>
                </a:cxn>
                <a:cxn ang="0">
                  <a:pos x="100" y="1131"/>
                </a:cxn>
                <a:cxn ang="0">
                  <a:pos x="131" y="1106"/>
                </a:cxn>
                <a:cxn ang="0">
                  <a:pos x="133" y="1119"/>
                </a:cxn>
                <a:cxn ang="0">
                  <a:pos x="180" y="1075"/>
                </a:cxn>
                <a:cxn ang="0">
                  <a:pos x="177" y="1075"/>
                </a:cxn>
                <a:cxn ang="0">
                  <a:pos x="204" y="1033"/>
                </a:cxn>
                <a:cxn ang="0">
                  <a:pos x="228" y="1034"/>
                </a:cxn>
                <a:cxn ang="0">
                  <a:pos x="240" y="1010"/>
                </a:cxn>
                <a:cxn ang="0">
                  <a:pos x="289" y="986"/>
                </a:cxn>
                <a:cxn ang="0">
                  <a:pos x="311" y="956"/>
                </a:cxn>
                <a:cxn ang="0">
                  <a:pos x="328" y="922"/>
                </a:cxn>
                <a:cxn ang="0">
                  <a:pos x="340" y="879"/>
                </a:cxn>
                <a:cxn ang="0">
                  <a:pos x="367" y="879"/>
                </a:cxn>
                <a:cxn ang="0">
                  <a:pos x="356" y="810"/>
                </a:cxn>
                <a:cxn ang="0">
                  <a:pos x="336" y="777"/>
                </a:cxn>
                <a:cxn ang="0">
                  <a:pos x="321" y="755"/>
                </a:cxn>
                <a:cxn ang="0">
                  <a:pos x="313" y="760"/>
                </a:cxn>
                <a:cxn ang="0">
                  <a:pos x="284" y="774"/>
                </a:cxn>
                <a:cxn ang="0">
                  <a:pos x="289" y="767"/>
                </a:cxn>
                <a:cxn ang="0">
                  <a:pos x="320" y="754"/>
                </a:cxn>
                <a:cxn ang="0">
                  <a:pos x="315" y="719"/>
                </a:cxn>
                <a:cxn ang="0">
                  <a:pos x="287" y="702"/>
                </a:cxn>
                <a:cxn ang="0">
                  <a:pos x="261" y="695"/>
                </a:cxn>
                <a:cxn ang="0">
                  <a:pos x="240" y="688"/>
                </a:cxn>
                <a:cxn ang="0">
                  <a:pos x="215" y="696"/>
                </a:cxn>
                <a:cxn ang="0">
                  <a:pos x="223" y="690"/>
                </a:cxn>
                <a:cxn ang="0">
                  <a:pos x="246" y="690"/>
                </a:cxn>
                <a:cxn ang="0">
                  <a:pos x="267" y="695"/>
                </a:cxn>
                <a:cxn ang="0">
                  <a:pos x="291" y="707"/>
                </a:cxn>
                <a:cxn ang="0">
                  <a:pos x="317" y="714"/>
                </a:cxn>
                <a:cxn ang="0">
                  <a:pos x="331" y="692"/>
                </a:cxn>
                <a:cxn ang="0">
                  <a:pos x="338" y="655"/>
                </a:cxn>
                <a:cxn ang="0">
                  <a:pos x="362" y="657"/>
                </a:cxn>
                <a:cxn ang="0">
                  <a:pos x="340" y="615"/>
                </a:cxn>
                <a:cxn ang="0">
                  <a:pos x="338" y="610"/>
                </a:cxn>
                <a:cxn ang="0">
                  <a:pos x="335" y="583"/>
                </a:cxn>
                <a:cxn ang="0">
                  <a:pos x="321" y="551"/>
                </a:cxn>
                <a:cxn ang="0">
                  <a:pos x="307" y="533"/>
                </a:cxn>
                <a:cxn ang="0">
                  <a:pos x="281" y="517"/>
                </a:cxn>
                <a:cxn ang="0">
                  <a:pos x="251" y="491"/>
                </a:cxn>
                <a:cxn ang="0">
                  <a:pos x="228" y="468"/>
                </a:cxn>
                <a:cxn ang="0">
                  <a:pos x="190" y="445"/>
                </a:cxn>
                <a:cxn ang="0">
                  <a:pos x="170" y="392"/>
                </a:cxn>
                <a:cxn ang="0">
                  <a:pos x="169" y="358"/>
                </a:cxn>
                <a:cxn ang="0">
                  <a:pos x="179" y="317"/>
                </a:cxn>
                <a:cxn ang="0">
                  <a:pos x="189" y="272"/>
                </a:cxn>
                <a:cxn ang="0">
                  <a:pos x="190" y="235"/>
                </a:cxn>
                <a:cxn ang="0">
                  <a:pos x="192" y="202"/>
                </a:cxn>
                <a:cxn ang="0">
                  <a:pos x="194" y="172"/>
                </a:cxn>
                <a:cxn ang="0">
                  <a:pos x="197" y="130"/>
                </a:cxn>
                <a:cxn ang="0">
                  <a:pos x="194" y="95"/>
                </a:cxn>
                <a:cxn ang="0">
                  <a:pos x="192" y="57"/>
                </a:cxn>
                <a:cxn ang="0">
                  <a:pos x="197" y="36"/>
                </a:cxn>
                <a:cxn ang="0">
                  <a:pos x="189" y="15"/>
                </a:cxn>
                <a:cxn ang="0">
                  <a:pos x="182" y="4"/>
                </a:cxn>
              </a:cxnLst>
              <a:rect l="0" t="0" r="r" b="b"/>
              <a:pathLst>
                <a:path w="376" h="1218">
                  <a:moveTo>
                    <a:pt x="0" y="1218"/>
                  </a:moveTo>
                  <a:lnTo>
                    <a:pt x="3" y="1217"/>
                  </a:lnTo>
                  <a:lnTo>
                    <a:pt x="8" y="1214"/>
                  </a:lnTo>
                  <a:lnTo>
                    <a:pt x="10" y="1212"/>
                  </a:lnTo>
                  <a:lnTo>
                    <a:pt x="13" y="1210"/>
                  </a:lnTo>
                  <a:lnTo>
                    <a:pt x="15" y="1207"/>
                  </a:lnTo>
                  <a:lnTo>
                    <a:pt x="17" y="1205"/>
                  </a:lnTo>
                  <a:lnTo>
                    <a:pt x="17" y="1204"/>
                  </a:lnTo>
                  <a:lnTo>
                    <a:pt x="18" y="1202"/>
                  </a:lnTo>
                  <a:lnTo>
                    <a:pt x="21" y="1199"/>
                  </a:lnTo>
                  <a:lnTo>
                    <a:pt x="21" y="1198"/>
                  </a:lnTo>
                  <a:lnTo>
                    <a:pt x="18" y="1196"/>
                  </a:lnTo>
                  <a:lnTo>
                    <a:pt x="18" y="1198"/>
                  </a:lnTo>
                  <a:lnTo>
                    <a:pt x="18" y="1199"/>
                  </a:lnTo>
                  <a:lnTo>
                    <a:pt x="18" y="1201"/>
                  </a:lnTo>
                  <a:lnTo>
                    <a:pt x="17" y="1202"/>
                  </a:lnTo>
                  <a:lnTo>
                    <a:pt x="17" y="1204"/>
                  </a:lnTo>
                  <a:lnTo>
                    <a:pt x="15" y="1205"/>
                  </a:lnTo>
                  <a:lnTo>
                    <a:pt x="15" y="1207"/>
                  </a:lnTo>
                  <a:lnTo>
                    <a:pt x="13" y="1208"/>
                  </a:lnTo>
                  <a:lnTo>
                    <a:pt x="12" y="1208"/>
                  </a:lnTo>
                  <a:lnTo>
                    <a:pt x="13" y="1207"/>
                  </a:lnTo>
                  <a:lnTo>
                    <a:pt x="15" y="1205"/>
                  </a:lnTo>
                  <a:lnTo>
                    <a:pt x="17" y="1202"/>
                  </a:lnTo>
                  <a:lnTo>
                    <a:pt x="17" y="1199"/>
                  </a:lnTo>
                  <a:lnTo>
                    <a:pt x="17" y="1196"/>
                  </a:lnTo>
                  <a:lnTo>
                    <a:pt x="17" y="1195"/>
                  </a:lnTo>
                  <a:lnTo>
                    <a:pt x="18" y="1191"/>
                  </a:lnTo>
                  <a:lnTo>
                    <a:pt x="21" y="1188"/>
                  </a:lnTo>
                  <a:lnTo>
                    <a:pt x="24" y="1187"/>
                  </a:lnTo>
                  <a:lnTo>
                    <a:pt x="26" y="1185"/>
                  </a:lnTo>
                  <a:lnTo>
                    <a:pt x="28" y="1184"/>
                  </a:lnTo>
                  <a:lnTo>
                    <a:pt x="31" y="1184"/>
                  </a:lnTo>
                  <a:lnTo>
                    <a:pt x="33" y="1184"/>
                  </a:lnTo>
                  <a:lnTo>
                    <a:pt x="34" y="1182"/>
                  </a:lnTo>
                  <a:lnTo>
                    <a:pt x="36" y="1181"/>
                  </a:lnTo>
                  <a:lnTo>
                    <a:pt x="34" y="1179"/>
                  </a:lnTo>
                  <a:lnTo>
                    <a:pt x="34" y="1181"/>
                  </a:lnTo>
                  <a:lnTo>
                    <a:pt x="33" y="1181"/>
                  </a:lnTo>
                  <a:lnTo>
                    <a:pt x="33" y="1182"/>
                  </a:lnTo>
                  <a:lnTo>
                    <a:pt x="31" y="1182"/>
                  </a:lnTo>
                  <a:lnTo>
                    <a:pt x="29" y="1184"/>
                  </a:lnTo>
                  <a:lnTo>
                    <a:pt x="28" y="1184"/>
                  </a:lnTo>
                  <a:lnTo>
                    <a:pt x="26" y="1184"/>
                  </a:lnTo>
                  <a:lnTo>
                    <a:pt x="26" y="1185"/>
                  </a:lnTo>
                  <a:lnTo>
                    <a:pt x="26" y="1184"/>
                  </a:lnTo>
                  <a:lnTo>
                    <a:pt x="28" y="1182"/>
                  </a:lnTo>
                  <a:lnTo>
                    <a:pt x="29" y="1182"/>
                  </a:lnTo>
                  <a:lnTo>
                    <a:pt x="29" y="1179"/>
                  </a:lnTo>
                  <a:lnTo>
                    <a:pt x="31" y="1179"/>
                  </a:lnTo>
                  <a:lnTo>
                    <a:pt x="33" y="1176"/>
                  </a:lnTo>
                  <a:lnTo>
                    <a:pt x="34" y="1176"/>
                  </a:lnTo>
                  <a:lnTo>
                    <a:pt x="36" y="1175"/>
                  </a:lnTo>
                  <a:lnTo>
                    <a:pt x="33" y="1176"/>
                  </a:lnTo>
                  <a:lnTo>
                    <a:pt x="31" y="1176"/>
                  </a:lnTo>
                  <a:lnTo>
                    <a:pt x="29" y="1178"/>
                  </a:lnTo>
                  <a:lnTo>
                    <a:pt x="29" y="1176"/>
                  </a:lnTo>
                  <a:lnTo>
                    <a:pt x="31" y="1176"/>
                  </a:lnTo>
                  <a:lnTo>
                    <a:pt x="34" y="1173"/>
                  </a:lnTo>
                  <a:lnTo>
                    <a:pt x="38" y="1172"/>
                  </a:lnTo>
                  <a:lnTo>
                    <a:pt x="38" y="1170"/>
                  </a:lnTo>
                  <a:lnTo>
                    <a:pt x="41" y="1170"/>
                  </a:lnTo>
                  <a:lnTo>
                    <a:pt x="46" y="1169"/>
                  </a:lnTo>
                  <a:lnTo>
                    <a:pt x="51" y="1167"/>
                  </a:lnTo>
                  <a:lnTo>
                    <a:pt x="53" y="1167"/>
                  </a:lnTo>
                  <a:lnTo>
                    <a:pt x="53" y="1166"/>
                  </a:lnTo>
                  <a:lnTo>
                    <a:pt x="51" y="1167"/>
                  </a:lnTo>
                  <a:lnTo>
                    <a:pt x="48" y="1169"/>
                  </a:lnTo>
                  <a:lnTo>
                    <a:pt x="44" y="1169"/>
                  </a:lnTo>
                  <a:lnTo>
                    <a:pt x="41" y="1169"/>
                  </a:lnTo>
                  <a:lnTo>
                    <a:pt x="44" y="1167"/>
                  </a:lnTo>
                  <a:lnTo>
                    <a:pt x="46" y="1167"/>
                  </a:lnTo>
                  <a:lnTo>
                    <a:pt x="46" y="1166"/>
                  </a:lnTo>
                  <a:lnTo>
                    <a:pt x="49" y="1164"/>
                  </a:lnTo>
                  <a:lnTo>
                    <a:pt x="53" y="1160"/>
                  </a:lnTo>
                  <a:lnTo>
                    <a:pt x="54" y="1157"/>
                  </a:lnTo>
                  <a:lnTo>
                    <a:pt x="56" y="1154"/>
                  </a:lnTo>
                  <a:lnTo>
                    <a:pt x="58" y="1152"/>
                  </a:lnTo>
                  <a:lnTo>
                    <a:pt x="59" y="1152"/>
                  </a:lnTo>
                  <a:lnTo>
                    <a:pt x="61" y="1154"/>
                  </a:lnTo>
                  <a:lnTo>
                    <a:pt x="63" y="1154"/>
                  </a:lnTo>
                  <a:lnTo>
                    <a:pt x="64" y="1152"/>
                  </a:lnTo>
                  <a:lnTo>
                    <a:pt x="66" y="1152"/>
                  </a:lnTo>
                  <a:lnTo>
                    <a:pt x="70" y="1152"/>
                  </a:lnTo>
                  <a:lnTo>
                    <a:pt x="70" y="1151"/>
                  </a:lnTo>
                  <a:lnTo>
                    <a:pt x="72" y="1149"/>
                  </a:lnTo>
                  <a:lnTo>
                    <a:pt x="70" y="1151"/>
                  </a:lnTo>
                  <a:lnTo>
                    <a:pt x="64" y="1151"/>
                  </a:lnTo>
                  <a:lnTo>
                    <a:pt x="66" y="1149"/>
                  </a:lnTo>
                  <a:lnTo>
                    <a:pt x="69" y="1148"/>
                  </a:lnTo>
                  <a:lnTo>
                    <a:pt x="75" y="1145"/>
                  </a:lnTo>
                  <a:lnTo>
                    <a:pt x="80" y="1143"/>
                  </a:lnTo>
                  <a:lnTo>
                    <a:pt x="84" y="1142"/>
                  </a:lnTo>
                  <a:lnTo>
                    <a:pt x="87" y="1139"/>
                  </a:lnTo>
                  <a:lnTo>
                    <a:pt x="89" y="1137"/>
                  </a:lnTo>
                  <a:lnTo>
                    <a:pt x="89" y="1139"/>
                  </a:lnTo>
                  <a:lnTo>
                    <a:pt x="87" y="1140"/>
                  </a:lnTo>
                  <a:lnTo>
                    <a:pt x="94" y="1140"/>
                  </a:lnTo>
                  <a:lnTo>
                    <a:pt x="95" y="1139"/>
                  </a:lnTo>
                  <a:lnTo>
                    <a:pt x="97" y="1137"/>
                  </a:lnTo>
                  <a:lnTo>
                    <a:pt x="99" y="1134"/>
                  </a:lnTo>
                  <a:lnTo>
                    <a:pt x="100" y="1131"/>
                  </a:lnTo>
                  <a:lnTo>
                    <a:pt x="102" y="1131"/>
                  </a:lnTo>
                  <a:lnTo>
                    <a:pt x="100" y="1131"/>
                  </a:lnTo>
                  <a:lnTo>
                    <a:pt x="99" y="1132"/>
                  </a:lnTo>
                  <a:lnTo>
                    <a:pt x="95" y="1134"/>
                  </a:lnTo>
                  <a:lnTo>
                    <a:pt x="94" y="1134"/>
                  </a:lnTo>
                  <a:lnTo>
                    <a:pt x="92" y="1134"/>
                  </a:lnTo>
                  <a:lnTo>
                    <a:pt x="94" y="1132"/>
                  </a:lnTo>
                  <a:lnTo>
                    <a:pt x="99" y="1129"/>
                  </a:lnTo>
                  <a:lnTo>
                    <a:pt x="102" y="1128"/>
                  </a:lnTo>
                  <a:lnTo>
                    <a:pt x="105" y="1125"/>
                  </a:lnTo>
                  <a:lnTo>
                    <a:pt x="110" y="1120"/>
                  </a:lnTo>
                  <a:lnTo>
                    <a:pt x="115" y="1119"/>
                  </a:lnTo>
                  <a:lnTo>
                    <a:pt x="120" y="1116"/>
                  </a:lnTo>
                  <a:lnTo>
                    <a:pt x="125" y="1110"/>
                  </a:lnTo>
                  <a:lnTo>
                    <a:pt x="130" y="1106"/>
                  </a:lnTo>
                  <a:lnTo>
                    <a:pt x="130" y="1107"/>
                  </a:lnTo>
                  <a:lnTo>
                    <a:pt x="131" y="1106"/>
                  </a:lnTo>
                  <a:lnTo>
                    <a:pt x="131" y="1102"/>
                  </a:lnTo>
                  <a:lnTo>
                    <a:pt x="135" y="1101"/>
                  </a:lnTo>
                  <a:lnTo>
                    <a:pt x="133" y="1104"/>
                  </a:lnTo>
                  <a:lnTo>
                    <a:pt x="133" y="1106"/>
                  </a:lnTo>
                  <a:lnTo>
                    <a:pt x="130" y="1107"/>
                  </a:lnTo>
                  <a:lnTo>
                    <a:pt x="130" y="1109"/>
                  </a:lnTo>
                  <a:lnTo>
                    <a:pt x="128" y="1110"/>
                  </a:lnTo>
                  <a:lnTo>
                    <a:pt x="126" y="1114"/>
                  </a:lnTo>
                  <a:lnTo>
                    <a:pt x="125" y="1117"/>
                  </a:lnTo>
                  <a:lnTo>
                    <a:pt x="123" y="1116"/>
                  </a:lnTo>
                  <a:lnTo>
                    <a:pt x="121" y="1116"/>
                  </a:lnTo>
                  <a:lnTo>
                    <a:pt x="120" y="1117"/>
                  </a:lnTo>
                  <a:lnTo>
                    <a:pt x="121" y="1119"/>
                  </a:lnTo>
                  <a:lnTo>
                    <a:pt x="123" y="1120"/>
                  </a:lnTo>
                  <a:lnTo>
                    <a:pt x="123" y="1119"/>
                  </a:lnTo>
                  <a:lnTo>
                    <a:pt x="125" y="1119"/>
                  </a:lnTo>
                  <a:lnTo>
                    <a:pt x="133" y="1119"/>
                  </a:lnTo>
                  <a:lnTo>
                    <a:pt x="135" y="1119"/>
                  </a:lnTo>
                  <a:lnTo>
                    <a:pt x="138" y="1114"/>
                  </a:lnTo>
                  <a:lnTo>
                    <a:pt x="141" y="1112"/>
                  </a:lnTo>
                  <a:lnTo>
                    <a:pt x="144" y="1110"/>
                  </a:lnTo>
                  <a:lnTo>
                    <a:pt x="148" y="1107"/>
                  </a:lnTo>
                  <a:lnTo>
                    <a:pt x="151" y="1107"/>
                  </a:lnTo>
                  <a:lnTo>
                    <a:pt x="154" y="1107"/>
                  </a:lnTo>
                  <a:lnTo>
                    <a:pt x="158" y="1106"/>
                  </a:lnTo>
                  <a:lnTo>
                    <a:pt x="164" y="1101"/>
                  </a:lnTo>
                  <a:lnTo>
                    <a:pt x="170" y="1096"/>
                  </a:lnTo>
                  <a:lnTo>
                    <a:pt x="174" y="1090"/>
                  </a:lnTo>
                  <a:lnTo>
                    <a:pt x="177" y="1087"/>
                  </a:lnTo>
                  <a:lnTo>
                    <a:pt x="179" y="1087"/>
                  </a:lnTo>
                  <a:lnTo>
                    <a:pt x="180" y="1084"/>
                  </a:lnTo>
                  <a:lnTo>
                    <a:pt x="184" y="1080"/>
                  </a:lnTo>
                  <a:lnTo>
                    <a:pt x="182" y="1078"/>
                  </a:lnTo>
                  <a:lnTo>
                    <a:pt x="180" y="1075"/>
                  </a:lnTo>
                  <a:lnTo>
                    <a:pt x="179" y="1078"/>
                  </a:lnTo>
                  <a:lnTo>
                    <a:pt x="177" y="1081"/>
                  </a:lnTo>
                  <a:lnTo>
                    <a:pt x="177" y="1084"/>
                  </a:lnTo>
                  <a:lnTo>
                    <a:pt x="177" y="1087"/>
                  </a:lnTo>
                  <a:lnTo>
                    <a:pt x="174" y="1087"/>
                  </a:lnTo>
                  <a:lnTo>
                    <a:pt x="174" y="1089"/>
                  </a:lnTo>
                  <a:lnTo>
                    <a:pt x="172" y="1089"/>
                  </a:lnTo>
                  <a:lnTo>
                    <a:pt x="170" y="1090"/>
                  </a:lnTo>
                  <a:lnTo>
                    <a:pt x="169" y="1090"/>
                  </a:lnTo>
                  <a:lnTo>
                    <a:pt x="169" y="1089"/>
                  </a:lnTo>
                  <a:lnTo>
                    <a:pt x="169" y="1087"/>
                  </a:lnTo>
                  <a:lnTo>
                    <a:pt x="170" y="1086"/>
                  </a:lnTo>
                  <a:lnTo>
                    <a:pt x="172" y="1086"/>
                  </a:lnTo>
                  <a:lnTo>
                    <a:pt x="172" y="1083"/>
                  </a:lnTo>
                  <a:lnTo>
                    <a:pt x="174" y="1080"/>
                  </a:lnTo>
                  <a:lnTo>
                    <a:pt x="175" y="1078"/>
                  </a:lnTo>
                  <a:lnTo>
                    <a:pt x="177" y="1075"/>
                  </a:lnTo>
                  <a:lnTo>
                    <a:pt x="179" y="1070"/>
                  </a:lnTo>
                  <a:lnTo>
                    <a:pt x="180" y="1069"/>
                  </a:lnTo>
                  <a:lnTo>
                    <a:pt x="182" y="1066"/>
                  </a:lnTo>
                  <a:lnTo>
                    <a:pt x="185" y="1062"/>
                  </a:lnTo>
                  <a:lnTo>
                    <a:pt x="187" y="1062"/>
                  </a:lnTo>
                  <a:lnTo>
                    <a:pt x="189" y="1059"/>
                  </a:lnTo>
                  <a:lnTo>
                    <a:pt x="190" y="1057"/>
                  </a:lnTo>
                  <a:lnTo>
                    <a:pt x="194" y="1054"/>
                  </a:lnTo>
                  <a:lnTo>
                    <a:pt x="195" y="1053"/>
                  </a:lnTo>
                  <a:lnTo>
                    <a:pt x="195" y="1051"/>
                  </a:lnTo>
                  <a:lnTo>
                    <a:pt x="197" y="1050"/>
                  </a:lnTo>
                  <a:lnTo>
                    <a:pt x="199" y="1047"/>
                  </a:lnTo>
                  <a:lnTo>
                    <a:pt x="200" y="1043"/>
                  </a:lnTo>
                  <a:lnTo>
                    <a:pt x="200" y="1040"/>
                  </a:lnTo>
                  <a:lnTo>
                    <a:pt x="202" y="1037"/>
                  </a:lnTo>
                  <a:lnTo>
                    <a:pt x="204" y="1036"/>
                  </a:lnTo>
                  <a:lnTo>
                    <a:pt x="204" y="1033"/>
                  </a:lnTo>
                  <a:lnTo>
                    <a:pt x="205" y="1033"/>
                  </a:lnTo>
                  <a:lnTo>
                    <a:pt x="205" y="1034"/>
                  </a:lnTo>
                  <a:lnTo>
                    <a:pt x="207" y="1034"/>
                  </a:lnTo>
                  <a:lnTo>
                    <a:pt x="207" y="1033"/>
                  </a:lnTo>
                  <a:lnTo>
                    <a:pt x="209" y="1033"/>
                  </a:lnTo>
                  <a:lnTo>
                    <a:pt x="210" y="1033"/>
                  </a:lnTo>
                  <a:lnTo>
                    <a:pt x="212" y="1034"/>
                  </a:lnTo>
                  <a:lnTo>
                    <a:pt x="215" y="1034"/>
                  </a:lnTo>
                  <a:lnTo>
                    <a:pt x="216" y="1033"/>
                  </a:lnTo>
                  <a:lnTo>
                    <a:pt x="218" y="1031"/>
                  </a:lnTo>
                  <a:lnTo>
                    <a:pt x="220" y="1031"/>
                  </a:lnTo>
                  <a:lnTo>
                    <a:pt x="221" y="1030"/>
                  </a:lnTo>
                  <a:lnTo>
                    <a:pt x="223" y="1030"/>
                  </a:lnTo>
                  <a:lnTo>
                    <a:pt x="225" y="1031"/>
                  </a:lnTo>
                  <a:lnTo>
                    <a:pt x="226" y="1033"/>
                  </a:lnTo>
                  <a:lnTo>
                    <a:pt x="226" y="1034"/>
                  </a:lnTo>
                  <a:lnTo>
                    <a:pt x="228" y="1034"/>
                  </a:lnTo>
                  <a:lnTo>
                    <a:pt x="230" y="1034"/>
                  </a:lnTo>
                  <a:lnTo>
                    <a:pt x="228" y="1031"/>
                  </a:lnTo>
                  <a:lnTo>
                    <a:pt x="226" y="1031"/>
                  </a:lnTo>
                  <a:lnTo>
                    <a:pt x="226" y="1030"/>
                  </a:lnTo>
                  <a:lnTo>
                    <a:pt x="225" y="1028"/>
                  </a:lnTo>
                  <a:lnTo>
                    <a:pt x="226" y="1028"/>
                  </a:lnTo>
                  <a:lnTo>
                    <a:pt x="228" y="1028"/>
                  </a:lnTo>
                  <a:lnTo>
                    <a:pt x="228" y="1027"/>
                  </a:lnTo>
                  <a:lnTo>
                    <a:pt x="230" y="1025"/>
                  </a:lnTo>
                  <a:lnTo>
                    <a:pt x="230" y="1024"/>
                  </a:lnTo>
                  <a:lnTo>
                    <a:pt x="230" y="1022"/>
                  </a:lnTo>
                  <a:lnTo>
                    <a:pt x="230" y="1021"/>
                  </a:lnTo>
                  <a:lnTo>
                    <a:pt x="231" y="1021"/>
                  </a:lnTo>
                  <a:lnTo>
                    <a:pt x="233" y="1016"/>
                  </a:lnTo>
                  <a:lnTo>
                    <a:pt x="235" y="1013"/>
                  </a:lnTo>
                  <a:lnTo>
                    <a:pt x="238" y="1012"/>
                  </a:lnTo>
                  <a:lnTo>
                    <a:pt x="240" y="1010"/>
                  </a:lnTo>
                  <a:lnTo>
                    <a:pt x="241" y="1007"/>
                  </a:lnTo>
                  <a:lnTo>
                    <a:pt x="245" y="1007"/>
                  </a:lnTo>
                  <a:lnTo>
                    <a:pt x="246" y="1006"/>
                  </a:lnTo>
                  <a:lnTo>
                    <a:pt x="250" y="1004"/>
                  </a:lnTo>
                  <a:lnTo>
                    <a:pt x="253" y="1003"/>
                  </a:lnTo>
                  <a:lnTo>
                    <a:pt x="256" y="1001"/>
                  </a:lnTo>
                  <a:lnTo>
                    <a:pt x="258" y="1001"/>
                  </a:lnTo>
                  <a:lnTo>
                    <a:pt x="258" y="1000"/>
                  </a:lnTo>
                  <a:lnTo>
                    <a:pt x="260" y="1000"/>
                  </a:lnTo>
                  <a:lnTo>
                    <a:pt x="264" y="998"/>
                  </a:lnTo>
                  <a:lnTo>
                    <a:pt x="269" y="997"/>
                  </a:lnTo>
                  <a:lnTo>
                    <a:pt x="271" y="995"/>
                  </a:lnTo>
                  <a:lnTo>
                    <a:pt x="274" y="994"/>
                  </a:lnTo>
                  <a:lnTo>
                    <a:pt x="277" y="992"/>
                  </a:lnTo>
                  <a:lnTo>
                    <a:pt x="282" y="989"/>
                  </a:lnTo>
                  <a:lnTo>
                    <a:pt x="286" y="988"/>
                  </a:lnTo>
                  <a:lnTo>
                    <a:pt x="289" y="986"/>
                  </a:lnTo>
                  <a:lnTo>
                    <a:pt x="291" y="984"/>
                  </a:lnTo>
                  <a:lnTo>
                    <a:pt x="292" y="983"/>
                  </a:lnTo>
                  <a:lnTo>
                    <a:pt x="296" y="981"/>
                  </a:lnTo>
                  <a:lnTo>
                    <a:pt x="304" y="974"/>
                  </a:lnTo>
                  <a:lnTo>
                    <a:pt x="306" y="972"/>
                  </a:lnTo>
                  <a:lnTo>
                    <a:pt x="307" y="971"/>
                  </a:lnTo>
                  <a:lnTo>
                    <a:pt x="309" y="969"/>
                  </a:lnTo>
                  <a:lnTo>
                    <a:pt x="313" y="968"/>
                  </a:lnTo>
                  <a:lnTo>
                    <a:pt x="313" y="966"/>
                  </a:lnTo>
                  <a:lnTo>
                    <a:pt x="318" y="961"/>
                  </a:lnTo>
                  <a:lnTo>
                    <a:pt x="318" y="959"/>
                  </a:lnTo>
                  <a:lnTo>
                    <a:pt x="318" y="958"/>
                  </a:lnTo>
                  <a:lnTo>
                    <a:pt x="317" y="958"/>
                  </a:lnTo>
                  <a:lnTo>
                    <a:pt x="315" y="958"/>
                  </a:lnTo>
                  <a:lnTo>
                    <a:pt x="315" y="956"/>
                  </a:lnTo>
                  <a:lnTo>
                    <a:pt x="313" y="956"/>
                  </a:lnTo>
                  <a:lnTo>
                    <a:pt x="311" y="956"/>
                  </a:lnTo>
                  <a:lnTo>
                    <a:pt x="313" y="956"/>
                  </a:lnTo>
                  <a:lnTo>
                    <a:pt x="315" y="956"/>
                  </a:lnTo>
                  <a:lnTo>
                    <a:pt x="317" y="956"/>
                  </a:lnTo>
                  <a:lnTo>
                    <a:pt x="317" y="958"/>
                  </a:lnTo>
                  <a:lnTo>
                    <a:pt x="318" y="958"/>
                  </a:lnTo>
                  <a:lnTo>
                    <a:pt x="318" y="956"/>
                  </a:lnTo>
                  <a:lnTo>
                    <a:pt x="320" y="954"/>
                  </a:lnTo>
                  <a:lnTo>
                    <a:pt x="321" y="950"/>
                  </a:lnTo>
                  <a:lnTo>
                    <a:pt x="321" y="948"/>
                  </a:lnTo>
                  <a:lnTo>
                    <a:pt x="321" y="942"/>
                  </a:lnTo>
                  <a:lnTo>
                    <a:pt x="323" y="938"/>
                  </a:lnTo>
                  <a:lnTo>
                    <a:pt x="323" y="933"/>
                  </a:lnTo>
                  <a:lnTo>
                    <a:pt x="323" y="932"/>
                  </a:lnTo>
                  <a:lnTo>
                    <a:pt x="325" y="930"/>
                  </a:lnTo>
                  <a:lnTo>
                    <a:pt x="325" y="927"/>
                  </a:lnTo>
                  <a:lnTo>
                    <a:pt x="328" y="924"/>
                  </a:lnTo>
                  <a:lnTo>
                    <a:pt x="328" y="922"/>
                  </a:lnTo>
                  <a:lnTo>
                    <a:pt x="328" y="919"/>
                  </a:lnTo>
                  <a:lnTo>
                    <a:pt x="328" y="915"/>
                  </a:lnTo>
                  <a:lnTo>
                    <a:pt x="328" y="909"/>
                  </a:lnTo>
                  <a:lnTo>
                    <a:pt x="328" y="906"/>
                  </a:lnTo>
                  <a:lnTo>
                    <a:pt x="330" y="903"/>
                  </a:lnTo>
                  <a:lnTo>
                    <a:pt x="333" y="902"/>
                  </a:lnTo>
                  <a:lnTo>
                    <a:pt x="335" y="899"/>
                  </a:lnTo>
                  <a:lnTo>
                    <a:pt x="338" y="895"/>
                  </a:lnTo>
                  <a:lnTo>
                    <a:pt x="338" y="892"/>
                  </a:lnTo>
                  <a:lnTo>
                    <a:pt x="338" y="891"/>
                  </a:lnTo>
                  <a:lnTo>
                    <a:pt x="338" y="888"/>
                  </a:lnTo>
                  <a:lnTo>
                    <a:pt x="338" y="886"/>
                  </a:lnTo>
                  <a:lnTo>
                    <a:pt x="340" y="885"/>
                  </a:lnTo>
                  <a:lnTo>
                    <a:pt x="341" y="883"/>
                  </a:lnTo>
                  <a:lnTo>
                    <a:pt x="340" y="882"/>
                  </a:lnTo>
                  <a:lnTo>
                    <a:pt x="340" y="880"/>
                  </a:lnTo>
                  <a:lnTo>
                    <a:pt x="340" y="879"/>
                  </a:lnTo>
                  <a:lnTo>
                    <a:pt x="341" y="880"/>
                  </a:lnTo>
                  <a:lnTo>
                    <a:pt x="341" y="882"/>
                  </a:lnTo>
                  <a:lnTo>
                    <a:pt x="341" y="883"/>
                  </a:lnTo>
                  <a:lnTo>
                    <a:pt x="343" y="886"/>
                  </a:lnTo>
                  <a:lnTo>
                    <a:pt x="341" y="888"/>
                  </a:lnTo>
                  <a:lnTo>
                    <a:pt x="341" y="889"/>
                  </a:lnTo>
                  <a:lnTo>
                    <a:pt x="341" y="891"/>
                  </a:lnTo>
                  <a:lnTo>
                    <a:pt x="343" y="894"/>
                  </a:lnTo>
                  <a:lnTo>
                    <a:pt x="343" y="895"/>
                  </a:lnTo>
                  <a:lnTo>
                    <a:pt x="345" y="895"/>
                  </a:lnTo>
                  <a:lnTo>
                    <a:pt x="348" y="892"/>
                  </a:lnTo>
                  <a:lnTo>
                    <a:pt x="353" y="889"/>
                  </a:lnTo>
                  <a:lnTo>
                    <a:pt x="360" y="885"/>
                  </a:lnTo>
                  <a:lnTo>
                    <a:pt x="362" y="883"/>
                  </a:lnTo>
                  <a:lnTo>
                    <a:pt x="364" y="882"/>
                  </a:lnTo>
                  <a:lnTo>
                    <a:pt x="366" y="880"/>
                  </a:lnTo>
                  <a:lnTo>
                    <a:pt x="367" y="879"/>
                  </a:lnTo>
                  <a:lnTo>
                    <a:pt x="369" y="877"/>
                  </a:lnTo>
                  <a:lnTo>
                    <a:pt x="371" y="874"/>
                  </a:lnTo>
                  <a:lnTo>
                    <a:pt x="371" y="871"/>
                  </a:lnTo>
                  <a:lnTo>
                    <a:pt x="374" y="864"/>
                  </a:lnTo>
                  <a:lnTo>
                    <a:pt x="376" y="858"/>
                  </a:lnTo>
                  <a:lnTo>
                    <a:pt x="376" y="855"/>
                  </a:lnTo>
                  <a:lnTo>
                    <a:pt x="374" y="852"/>
                  </a:lnTo>
                  <a:lnTo>
                    <a:pt x="374" y="849"/>
                  </a:lnTo>
                  <a:lnTo>
                    <a:pt x="372" y="846"/>
                  </a:lnTo>
                  <a:lnTo>
                    <a:pt x="372" y="844"/>
                  </a:lnTo>
                  <a:lnTo>
                    <a:pt x="371" y="843"/>
                  </a:lnTo>
                  <a:lnTo>
                    <a:pt x="369" y="840"/>
                  </a:lnTo>
                  <a:lnTo>
                    <a:pt x="364" y="830"/>
                  </a:lnTo>
                  <a:lnTo>
                    <a:pt x="364" y="823"/>
                  </a:lnTo>
                  <a:lnTo>
                    <a:pt x="362" y="817"/>
                  </a:lnTo>
                  <a:lnTo>
                    <a:pt x="360" y="814"/>
                  </a:lnTo>
                  <a:lnTo>
                    <a:pt x="356" y="810"/>
                  </a:lnTo>
                  <a:lnTo>
                    <a:pt x="355" y="806"/>
                  </a:lnTo>
                  <a:lnTo>
                    <a:pt x="353" y="803"/>
                  </a:lnTo>
                  <a:lnTo>
                    <a:pt x="353" y="799"/>
                  </a:lnTo>
                  <a:lnTo>
                    <a:pt x="353" y="794"/>
                  </a:lnTo>
                  <a:lnTo>
                    <a:pt x="353" y="791"/>
                  </a:lnTo>
                  <a:lnTo>
                    <a:pt x="353" y="790"/>
                  </a:lnTo>
                  <a:lnTo>
                    <a:pt x="353" y="788"/>
                  </a:lnTo>
                  <a:lnTo>
                    <a:pt x="351" y="790"/>
                  </a:lnTo>
                  <a:lnTo>
                    <a:pt x="351" y="791"/>
                  </a:lnTo>
                  <a:lnTo>
                    <a:pt x="350" y="791"/>
                  </a:lnTo>
                  <a:lnTo>
                    <a:pt x="350" y="790"/>
                  </a:lnTo>
                  <a:lnTo>
                    <a:pt x="346" y="790"/>
                  </a:lnTo>
                  <a:lnTo>
                    <a:pt x="343" y="788"/>
                  </a:lnTo>
                  <a:lnTo>
                    <a:pt x="340" y="785"/>
                  </a:lnTo>
                  <a:lnTo>
                    <a:pt x="338" y="782"/>
                  </a:lnTo>
                  <a:lnTo>
                    <a:pt x="336" y="781"/>
                  </a:lnTo>
                  <a:lnTo>
                    <a:pt x="336" y="777"/>
                  </a:lnTo>
                  <a:lnTo>
                    <a:pt x="335" y="776"/>
                  </a:lnTo>
                  <a:lnTo>
                    <a:pt x="335" y="774"/>
                  </a:lnTo>
                  <a:lnTo>
                    <a:pt x="335" y="773"/>
                  </a:lnTo>
                  <a:lnTo>
                    <a:pt x="335" y="771"/>
                  </a:lnTo>
                  <a:lnTo>
                    <a:pt x="336" y="770"/>
                  </a:lnTo>
                  <a:lnTo>
                    <a:pt x="338" y="766"/>
                  </a:lnTo>
                  <a:lnTo>
                    <a:pt x="338" y="763"/>
                  </a:lnTo>
                  <a:lnTo>
                    <a:pt x="336" y="761"/>
                  </a:lnTo>
                  <a:lnTo>
                    <a:pt x="335" y="760"/>
                  </a:lnTo>
                  <a:lnTo>
                    <a:pt x="331" y="757"/>
                  </a:lnTo>
                  <a:lnTo>
                    <a:pt x="330" y="755"/>
                  </a:lnTo>
                  <a:lnTo>
                    <a:pt x="328" y="752"/>
                  </a:lnTo>
                  <a:lnTo>
                    <a:pt x="326" y="751"/>
                  </a:lnTo>
                  <a:lnTo>
                    <a:pt x="325" y="751"/>
                  </a:lnTo>
                  <a:lnTo>
                    <a:pt x="323" y="752"/>
                  </a:lnTo>
                  <a:lnTo>
                    <a:pt x="323" y="754"/>
                  </a:lnTo>
                  <a:lnTo>
                    <a:pt x="321" y="755"/>
                  </a:lnTo>
                  <a:lnTo>
                    <a:pt x="320" y="758"/>
                  </a:lnTo>
                  <a:lnTo>
                    <a:pt x="318" y="758"/>
                  </a:lnTo>
                  <a:lnTo>
                    <a:pt x="318" y="760"/>
                  </a:lnTo>
                  <a:lnTo>
                    <a:pt x="318" y="761"/>
                  </a:lnTo>
                  <a:lnTo>
                    <a:pt x="318" y="763"/>
                  </a:lnTo>
                  <a:lnTo>
                    <a:pt x="317" y="763"/>
                  </a:lnTo>
                  <a:lnTo>
                    <a:pt x="317" y="764"/>
                  </a:lnTo>
                  <a:lnTo>
                    <a:pt x="315" y="764"/>
                  </a:lnTo>
                  <a:lnTo>
                    <a:pt x="313" y="766"/>
                  </a:lnTo>
                  <a:lnTo>
                    <a:pt x="313" y="767"/>
                  </a:lnTo>
                  <a:lnTo>
                    <a:pt x="313" y="770"/>
                  </a:lnTo>
                  <a:lnTo>
                    <a:pt x="313" y="767"/>
                  </a:lnTo>
                  <a:lnTo>
                    <a:pt x="313" y="766"/>
                  </a:lnTo>
                  <a:lnTo>
                    <a:pt x="313" y="764"/>
                  </a:lnTo>
                  <a:lnTo>
                    <a:pt x="313" y="763"/>
                  </a:lnTo>
                  <a:lnTo>
                    <a:pt x="313" y="761"/>
                  </a:lnTo>
                  <a:lnTo>
                    <a:pt x="313" y="760"/>
                  </a:lnTo>
                  <a:lnTo>
                    <a:pt x="307" y="760"/>
                  </a:lnTo>
                  <a:lnTo>
                    <a:pt x="306" y="760"/>
                  </a:lnTo>
                  <a:lnTo>
                    <a:pt x="304" y="760"/>
                  </a:lnTo>
                  <a:lnTo>
                    <a:pt x="302" y="761"/>
                  </a:lnTo>
                  <a:lnTo>
                    <a:pt x="301" y="761"/>
                  </a:lnTo>
                  <a:lnTo>
                    <a:pt x="299" y="763"/>
                  </a:lnTo>
                  <a:lnTo>
                    <a:pt x="297" y="763"/>
                  </a:lnTo>
                  <a:lnTo>
                    <a:pt x="294" y="763"/>
                  </a:lnTo>
                  <a:lnTo>
                    <a:pt x="292" y="764"/>
                  </a:lnTo>
                  <a:lnTo>
                    <a:pt x="292" y="767"/>
                  </a:lnTo>
                  <a:lnTo>
                    <a:pt x="291" y="770"/>
                  </a:lnTo>
                  <a:lnTo>
                    <a:pt x="291" y="771"/>
                  </a:lnTo>
                  <a:lnTo>
                    <a:pt x="289" y="773"/>
                  </a:lnTo>
                  <a:lnTo>
                    <a:pt x="287" y="774"/>
                  </a:lnTo>
                  <a:lnTo>
                    <a:pt x="286" y="774"/>
                  </a:lnTo>
                  <a:lnTo>
                    <a:pt x="286" y="776"/>
                  </a:lnTo>
                  <a:lnTo>
                    <a:pt x="284" y="774"/>
                  </a:lnTo>
                  <a:lnTo>
                    <a:pt x="284" y="776"/>
                  </a:lnTo>
                  <a:lnTo>
                    <a:pt x="284" y="777"/>
                  </a:lnTo>
                  <a:lnTo>
                    <a:pt x="282" y="779"/>
                  </a:lnTo>
                  <a:lnTo>
                    <a:pt x="281" y="779"/>
                  </a:lnTo>
                  <a:lnTo>
                    <a:pt x="281" y="777"/>
                  </a:lnTo>
                  <a:lnTo>
                    <a:pt x="279" y="777"/>
                  </a:lnTo>
                  <a:lnTo>
                    <a:pt x="277" y="777"/>
                  </a:lnTo>
                  <a:lnTo>
                    <a:pt x="279" y="777"/>
                  </a:lnTo>
                  <a:lnTo>
                    <a:pt x="281" y="777"/>
                  </a:lnTo>
                  <a:lnTo>
                    <a:pt x="282" y="777"/>
                  </a:lnTo>
                  <a:lnTo>
                    <a:pt x="282" y="776"/>
                  </a:lnTo>
                  <a:lnTo>
                    <a:pt x="282" y="774"/>
                  </a:lnTo>
                  <a:lnTo>
                    <a:pt x="284" y="774"/>
                  </a:lnTo>
                  <a:lnTo>
                    <a:pt x="287" y="773"/>
                  </a:lnTo>
                  <a:lnTo>
                    <a:pt x="289" y="771"/>
                  </a:lnTo>
                  <a:lnTo>
                    <a:pt x="289" y="770"/>
                  </a:lnTo>
                  <a:lnTo>
                    <a:pt x="289" y="767"/>
                  </a:lnTo>
                  <a:lnTo>
                    <a:pt x="289" y="766"/>
                  </a:lnTo>
                  <a:lnTo>
                    <a:pt x="289" y="764"/>
                  </a:lnTo>
                  <a:lnTo>
                    <a:pt x="291" y="764"/>
                  </a:lnTo>
                  <a:lnTo>
                    <a:pt x="292" y="763"/>
                  </a:lnTo>
                  <a:lnTo>
                    <a:pt x="294" y="761"/>
                  </a:lnTo>
                  <a:lnTo>
                    <a:pt x="296" y="761"/>
                  </a:lnTo>
                  <a:lnTo>
                    <a:pt x="297" y="761"/>
                  </a:lnTo>
                  <a:lnTo>
                    <a:pt x="299" y="761"/>
                  </a:lnTo>
                  <a:lnTo>
                    <a:pt x="302" y="758"/>
                  </a:lnTo>
                  <a:lnTo>
                    <a:pt x="304" y="758"/>
                  </a:lnTo>
                  <a:lnTo>
                    <a:pt x="307" y="758"/>
                  </a:lnTo>
                  <a:lnTo>
                    <a:pt x="311" y="758"/>
                  </a:lnTo>
                  <a:lnTo>
                    <a:pt x="313" y="758"/>
                  </a:lnTo>
                  <a:lnTo>
                    <a:pt x="317" y="757"/>
                  </a:lnTo>
                  <a:lnTo>
                    <a:pt x="318" y="757"/>
                  </a:lnTo>
                  <a:lnTo>
                    <a:pt x="320" y="755"/>
                  </a:lnTo>
                  <a:lnTo>
                    <a:pt x="320" y="754"/>
                  </a:lnTo>
                  <a:lnTo>
                    <a:pt x="320" y="752"/>
                  </a:lnTo>
                  <a:lnTo>
                    <a:pt x="321" y="752"/>
                  </a:lnTo>
                  <a:lnTo>
                    <a:pt x="323" y="751"/>
                  </a:lnTo>
                  <a:lnTo>
                    <a:pt x="325" y="751"/>
                  </a:lnTo>
                  <a:lnTo>
                    <a:pt x="325" y="749"/>
                  </a:lnTo>
                  <a:lnTo>
                    <a:pt x="323" y="747"/>
                  </a:lnTo>
                  <a:lnTo>
                    <a:pt x="321" y="743"/>
                  </a:lnTo>
                  <a:lnTo>
                    <a:pt x="320" y="740"/>
                  </a:lnTo>
                  <a:lnTo>
                    <a:pt x="318" y="735"/>
                  </a:lnTo>
                  <a:lnTo>
                    <a:pt x="317" y="732"/>
                  </a:lnTo>
                  <a:lnTo>
                    <a:pt x="318" y="729"/>
                  </a:lnTo>
                  <a:lnTo>
                    <a:pt x="318" y="725"/>
                  </a:lnTo>
                  <a:lnTo>
                    <a:pt x="318" y="723"/>
                  </a:lnTo>
                  <a:lnTo>
                    <a:pt x="318" y="722"/>
                  </a:lnTo>
                  <a:lnTo>
                    <a:pt x="317" y="719"/>
                  </a:lnTo>
                  <a:lnTo>
                    <a:pt x="317" y="717"/>
                  </a:lnTo>
                  <a:lnTo>
                    <a:pt x="315" y="719"/>
                  </a:lnTo>
                  <a:lnTo>
                    <a:pt x="313" y="722"/>
                  </a:lnTo>
                  <a:lnTo>
                    <a:pt x="311" y="722"/>
                  </a:lnTo>
                  <a:lnTo>
                    <a:pt x="311" y="725"/>
                  </a:lnTo>
                  <a:lnTo>
                    <a:pt x="309" y="725"/>
                  </a:lnTo>
                  <a:lnTo>
                    <a:pt x="306" y="725"/>
                  </a:lnTo>
                  <a:lnTo>
                    <a:pt x="306" y="723"/>
                  </a:lnTo>
                  <a:lnTo>
                    <a:pt x="302" y="722"/>
                  </a:lnTo>
                  <a:lnTo>
                    <a:pt x="301" y="719"/>
                  </a:lnTo>
                  <a:lnTo>
                    <a:pt x="299" y="717"/>
                  </a:lnTo>
                  <a:lnTo>
                    <a:pt x="297" y="714"/>
                  </a:lnTo>
                  <a:lnTo>
                    <a:pt x="296" y="713"/>
                  </a:lnTo>
                  <a:lnTo>
                    <a:pt x="292" y="710"/>
                  </a:lnTo>
                  <a:lnTo>
                    <a:pt x="289" y="708"/>
                  </a:lnTo>
                  <a:lnTo>
                    <a:pt x="289" y="707"/>
                  </a:lnTo>
                  <a:lnTo>
                    <a:pt x="289" y="705"/>
                  </a:lnTo>
                  <a:lnTo>
                    <a:pt x="287" y="704"/>
                  </a:lnTo>
                  <a:lnTo>
                    <a:pt x="287" y="702"/>
                  </a:lnTo>
                  <a:lnTo>
                    <a:pt x="286" y="702"/>
                  </a:lnTo>
                  <a:lnTo>
                    <a:pt x="284" y="702"/>
                  </a:lnTo>
                  <a:lnTo>
                    <a:pt x="284" y="701"/>
                  </a:lnTo>
                  <a:lnTo>
                    <a:pt x="282" y="701"/>
                  </a:lnTo>
                  <a:lnTo>
                    <a:pt x="282" y="699"/>
                  </a:lnTo>
                  <a:lnTo>
                    <a:pt x="281" y="699"/>
                  </a:lnTo>
                  <a:lnTo>
                    <a:pt x="279" y="699"/>
                  </a:lnTo>
                  <a:lnTo>
                    <a:pt x="277" y="701"/>
                  </a:lnTo>
                  <a:lnTo>
                    <a:pt x="276" y="701"/>
                  </a:lnTo>
                  <a:lnTo>
                    <a:pt x="274" y="699"/>
                  </a:lnTo>
                  <a:lnTo>
                    <a:pt x="272" y="699"/>
                  </a:lnTo>
                  <a:lnTo>
                    <a:pt x="269" y="698"/>
                  </a:lnTo>
                  <a:lnTo>
                    <a:pt x="267" y="696"/>
                  </a:lnTo>
                  <a:lnTo>
                    <a:pt x="267" y="695"/>
                  </a:lnTo>
                  <a:lnTo>
                    <a:pt x="266" y="695"/>
                  </a:lnTo>
                  <a:lnTo>
                    <a:pt x="264" y="695"/>
                  </a:lnTo>
                  <a:lnTo>
                    <a:pt x="261" y="695"/>
                  </a:lnTo>
                  <a:lnTo>
                    <a:pt x="260" y="695"/>
                  </a:lnTo>
                  <a:lnTo>
                    <a:pt x="258" y="693"/>
                  </a:lnTo>
                  <a:lnTo>
                    <a:pt x="256" y="693"/>
                  </a:lnTo>
                  <a:lnTo>
                    <a:pt x="255" y="693"/>
                  </a:lnTo>
                  <a:lnTo>
                    <a:pt x="253" y="692"/>
                  </a:lnTo>
                  <a:lnTo>
                    <a:pt x="253" y="690"/>
                  </a:lnTo>
                  <a:lnTo>
                    <a:pt x="251" y="690"/>
                  </a:lnTo>
                  <a:lnTo>
                    <a:pt x="251" y="692"/>
                  </a:lnTo>
                  <a:lnTo>
                    <a:pt x="250" y="692"/>
                  </a:lnTo>
                  <a:lnTo>
                    <a:pt x="248" y="692"/>
                  </a:lnTo>
                  <a:lnTo>
                    <a:pt x="246" y="690"/>
                  </a:lnTo>
                  <a:lnTo>
                    <a:pt x="248" y="690"/>
                  </a:lnTo>
                  <a:lnTo>
                    <a:pt x="246" y="690"/>
                  </a:lnTo>
                  <a:lnTo>
                    <a:pt x="245" y="688"/>
                  </a:lnTo>
                  <a:lnTo>
                    <a:pt x="243" y="688"/>
                  </a:lnTo>
                  <a:lnTo>
                    <a:pt x="241" y="688"/>
                  </a:lnTo>
                  <a:lnTo>
                    <a:pt x="240" y="688"/>
                  </a:lnTo>
                  <a:lnTo>
                    <a:pt x="236" y="688"/>
                  </a:lnTo>
                  <a:lnTo>
                    <a:pt x="235" y="687"/>
                  </a:lnTo>
                  <a:lnTo>
                    <a:pt x="235" y="688"/>
                  </a:lnTo>
                  <a:lnTo>
                    <a:pt x="235" y="692"/>
                  </a:lnTo>
                  <a:lnTo>
                    <a:pt x="233" y="692"/>
                  </a:lnTo>
                  <a:lnTo>
                    <a:pt x="231" y="692"/>
                  </a:lnTo>
                  <a:lnTo>
                    <a:pt x="230" y="692"/>
                  </a:lnTo>
                  <a:lnTo>
                    <a:pt x="228" y="692"/>
                  </a:lnTo>
                  <a:lnTo>
                    <a:pt x="226" y="692"/>
                  </a:lnTo>
                  <a:lnTo>
                    <a:pt x="225" y="690"/>
                  </a:lnTo>
                  <a:lnTo>
                    <a:pt x="223" y="690"/>
                  </a:lnTo>
                  <a:lnTo>
                    <a:pt x="220" y="690"/>
                  </a:lnTo>
                  <a:lnTo>
                    <a:pt x="218" y="690"/>
                  </a:lnTo>
                  <a:lnTo>
                    <a:pt x="218" y="692"/>
                  </a:lnTo>
                  <a:lnTo>
                    <a:pt x="216" y="693"/>
                  </a:lnTo>
                  <a:lnTo>
                    <a:pt x="215" y="695"/>
                  </a:lnTo>
                  <a:lnTo>
                    <a:pt x="215" y="696"/>
                  </a:lnTo>
                  <a:lnTo>
                    <a:pt x="212" y="696"/>
                  </a:lnTo>
                  <a:lnTo>
                    <a:pt x="210" y="698"/>
                  </a:lnTo>
                  <a:lnTo>
                    <a:pt x="210" y="696"/>
                  </a:lnTo>
                  <a:lnTo>
                    <a:pt x="209" y="696"/>
                  </a:lnTo>
                  <a:lnTo>
                    <a:pt x="207" y="696"/>
                  </a:lnTo>
                  <a:lnTo>
                    <a:pt x="205" y="698"/>
                  </a:lnTo>
                  <a:lnTo>
                    <a:pt x="207" y="696"/>
                  </a:lnTo>
                  <a:lnTo>
                    <a:pt x="209" y="696"/>
                  </a:lnTo>
                  <a:lnTo>
                    <a:pt x="210" y="696"/>
                  </a:lnTo>
                  <a:lnTo>
                    <a:pt x="212" y="696"/>
                  </a:lnTo>
                  <a:lnTo>
                    <a:pt x="215" y="695"/>
                  </a:lnTo>
                  <a:lnTo>
                    <a:pt x="215" y="693"/>
                  </a:lnTo>
                  <a:lnTo>
                    <a:pt x="216" y="692"/>
                  </a:lnTo>
                  <a:lnTo>
                    <a:pt x="218" y="690"/>
                  </a:lnTo>
                  <a:lnTo>
                    <a:pt x="220" y="690"/>
                  </a:lnTo>
                  <a:lnTo>
                    <a:pt x="221" y="690"/>
                  </a:lnTo>
                  <a:lnTo>
                    <a:pt x="223" y="690"/>
                  </a:lnTo>
                  <a:lnTo>
                    <a:pt x="225" y="690"/>
                  </a:lnTo>
                  <a:lnTo>
                    <a:pt x="226" y="690"/>
                  </a:lnTo>
                  <a:lnTo>
                    <a:pt x="228" y="692"/>
                  </a:lnTo>
                  <a:lnTo>
                    <a:pt x="230" y="692"/>
                  </a:lnTo>
                  <a:lnTo>
                    <a:pt x="231" y="690"/>
                  </a:lnTo>
                  <a:lnTo>
                    <a:pt x="233" y="692"/>
                  </a:lnTo>
                  <a:lnTo>
                    <a:pt x="233" y="690"/>
                  </a:lnTo>
                  <a:lnTo>
                    <a:pt x="233" y="688"/>
                  </a:lnTo>
                  <a:lnTo>
                    <a:pt x="233" y="687"/>
                  </a:lnTo>
                  <a:lnTo>
                    <a:pt x="235" y="687"/>
                  </a:lnTo>
                  <a:lnTo>
                    <a:pt x="236" y="688"/>
                  </a:lnTo>
                  <a:lnTo>
                    <a:pt x="238" y="688"/>
                  </a:lnTo>
                  <a:lnTo>
                    <a:pt x="240" y="688"/>
                  </a:lnTo>
                  <a:lnTo>
                    <a:pt x="241" y="688"/>
                  </a:lnTo>
                  <a:lnTo>
                    <a:pt x="243" y="687"/>
                  </a:lnTo>
                  <a:lnTo>
                    <a:pt x="245" y="688"/>
                  </a:lnTo>
                  <a:lnTo>
                    <a:pt x="246" y="690"/>
                  </a:lnTo>
                  <a:lnTo>
                    <a:pt x="246" y="688"/>
                  </a:lnTo>
                  <a:lnTo>
                    <a:pt x="248" y="688"/>
                  </a:lnTo>
                  <a:lnTo>
                    <a:pt x="248" y="690"/>
                  </a:lnTo>
                  <a:lnTo>
                    <a:pt x="248" y="692"/>
                  </a:lnTo>
                  <a:lnTo>
                    <a:pt x="250" y="692"/>
                  </a:lnTo>
                  <a:lnTo>
                    <a:pt x="250" y="690"/>
                  </a:lnTo>
                  <a:lnTo>
                    <a:pt x="251" y="690"/>
                  </a:lnTo>
                  <a:lnTo>
                    <a:pt x="253" y="690"/>
                  </a:lnTo>
                  <a:lnTo>
                    <a:pt x="255" y="690"/>
                  </a:lnTo>
                  <a:lnTo>
                    <a:pt x="255" y="692"/>
                  </a:lnTo>
                  <a:lnTo>
                    <a:pt x="256" y="692"/>
                  </a:lnTo>
                  <a:lnTo>
                    <a:pt x="260" y="693"/>
                  </a:lnTo>
                  <a:lnTo>
                    <a:pt x="261" y="695"/>
                  </a:lnTo>
                  <a:lnTo>
                    <a:pt x="264" y="695"/>
                  </a:lnTo>
                  <a:lnTo>
                    <a:pt x="264" y="693"/>
                  </a:lnTo>
                  <a:lnTo>
                    <a:pt x="266" y="693"/>
                  </a:lnTo>
                  <a:lnTo>
                    <a:pt x="267" y="695"/>
                  </a:lnTo>
                  <a:lnTo>
                    <a:pt x="267" y="696"/>
                  </a:lnTo>
                  <a:lnTo>
                    <a:pt x="269" y="696"/>
                  </a:lnTo>
                  <a:lnTo>
                    <a:pt x="269" y="698"/>
                  </a:lnTo>
                  <a:lnTo>
                    <a:pt x="271" y="698"/>
                  </a:lnTo>
                  <a:lnTo>
                    <a:pt x="272" y="698"/>
                  </a:lnTo>
                  <a:lnTo>
                    <a:pt x="274" y="699"/>
                  </a:lnTo>
                  <a:lnTo>
                    <a:pt x="276" y="699"/>
                  </a:lnTo>
                  <a:lnTo>
                    <a:pt x="277" y="699"/>
                  </a:lnTo>
                  <a:lnTo>
                    <a:pt x="279" y="698"/>
                  </a:lnTo>
                  <a:lnTo>
                    <a:pt x="281" y="698"/>
                  </a:lnTo>
                  <a:lnTo>
                    <a:pt x="282" y="699"/>
                  </a:lnTo>
                  <a:lnTo>
                    <a:pt x="284" y="701"/>
                  </a:lnTo>
                  <a:lnTo>
                    <a:pt x="286" y="701"/>
                  </a:lnTo>
                  <a:lnTo>
                    <a:pt x="287" y="702"/>
                  </a:lnTo>
                  <a:lnTo>
                    <a:pt x="289" y="704"/>
                  </a:lnTo>
                  <a:lnTo>
                    <a:pt x="289" y="705"/>
                  </a:lnTo>
                  <a:lnTo>
                    <a:pt x="291" y="707"/>
                  </a:lnTo>
                  <a:lnTo>
                    <a:pt x="292" y="708"/>
                  </a:lnTo>
                  <a:lnTo>
                    <a:pt x="292" y="710"/>
                  </a:lnTo>
                  <a:lnTo>
                    <a:pt x="294" y="710"/>
                  </a:lnTo>
                  <a:lnTo>
                    <a:pt x="296" y="711"/>
                  </a:lnTo>
                  <a:lnTo>
                    <a:pt x="297" y="713"/>
                  </a:lnTo>
                  <a:lnTo>
                    <a:pt x="301" y="716"/>
                  </a:lnTo>
                  <a:lnTo>
                    <a:pt x="304" y="719"/>
                  </a:lnTo>
                  <a:lnTo>
                    <a:pt x="306" y="722"/>
                  </a:lnTo>
                  <a:lnTo>
                    <a:pt x="309" y="723"/>
                  </a:lnTo>
                  <a:lnTo>
                    <a:pt x="309" y="722"/>
                  </a:lnTo>
                  <a:lnTo>
                    <a:pt x="311" y="719"/>
                  </a:lnTo>
                  <a:lnTo>
                    <a:pt x="313" y="719"/>
                  </a:lnTo>
                  <a:lnTo>
                    <a:pt x="315" y="719"/>
                  </a:lnTo>
                  <a:lnTo>
                    <a:pt x="315" y="717"/>
                  </a:lnTo>
                  <a:lnTo>
                    <a:pt x="317" y="717"/>
                  </a:lnTo>
                  <a:lnTo>
                    <a:pt x="317" y="716"/>
                  </a:lnTo>
                  <a:lnTo>
                    <a:pt x="317" y="714"/>
                  </a:lnTo>
                  <a:lnTo>
                    <a:pt x="318" y="714"/>
                  </a:lnTo>
                  <a:lnTo>
                    <a:pt x="320" y="714"/>
                  </a:lnTo>
                  <a:lnTo>
                    <a:pt x="318" y="713"/>
                  </a:lnTo>
                  <a:lnTo>
                    <a:pt x="320" y="711"/>
                  </a:lnTo>
                  <a:lnTo>
                    <a:pt x="320" y="710"/>
                  </a:lnTo>
                  <a:lnTo>
                    <a:pt x="320" y="708"/>
                  </a:lnTo>
                  <a:lnTo>
                    <a:pt x="320" y="707"/>
                  </a:lnTo>
                  <a:lnTo>
                    <a:pt x="320" y="705"/>
                  </a:lnTo>
                  <a:lnTo>
                    <a:pt x="321" y="704"/>
                  </a:lnTo>
                  <a:lnTo>
                    <a:pt x="321" y="702"/>
                  </a:lnTo>
                  <a:lnTo>
                    <a:pt x="323" y="701"/>
                  </a:lnTo>
                  <a:lnTo>
                    <a:pt x="323" y="699"/>
                  </a:lnTo>
                  <a:lnTo>
                    <a:pt x="325" y="698"/>
                  </a:lnTo>
                  <a:lnTo>
                    <a:pt x="326" y="696"/>
                  </a:lnTo>
                  <a:lnTo>
                    <a:pt x="328" y="695"/>
                  </a:lnTo>
                  <a:lnTo>
                    <a:pt x="328" y="693"/>
                  </a:lnTo>
                  <a:lnTo>
                    <a:pt x="331" y="692"/>
                  </a:lnTo>
                  <a:lnTo>
                    <a:pt x="335" y="688"/>
                  </a:lnTo>
                  <a:lnTo>
                    <a:pt x="336" y="685"/>
                  </a:lnTo>
                  <a:lnTo>
                    <a:pt x="340" y="682"/>
                  </a:lnTo>
                  <a:lnTo>
                    <a:pt x="341" y="681"/>
                  </a:lnTo>
                  <a:lnTo>
                    <a:pt x="341" y="678"/>
                  </a:lnTo>
                  <a:lnTo>
                    <a:pt x="343" y="676"/>
                  </a:lnTo>
                  <a:lnTo>
                    <a:pt x="341" y="675"/>
                  </a:lnTo>
                  <a:lnTo>
                    <a:pt x="343" y="673"/>
                  </a:lnTo>
                  <a:lnTo>
                    <a:pt x="345" y="672"/>
                  </a:lnTo>
                  <a:lnTo>
                    <a:pt x="343" y="668"/>
                  </a:lnTo>
                  <a:lnTo>
                    <a:pt x="341" y="666"/>
                  </a:lnTo>
                  <a:lnTo>
                    <a:pt x="341" y="665"/>
                  </a:lnTo>
                  <a:lnTo>
                    <a:pt x="340" y="665"/>
                  </a:lnTo>
                  <a:lnTo>
                    <a:pt x="340" y="662"/>
                  </a:lnTo>
                  <a:lnTo>
                    <a:pt x="338" y="658"/>
                  </a:lnTo>
                  <a:lnTo>
                    <a:pt x="338" y="657"/>
                  </a:lnTo>
                  <a:lnTo>
                    <a:pt x="338" y="655"/>
                  </a:lnTo>
                  <a:lnTo>
                    <a:pt x="336" y="654"/>
                  </a:lnTo>
                  <a:lnTo>
                    <a:pt x="336" y="652"/>
                  </a:lnTo>
                  <a:lnTo>
                    <a:pt x="338" y="654"/>
                  </a:lnTo>
                  <a:lnTo>
                    <a:pt x="340" y="655"/>
                  </a:lnTo>
                  <a:lnTo>
                    <a:pt x="340" y="657"/>
                  </a:lnTo>
                  <a:lnTo>
                    <a:pt x="341" y="658"/>
                  </a:lnTo>
                  <a:lnTo>
                    <a:pt x="341" y="660"/>
                  </a:lnTo>
                  <a:lnTo>
                    <a:pt x="341" y="662"/>
                  </a:lnTo>
                  <a:lnTo>
                    <a:pt x="341" y="663"/>
                  </a:lnTo>
                  <a:lnTo>
                    <a:pt x="343" y="663"/>
                  </a:lnTo>
                  <a:lnTo>
                    <a:pt x="345" y="668"/>
                  </a:lnTo>
                  <a:lnTo>
                    <a:pt x="345" y="669"/>
                  </a:lnTo>
                  <a:lnTo>
                    <a:pt x="346" y="668"/>
                  </a:lnTo>
                  <a:lnTo>
                    <a:pt x="351" y="665"/>
                  </a:lnTo>
                  <a:lnTo>
                    <a:pt x="355" y="662"/>
                  </a:lnTo>
                  <a:lnTo>
                    <a:pt x="358" y="660"/>
                  </a:lnTo>
                  <a:lnTo>
                    <a:pt x="362" y="657"/>
                  </a:lnTo>
                  <a:lnTo>
                    <a:pt x="364" y="654"/>
                  </a:lnTo>
                  <a:lnTo>
                    <a:pt x="366" y="651"/>
                  </a:lnTo>
                  <a:lnTo>
                    <a:pt x="366" y="648"/>
                  </a:lnTo>
                  <a:lnTo>
                    <a:pt x="364" y="645"/>
                  </a:lnTo>
                  <a:lnTo>
                    <a:pt x="364" y="642"/>
                  </a:lnTo>
                  <a:lnTo>
                    <a:pt x="362" y="639"/>
                  </a:lnTo>
                  <a:lnTo>
                    <a:pt x="358" y="636"/>
                  </a:lnTo>
                  <a:lnTo>
                    <a:pt x="356" y="634"/>
                  </a:lnTo>
                  <a:lnTo>
                    <a:pt x="353" y="631"/>
                  </a:lnTo>
                  <a:lnTo>
                    <a:pt x="350" y="629"/>
                  </a:lnTo>
                  <a:lnTo>
                    <a:pt x="348" y="626"/>
                  </a:lnTo>
                  <a:lnTo>
                    <a:pt x="345" y="623"/>
                  </a:lnTo>
                  <a:lnTo>
                    <a:pt x="343" y="619"/>
                  </a:lnTo>
                  <a:lnTo>
                    <a:pt x="341" y="618"/>
                  </a:lnTo>
                  <a:lnTo>
                    <a:pt x="341" y="615"/>
                  </a:lnTo>
                  <a:lnTo>
                    <a:pt x="340" y="613"/>
                  </a:lnTo>
                  <a:lnTo>
                    <a:pt x="340" y="615"/>
                  </a:lnTo>
                  <a:lnTo>
                    <a:pt x="340" y="616"/>
                  </a:lnTo>
                  <a:lnTo>
                    <a:pt x="338" y="621"/>
                  </a:lnTo>
                  <a:lnTo>
                    <a:pt x="338" y="625"/>
                  </a:lnTo>
                  <a:lnTo>
                    <a:pt x="336" y="625"/>
                  </a:lnTo>
                  <a:lnTo>
                    <a:pt x="338" y="621"/>
                  </a:lnTo>
                  <a:lnTo>
                    <a:pt x="338" y="619"/>
                  </a:lnTo>
                  <a:lnTo>
                    <a:pt x="336" y="619"/>
                  </a:lnTo>
                  <a:lnTo>
                    <a:pt x="336" y="621"/>
                  </a:lnTo>
                  <a:lnTo>
                    <a:pt x="335" y="623"/>
                  </a:lnTo>
                  <a:lnTo>
                    <a:pt x="335" y="625"/>
                  </a:lnTo>
                  <a:lnTo>
                    <a:pt x="335" y="623"/>
                  </a:lnTo>
                  <a:lnTo>
                    <a:pt x="335" y="621"/>
                  </a:lnTo>
                  <a:lnTo>
                    <a:pt x="336" y="619"/>
                  </a:lnTo>
                  <a:lnTo>
                    <a:pt x="338" y="616"/>
                  </a:lnTo>
                  <a:lnTo>
                    <a:pt x="338" y="615"/>
                  </a:lnTo>
                  <a:lnTo>
                    <a:pt x="338" y="612"/>
                  </a:lnTo>
                  <a:lnTo>
                    <a:pt x="338" y="610"/>
                  </a:lnTo>
                  <a:lnTo>
                    <a:pt x="340" y="610"/>
                  </a:lnTo>
                  <a:lnTo>
                    <a:pt x="341" y="609"/>
                  </a:lnTo>
                  <a:lnTo>
                    <a:pt x="341" y="606"/>
                  </a:lnTo>
                  <a:lnTo>
                    <a:pt x="341" y="604"/>
                  </a:lnTo>
                  <a:lnTo>
                    <a:pt x="341" y="603"/>
                  </a:lnTo>
                  <a:lnTo>
                    <a:pt x="341" y="601"/>
                  </a:lnTo>
                  <a:lnTo>
                    <a:pt x="341" y="598"/>
                  </a:lnTo>
                  <a:lnTo>
                    <a:pt x="341" y="596"/>
                  </a:lnTo>
                  <a:lnTo>
                    <a:pt x="341" y="595"/>
                  </a:lnTo>
                  <a:lnTo>
                    <a:pt x="340" y="593"/>
                  </a:lnTo>
                  <a:lnTo>
                    <a:pt x="340" y="592"/>
                  </a:lnTo>
                  <a:lnTo>
                    <a:pt x="340" y="590"/>
                  </a:lnTo>
                  <a:lnTo>
                    <a:pt x="340" y="589"/>
                  </a:lnTo>
                  <a:lnTo>
                    <a:pt x="338" y="586"/>
                  </a:lnTo>
                  <a:lnTo>
                    <a:pt x="336" y="586"/>
                  </a:lnTo>
                  <a:lnTo>
                    <a:pt x="336" y="584"/>
                  </a:lnTo>
                  <a:lnTo>
                    <a:pt x="335" y="583"/>
                  </a:lnTo>
                  <a:lnTo>
                    <a:pt x="333" y="581"/>
                  </a:lnTo>
                  <a:lnTo>
                    <a:pt x="333" y="578"/>
                  </a:lnTo>
                  <a:lnTo>
                    <a:pt x="331" y="577"/>
                  </a:lnTo>
                  <a:lnTo>
                    <a:pt x="333" y="574"/>
                  </a:lnTo>
                  <a:lnTo>
                    <a:pt x="333" y="571"/>
                  </a:lnTo>
                  <a:lnTo>
                    <a:pt x="335" y="569"/>
                  </a:lnTo>
                  <a:lnTo>
                    <a:pt x="335" y="565"/>
                  </a:lnTo>
                  <a:lnTo>
                    <a:pt x="335" y="563"/>
                  </a:lnTo>
                  <a:lnTo>
                    <a:pt x="333" y="560"/>
                  </a:lnTo>
                  <a:lnTo>
                    <a:pt x="333" y="559"/>
                  </a:lnTo>
                  <a:lnTo>
                    <a:pt x="331" y="557"/>
                  </a:lnTo>
                  <a:lnTo>
                    <a:pt x="331" y="554"/>
                  </a:lnTo>
                  <a:lnTo>
                    <a:pt x="330" y="553"/>
                  </a:lnTo>
                  <a:lnTo>
                    <a:pt x="326" y="550"/>
                  </a:lnTo>
                  <a:lnTo>
                    <a:pt x="325" y="550"/>
                  </a:lnTo>
                  <a:lnTo>
                    <a:pt x="323" y="551"/>
                  </a:lnTo>
                  <a:lnTo>
                    <a:pt x="321" y="551"/>
                  </a:lnTo>
                  <a:lnTo>
                    <a:pt x="320" y="551"/>
                  </a:lnTo>
                  <a:lnTo>
                    <a:pt x="318" y="551"/>
                  </a:lnTo>
                  <a:lnTo>
                    <a:pt x="317" y="550"/>
                  </a:lnTo>
                  <a:lnTo>
                    <a:pt x="318" y="550"/>
                  </a:lnTo>
                  <a:lnTo>
                    <a:pt x="320" y="551"/>
                  </a:lnTo>
                  <a:lnTo>
                    <a:pt x="320" y="550"/>
                  </a:lnTo>
                  <a:lnTo>
                    <a:pt x="320" y="548"/>
                  </a:lnTo>
                  <a:lnTo>
                    <a:pt x="318" y="548"/>
                  </a:lnTo>
                  <a:lnTo>
                    <a:pt x="317" y="550"/>
                  </a:lnTo>
                  <a:lnTo>
                    <a:pt x="317" y="548"/>
                  </a:lnTo>
                  <a:lnTo>
                    <a:pt x="315" y="545"/>
                  </a:lnTo>
                  <a:lnTo>
                    <a:pt x="315" y="542"/>
                  </a:lnTo>
                  <a:lnTo>
                    <a:pt x="313" y="540"/>
                  </a:lnTo>
                  <a:lnTo>
                    <a:pt x="313" y="537"/>
                  </a:lnTo>
                  <a:lnTo>
                    <a:pt x="311" y="536"/>
                  </a:lnTo>
                  <a:lnTo>
                    <a:pt x="309" y="534"/>
                  </a:lnTo>
                  <a:lnTo>
                    <a:pt x="307" y="533"/>
                  </a:lnTo>
                  <a:lnTo>
                    <a:pt x="304" y="531"/>
                  </a:lnTo>
                  <a:lnTo>
                    <a:pt x="302" y="530"/>
                  </a:lnTo>
                  <a:lnTo>
                    <a:pt x="301" y="528"/>
                  </a:lnTo>
                  <a:lnTo>
                    <a:pt x="299" y="527"/>
                  </a:lnTo>
                  <a:lnTo>
                    <a:pt x="297" y="525"/>
                  </a:lnTo>
                  <a:lnTo>
                    <a:pt x="294" y="527"/>
                  </a:lnTo>
                  <a:lnTo>
                    <a:pt x="292" y="527"/>
                  </a:lnTo>
                  <a:lnTo>
                    <a:pt x="291" y="528"/>
                  </a:lnTo>
                  <a:lnTo>
                    <a:pt x="287" y="528"/>
                  </a:lnTo>
                  <a:lnTo>
                    <a:pt x="287" y="530"/>
                  </a:lnTo>
                  <a:lnTo>
                    <a:pt x="286" y="530"/>
                  </a:lnTo>
                  <a:lnTo>
                    <a:pt x="286" y="528"/>
                  </a:lnTo>
                  <a:lnTo>
                    <a:pt x="284" y="527"/>
                  </a:lnTo>
                  <a:lnTo>
                    <a:pt x="282" y="525"/>
                  </a:lnTo>
                  <a:lnTo>
                    <a:pt x="281" y="523"/>
                  </a:lnTo>
                  <a:lnTo>
                    <a:pt x="279" y="520"/>
                  </a:lnTo>
                  <a:lnTo>
                    <a:pt x="281" y="517"/>
                  </a:lnTo>
                  <a:lnTo>
                    <a:pt x="279" y="515"/>
                  </a:lnTo>
                  <a:lnTo>
                    <a:pt x="277" y="512"/>
                  </a:lnTo>
                  <a:lnTo>
                    <a:pt x="276" y="509"/>
                  </a:lnTo>
                  <a:lnTo>
                    <a:pt x="274" y="506"/>
                  </a:lnTo>
                  <a:lnTo>
                    <a:pt x="272" y="503"/>
                  </a:lnTo>
                  <a:lnTo>
                    <a:pt x="271" y="501"/>
                  </a:lnTo>
                  <a:lnTo>
                    <a:pt x="269" y="500"/>
                  </a:lnTo>
                  <a:lnTo>
                    <a:pt x="267" y="498"/>
                  </a:lnTo>
                  <a:lnTo>
                    <a:pt x="266" y="497"/>
                  </a:lnTo>
                  <a:lnTo>
                    <a:pt x="264" y="494"/>
                  </a:lnTo>
                  <a:lnTo>
                    <a:pt x="261" y="492"/>
                  </a:lnTo>
                  <a:lnTo>
                    <a:pt x="258" y="491"/>
                  </a:lnTo>
                  <a:lnTo>
                    <a:pt x="256" y="491"/>
                  </a:lnTo>
                  <a:lnTo>
                    <a:pt x="256" y="489"/>
                  </a:lnTo>
                  <a:lnTo>
                    <a:pt x="255" y="489"/>
                  </a:lnTo>
                  <a:lnTo>
                    <a:pt x="253" y="489"/>
                  </a:lnTo>
                  <a:lnTo>
                    <a:pt x="251" y="491"/>
                  </a:lnTo>
                  <a:lnTo>
                    <a:pt x="250" y="491"/>
                  </a:lnTo>
                  <a:lnTo>
                    <a:pt x="248" y="489"/>
                  </a:lnTo>
                  <a:lnTo>
                    <a:pt x="246" y="488"/>
                  </a:lnTo>
                  <a:lnTo>
                    <a:pt x="245" y="488"/>
                  </a:lnTo>
                  <a:lnTo>
                    <a:pt x="243" y="488"/>
                  </a:lnTo>
                  <a:lnTo>
                    <a:pt x="241" y="488"/>
                  </a:lnTo>
                  <a:lnTo>
                    <a:pt x="238" y="486"/>
                  </a:lnTo>
                  <a:lnTo>
                    <a:pt x="236" y="486"/>
                  </a:lnTo>
                  <a:lnTo>
                    <a:pt x="236" y="485"/>
                  </a:lnTo>
                  <a:lnTo>
                    <a:pt x="235" y="483"/>
                  </a:lnTo>
                  <a:lnTo>
                    <a:pt x="235" y="480"/>
                  </a:lnTo>
                  <a:lnTo>
                    <a:pt x="233" y="477"/>
                  </a:lnTo>
                  <a:lnTo>
                    <a:pt x="233" y="474"/>
                  </a:lnTo>
                  <a:lnTo>
                    <a:pt x="233" y="473"/>
                  </a:lnTo>
                  <a:lnTo>
                    <a:pt x="231" y="471"/>
                  </a:lnTo>
                  <a:lnTo>
                    <a:pt x="230" y="470"/>
                  </a:lnTo>
                  <a:lnTo>
                    <a:pt x="228" y="468"/>
                  </a:lnTo>
                  <a:lnTo>
                    <a:pt x="226" y="468"/>
                  </a:lnTo>
                  <a:lnTo>
                    <a:pt x="226" y="467"/>
                  </a:lnTo>
                  <a:lnTo>
                    <a:pt x="225" y="465"/>
                  </a:lnTo>
                  <a:lnTo>
                    <a:pt x="225" y="464"/>
                  </a:lnTo>
                  <a:lnTo>
                    <a:pt x="223" y="464"/>
                  </a:lnTo>
                  <a:lnTo>
                    <a:pt x="221" y="464"/>
                  </a:lnTo>
                  <a:lnTo>
                    <a:pt x="221" y="465"/>
                  </a:lnTo>
                  <a:lnTo>
                    <a:pt x="220" y="467"/>
                  </a:lnTo>
                  <a:lnTo>
                    <a:pt x="218" y="467"/>
                  </a:lnTo>
                  <a:lnTo>
                    <a:pt x="216" y="465"/>
                  </a:lnTo>
                  <a:lnTo>
                    <a:pt x="215" y="465"/>
                  </a:lnTo>
                  <a:lnTo>
                    <a:pt x="212" y="464"/>
                  </a:lnTo>
                  <a:lnTo>
                    <a:pt x="205" y="458"/>
                  </a:lnTo>
                  <a:lnTo>
                    <a:pt x="204" y="456"/>
                  </a:lnTo>
                  <a:lnTo>
                    <a:pt x="202" y="455"/>
                  </a:lnTo>
                  <a:lnTo>
                    <a:pt x="194" y="448"/>
                  </a:lnTo>
                  <a:lnTo>
                    <a:pt x="190" y="445"/>
                  </a:lnTo>
                  <a:lnTo>
                    <a:pt x="189" y="444"/>
                  </a:lnTo>
                  <a:lnTo>
                    <a:pt x="187" y="442"/>
                  </a:lnTo>
                  <a:lnTo>
                    <a:pt x="182" y="436"/>
                  </a:lnTo>
                  <a:lnTo>
                    <a:pt x="182" y="433"/>
                  </a:lnTo>
                  <a:lnTo>
                    <a:pt x="180" y="425"/>
                  </a:lnTo>
                  <a:lnTo>
                    <a:pt x="179" y="420"/>
                  </a:lnTo>
                  <a:lnTo>
                    <a:pt x="179" y="418"/>
                  </a:lnTo>
                  <a:lnTo>
                    <a:pt x="179" y="417"/>
                  </a:lnTo>
                  <a:lnTo>
                    <a:pt x="179" y="415"/>
                  </a:lnTo>
                  <a:lnTo>
                    <a:pt x="179" y="409"/>
                  </a:lnTo>
                  <a:lnTo>
                    <a:pt x="179" y="406"/>
                  </a:lnTo>
                  <a:lnTo>
                    <a:pt x="179" y="405"/>
                  </a:lnTo>
                  <a:lnTo>
                    <a:pt x="179" y="402"/>
                  </a:lnTo>
                  <a:lnTo>
                    <a:pt x="174" y="402"/>
                  </a:lnTo>
                  <a:lnTo>
                    <a:pt x="170" y="396"/>
                  </a:lnTo>
                  <a:lnTo>
                    <a:pt x="170" y="394"/>
                  </a:lnTo>
                  <a:lnTo>
                    <a:pt x="170" y="392"/>
                  </a:lnTo>
                  <a:lnTo>
                    <a:pt x="170" y="389"/>
                  </a:lnTo>
                  <a:lnTo>
                    <a:pt x="170" y="385"/>
                  </a:lnTo>
                  <a:lnTo>
                    <a:pt x="172" y="382"/>
                  </a:lnTo>
                  <a:lnTo>
                    <a:pt x="170" y="380"/>
                  </a:lnTo>
                  <a:lnTo>
                    <a:pt x="170" y="379"/>
                  </a:lnTo>
                  <a:lnTo>
                    <a:pt x="172" y="375"/>
                  </a:lnTo>
                  <a:lnTo>
                    <a:pt x="174" y="373"/>
                  </a:lnTo>
                  <a:lnTo>
                    <a:pt x="170" y="366"/>
                  </a:lnTo>
                  <a:lnTo>
                    <a:pt x="170" y="364"/>
                  </a:lnTo>
                  <a:lnTo>
                    <a:pt x="169" y="364"/>
                  </a:lnTo>
                  <a:lnTo>
                    <a:pt x="164" y="364"/>
                  </a:lnTo>
                  <a:lnTo>
                    <a:pt x="167" y="364"/>
                  </a:lnTo>
                  <a:lnTo>
                    <a:pt x="169" y="362"/>
                  </a:lnTo>
                  <a:lnTo>
                    <a:pt x="169" y="361"/>
                  </a:lnTo>
                  <a:lnTo>
                    <a:pt x="170" y="361"/>
                  </a:lnTo>
                  <a:lnTo>
                    <a:pt x="169" y="359"/>
                  </a:lnTo>
                  <a:lnTo>
                    <a:pt x="169" y="358"/>
                  </a:lnTo>
                  <a:lnTo>
                    <a:pt x="172" y="352"/>
                  </a:lnTo>
                  <a:lnTo>
                    <a:pt x="172" y="347"/>
                  </a:lnTo>
                  <a:lnTo>
                    <a:pt x="174" y="346"/>
                  </a:lnTo>
                  <a:lnTo>
                    <a:pt x="172" y="341"/>
                  </a:lnTo>
                  <a:lnTo>
                    <a:pt x="172" y="340"/>
                  </a:lnTo>
                  <a:lnTo>
                    <a:pt x="174" y="337"/>
                  </a:lnTo>
                  <a:lnTo>
                    <a:pt x="175" y="335"/>
                  </a:lnTo>
                  <a:lnTo>
                    <a:pt x="179" y="335"/>
                  </a:lnTo>
                  <a:lnTo>
                    <a:pt x="180" y="333"/>
                  </a:lnTo>
                  <a:lnTo>
                    <a:pt x="182" y="330"/>
                  </a:lnTo>
                  <a:lnTo>
                    <a:pt x="182" y="329"/>
                  </a:lnTo>
                  <a:lnTo>
                    <a:pt x="180" y="325"/>
                  </a:lnTo>
                  <a:lnTo>
                    <a:pt x="182" y="323"/>
                  </a:lnTo>
                  <a:lnTo>
                    <a:pt x="182" y="320"/>
                  </a:lnTo>
                  <a:lnTo>
                    <a:pt x="182" y="319"/>
                  </a:lnTo>
                  <a:lnTo>
                    <a:pt x="180" y="316"/>
                  </a:lnTo>
                  <a:lnTo>
                    <a:pt x="179" y="317"/>
                  </a:lnTo>
                  <a:lnTo>
                    <a:pt x="180" y="322"/>
                  </a:lnTo>
                  <a:lnTo>
                    <a:pt x="179" y="322"/>
                  </a:lnTo>
                  <a:lnTo>
                    <a:pt x="179" y="316"/>
                  </a:lnTo>
                  <a:lnTo>
                    <a:pt x="179" y="313"/>
                  </a:lnTo>
                  <a:lnTo>
                    <a:pt x="180" y="311"/>
                  </a:lnTo>
                  <a:lnTo>
                    <a:pt x="180" y="310"/>
                  </a:lnTo>
                  <a:lnTo>
                    <a:pt x="182" y="305"/>
                  </a:lnTo>
                  <a:lnTo>
                    <a:pt x="185" y="300"/>
                  </a:lnTo>
                  <a:lnTo>
                    <a:pt x="185" y="297"/>
                  </a:lnTo>
                  <a:lnTo>
                    <a:pt x="189" y="294"/>
                  </a:lnTo>
                  <a:lnTo>
                    <a:pt x="192" y="285"/>
                  </a:lnTo>
                  <a:lnTo>
                    <a:pt x="194" y="281"/>
                  </a:lnTo>
                  <a:lnTo>
                    <a:pt x="192" y="278"/>
                  </a:lnTo>
                  <a:lnTo>
                    <a:pt x="192" y="277"/>
                  </a:lnTo>
                  <a:lnTo>
                    <a:pt x="192" y="275"/>
                  </a:lnTo>
                  <a:lnTo>
                    <a:pt x="190" y="273"/>
                  </a:lnTo>
                  <a:lnTo>
                    <a:pt x="189" y="272"/>
                  </a:lnTo>
                  <a:lnTo>
                    <a:pt x="189" y="270"/>
                  </a:lnTo>
                  <a:lnTo>
                    <a:pt x="187" y="267"/>
                  </a:lnTo>
                  <a:lnTo>
                    <a:pt x="187" y="266"/>
                  </a:lnTo>
                  <a:lnTo>
                    <a:pt x="187" y="264"/>
                  </a:lnTo>
                  <a:lnTo>
                    <a:pt x="185" y="260"/>
                  </a:lnTo>
                  <a:lnTo>
                    <a:pt x="187" y="255"/>
                  </a:lnTo>
                  <a:lnTo>
                    <a:pt x="187" y="254"/>
                  </a:lnTo>
                  <a:lnTo>
                    <a:pt x="187" y="252"/>
                  </a:lnTo>
                  <a:lnTo>
                    <a:pt x="187" y="251"/>
                  </a:lnTo>
                  <a:lnTo>
                    <a:pt x="189" y="249"/>
                  </a:lnTo>
                  <a:lnTo>
                    <a:pt x="189" y="248"/>
                  </a:lnTo>
                  <a:lnTo>
                    <a:pt x="190" y="244"/>
                  </a:lnTo>
                  <a:lnTo>
                    <a:pt x="190" y="243"/>
                  </a:lnTo>
                  <a:lnTo>
                    <a:pt x="189" y="243"/>
                  </a:lnTo>
                  <a:lnTo>
                    <a:pt x="190" y="238"/>
                  </a:lnTo>
                  <a:lnTo>
                    <a:pt x="190" y="237"/>
                  </a:lnTo>
                  <a:lnTo>
                    <a:pt x="190" y="235"/>
                  </a:lnTo>
                  <a:lnTo>
                    <a:pt x="190" y="232"/>
                  </a:lnTo>
                  <a:lnTo>
                    <a:pt x="190" y="227"/>
                  </a:lnTo>
                  <a:lnTo>
                    <a:pt x="192" y="225"/>
                  </a:lnTo>
                  <a:lnTo>
                    <a:pt x="192" y="222"/>
                  </a:lnTo>
                  <a:lnTo>
                    <a:pt x="192" y="221"/>
                  </a:lnTo>
                  <a:lnTo>
                    <a:pt x="192" y="216"/>
                  </a:lnTo>
                  <a:lnTo>
                    <a:pt x="194" y="216"/>
                  </a:lnTo>
                  <a:lnTo>
                    <a:pt x="195" y="214"/>
                  </a:lnTo>
                  <a:lnTo>
                    <a:pt x="195" y="211"/>
                  </a:lnTo>
                  <a:lnTo>
                    <a:pt x="194" y="211"/>
                  </a:lnTo>
                  <a:lnTo>
                    <a:pt x="194" y="210"/>
                  </a:lnTo>
                  <a:lnTo>
                    <a:pt x="197" y="208"/>
                  </a:lnTo>
                  <a:lnTo>
                    <a:pt x="195" y="207"/>
                  </a:lnTo>
                  <a:lnTo>
                    <a:pt x="195" y="205"/>
                  </a:lnTo>
                  <a:lnTo>
                    <a:pt x="195" y="204"/>
                  </a:lnTo>
                  <a:lnTo>
                    <a:pt x="194" y="204"/>
                  </a:lnTo>
                  <a:lnTo>
                    <a:pt x="192" y="202"/>
                  </a:lnTo>
                  <a:lnTo>
                    <a:pt x="192" y="201"/>
                  </a:lnTo>
                  <a:lnTo>
                    <a:pt x="192" y="199"/>
                  </a:lnTo>
                  <a:lnTo>
                    <a:pt x="194" y="198"/>
                  </a:lnTo>
                  <a:lnTo>
                    <a:pt x="194" y="196"/>
                  </a:lnTo>
                  <a:lnTo>
                    <a:pt x="192" y="192"/>
                  </a:lnTo>
                  <a:lnTo>
                    <a:pt x="192" y="190"/>
                  </a:lnTo>
                  <a:lnTo>
                    <a:pt x="190" y="189"/>
                  </a:lnTo>
                  <a:lnTo>
                    <a:pt x="190" y="185"/>
                  </a:lnTo>
                  <a:lnTo>
                    <a:pt x="190" y="184"/>
                  </a:lnTo>
                  <a:lnTo>
                    <a:pt x="192" y="182"/>
                  </a:lnTo>
                  <a:lnTo>
                    <a:pt x="195" y="178"/>
                  </a:lnTo>
                  <a:lnTo>
                    <a:pt x="195" y="177"/>
                  </a:lnTo>
                  <a:lnTo>
                    <a:pt x="195" y="175"/>
                  </a:lnTo>
                  <a:lnTo>
                    <a:pt x="194" y="174"/>
                  </a:lnTo>
                  <a:lnTo>
                    <a:pt x="192" y="174"/>
                  </a:lnTo>
                  <a:lnTo>
                    <a:pt x="192" y="172"/>
                  </a:lnTo>
                  <a:lnTo>
                    <a:pt x="194" y="172"/>
                  </a:lnTo>
                  <a:lnTo>
                    <a:pt x="194" y="171"/>
                  </a:lnTo>
                  <a:lnTo>
                    <a:pt x="192" y="171"/>
                  </a:lnTo>
                  <a:lnTo>
                    <a:pt x="190" y="169"/>
                  </a:lnTo>
                  <a:lnTo>
                    <a:pt x="189" y="168"/>
                  </a:lnTo>
                  <a:lnTo>
                    <a:pt x="189" y="165"/>
                  </a:lnTo>
                  <a:lnTo>
                    <a:pt x="189" y="162"/>
                  </a:lnTo>
                  <a:lnTo>
                    <a:pt x="189" y="157"/>
                  </a:lnTo>
                  <a:lnTo>
                    <a:pt x="189" y="155"/>
                  </a:lnTo>
                  <a:lnTo>
                    <a:pt x="187" y="152"/>
                  </a:lnTo>
                  <a:lnTo>
                    <a:pt x="187" y="149"/>
                  </a:lnTo>
                  <a:lnTo>
                    <a:pt x="187" y="145"/>
                  </a:lnTo>
                  <a:lnTo>
                    <a:pt x="189" y="143"/>
                  </a:lnTo>
                  <a:lnTo>
                    <a:pt x="190" y="140"/>
                  </a:lnTo>
                  <a:lnTo>
                    <a:pt x="192" y="137"/>
                  </a:lnTo>
                  <a:lnTo>
                    <a:pt x="195" y="134"/>
                  </a:lnTo>
                  <a:lnTo>
                    <a:pt x="195" y="133"/>
                  </a:lnTo>
                  <a:lnTo>
                    <a:pt x="197" y="130"/>
                  </a:lnTo>
                  <a:lnTo>
                    <a:pt x="197" y="128"/>
                  </a:lnTo>
                  <a:lnTo>
                    <a:pt x="197" y="127"/>
                  </a:lnTo>
                  <a:lnTo>
                    <a:pt x="192" y="124"/>
                  </a:lnTo>
                  <a:lnTo>
                    <a:pt x="190" y="122"/>
                  </a:lnTo>
                  <a:lnTo>
                    <a:pt x="190" y="121"/>
                  </a:lnTo>
                  <a:lnTo>
                    <a:pt x="190" y="119"/>
                  </a:lnTo>
                  <a:lnTo>
                    <a:pt x="190" y="118"/>
                  </a:lnTo>
                  <a:lnTo>
                    <a:pt x="190" y="116"/>
                  </a:lnTo>
                  <a:lnTo>
                    <a:pt x="190" y="115"/>
                  </a:lnTo>
                  <a:lnTo>
                    <a:pt x="190" y="113"/>
                  </a:lnTo>
                  <a:lnTo>
                    <a:pt x="190" y="112"/>
                  </a:lnTo>
                  <a:lnTo>
                    <a:pt x="190" y="110"/>
                  </a:lnTo>
                  <a:lnTo>
                    <a:pt x="192" y="109"/>
                  </a:lnTo>
                  <a:lnTo>
                    <a:pt x="195" y="104"/>
                  </a:lnTo>
                  <a:lnTo>
                    <a:pt x="197" y="103"/>
                  </a:lnTo>
                  <a:lnTo>
                    <a:pt x="197" y="101"/>
                  </a:lnTo>
                  <a:lnTo>
                    <a:pt x="194" y="95"/>
                  </a:lnTo>
                  <a:lnTo>
                    <a:pt x="192" y="92"/>
                  </a:lnTo>
                  <a:lnTo>
                    <a:pt x="190" y="90"/>
                  </a:lnTo>
                  <a:lnTo>
                    <a:pt x="189" y="87"/>
                  </a:lnTo>
                  <a:lnTo>
                    <a:pt x="187" y="84"/>
                  </a:lnTo>
                  <a:lnTo>
                    <a:pt x="185" y="82"/>
                  </a:lnTo>
                  <a:lnTo>
                    <a:pt x="185" y="80"/>
                  </a:lnTo>
                  <a:lnTo>
                    <a:pt x="185" y="77"/>
                  </a:lnTo>
                  <a:lnTo>
                    <a:pt x="185" y="74"/>
                  </a:lnTo>
                  <a:lnTo>
                    <a:pt x="184" y="69"/>
                  </a:lnTo>
                  <a:lnTo>
                    <a:pt x="182" y="66"/>
                  </a:lnTo>
                  <a:lnTo>
                    <a:pt x="182" y="65"/>
                  </a:lnTo>
                  <a:lnTo>
                    <a:pt x="182" y="63"/>
                  </a:lnTo>
                  <a:lnTo>
                    <a:pt x="184" y="62"/>
                  </a:lnTo>
                  <a:lnTo>
                    <a:pt x="189" y="60"/>
                  </a:lnTo>
                  <a:lnTo>
                    <a:pt x="189" y="59"/>
                  </a:lnTo>
                  <a:lnTo>
                    <a:pt x="190" y="59"/>
                  </a:lnTo>
                  <a:lnTo>
                    <a:pt x="192" y="57"/>
                  </a:lnTo>
                  <a:lnTo>
                    <a:pt x="194" y="57"/>
                  </a:lnTo>
                  <a:lnTo>
                    <a:pt x="197" y="57"/>
                  </a:lnTo>
                  <a:lnTo>
                    <a:pt x="204" y="57"/>
                  </a:lnTo>
                  <a:lnTo>
                    <a:pt x="205" y="56"/>
                  </a:lnTo>
                  <a:lnTo>
                    <a:pt x="207" y="54"/>
                  </a:lnTo>
                  <a:lnTo>
                    <a:pt x="210" y="53"/>
                  </a:lnTo>
                  <a:lnTo>
                    <a:pt x="210" y="50"/>
                  </a:lnTo>
                  <a:lnTo>
                    <a:pt x="210" y="48"/>
                  </a:lnTo>
                  <a:lnTo>
                    <a:pt x="209" y="47"/>
                  </a:lnTo>
                  <a:lnTo>
                    <a:pt x="207" y="45"/>
                  </a:lnTo>
                  <a:lnTo>
                    <a:pt x="205" y="45"/>
                  </a:lnTo>
                  <a:lnTo>
                    <a:pt x="205" y="44"/>
                  </a:lnTo>
                  <a:lnTo>
                    <a:pt x="204" y="42"/>
                  </a:lnTo>
                  <a:lnTo>
                    <a:pt x="202" y="40"/>
                  </a:lnTo>
                  <a:lnTo>
                    <a:pt x="199" y="40"/>
                  </a:lnTo>
                  <a:lnTo>
                    <a:pt x="197" y="37"/>
                  </a:lnTo>
                  <a:lnTo>
                    <a:pt x="197" y="36"/>
                  </a:lnTo>
                  <a:lnTo>
                    <a:pt x="197" y="33"/>
                  </a:lnTo>
                  <a:lnTo>
                    <a:pt x="199" y="30"/>
                  </a:lnTo>
                  <a:lnTo>
                    <a:pt x="199" y="29"/>
                  </a:lnTo>
                  <a:lnTo>
                    <a:pt x="197" y="27"/>
                  </a:lnTo>
                  <a:lnTo>
                    <a:pt x="192" y="27"/>
                  </a:lnTo>
                  <a:lnTo>
                    <a:pt x="192" y="26"/>
                  </a:lnTo>
                  <a:lnTo>
                    <a:pt x="190" y="26"/>
                  </a:lnTo>
                  <a:lnTo>
                    <a:pt x="192" y="26"/>
                  </a:lnTo>
                  <a:lnTo>
                    <a:pt x="194" y="26"/>
                  </a:lnTo>
                  <a:lnTo>
                    <a:pt x="195" y="26"/>
                  </a:lnTo>
                  <a:lnTo>
                    <a:pt x="195" y="24"/>
                  </a:lnTo>
                  <a:lnTo>
                    <a:pt x="194" y="23"/>
                  </a:lnTo>
                  <a:lnTo>
                    <a:pt x="195" y="23"/>
                  </a:lnTo>
                  <a:lnTo>
                    <a:pt x="194" y="21"/>
                  </a:lnTo>
                  <a:lnTo>
                    <a:pt x="192" y="18"/>
                  </a:lnTo>
                  <a:lnTo>
                    <a:pt x="190" y="17"/>
                  </a:lnTo>
                  <a:lnTo>
                    <a:pt x="189" y="15"/>
                  </a:lnTo>
                  <a:lnTo>
                    <a:pt x="189" y="12"/>
                  </a:lnTo>
                  <a:lnTo>
                    <a:pt x="187" y="12"/>
                  </a:lnTo>
                  <a:lnTo>
                    <a:pt x="187" y="10"/>
                  </a:lnTo>
                  <a:lnTo>
                    <a:pt x="184" y="4"/>
                  </a:lnTo>
                  <a:lnTo>
                    <a:pt x="182" y="6"/>
                  </a:lnTo>
                  <a:lnTo>
                    <a:pt x="180" y="6"/>
                  </a:lnTo>
                  <a:lnTo>
                    <a:pt x="179" y="7"/>
                  </a:lnTo>
                  <a:lnTo>
                    <a:pt x="177" y="7"/>
                  </a:lnTo>
                  <a:lnTo>
                    <a:pt x="179" y="7"/>
                  </a:lnTo>
                  <a:lnTo>
                    <a:pt x="179" y="6"/>
                  </a:lnTo>
                  <a:lnTo>
                    <a:pt x="179" y="4"/>
                  </a:lnTo>
                  <a:lnTo>
                    <a:pt x="177" y="4"/>
                  </a:lnTo>
                  <a:lnTo>
                    <a:pt x="175" y="4"/>
                  </a:lnTo>
                  <a:lnTo>
                    <a:pt x="177" y="4"/>
                  </a:lnTo>
                  <a:lnTo>
                    <a:pt x="179" y="4"/>
                  </a:lnTo>
                  <a:lnTo>
                    <a:pt x="180" y="4"/>
                  </a:lnTo>
                  <a:lnTo>
                    <a:pt x="182" y="4"/>
                  </a:lnTo>
                  <a:lnTo>
                    <a:pt x="182" y="3"/>
                  </a:lnTo>
                  <a:lnTo>
                    <a:pt x="184" y="3"/>
                  </a:lnTo>
                  <a:lnTo>
                    <a:pt x="184" y="1"/>
                  </a:lnTo>
                  <a:lnTo>
                    <a:pt x="184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06" name="Freeform 368"/>
            <p:cNvSpPr>
              <a:spLocks/>
            </p:cNvSpPr>
            <p:nvPr/>
          </p:nvSpPr>
          <p:spPr bwMode="auto">
            <a:xfrm>
              <a:off x="3940" y="859"/>
              <a:ext cx="65" cy="160"/>
            </a:xfrm>
            <a:custGeom>
              <a:avLst/>
              <a:gdLst/>
              <a:ahLst/>
              <a:cxnLst>
                <a:cxn ang="0">
                  <a:pos x="10" y="157"/>
                </a:cxn>
                <a:cxn ang="0">
                  <a:pos x="9" y="154"/>
                </a:cxn>
                <a:cxn ang="0">
                  <a:pos x="10" y="149"/>
                </a:cxn>
                <a:cxn ang="0">
                  <a:pos x="10" y="146"/>
                </a:cxn>
                <a:cxn ang="0">
                  <a:pos x="10" y="140"/>
                </a:cxn>
                <a:cxn ang="0">
                  <a:pos x="12" y="136"/>
                </a:cxn>
                <a:cxn ang="0">
                  <a:pos x="14" y="136"/>
                </a:cxn>
                <a:cxn ang="0">
                  <a:pos x="15" y="130"/>
                </a:cxn>
                <a:cxn ang="0">
                  <a:pos x="12" y="116"/>
                </a:cxn>
                <a:cxn ang="0">
                  <a:pos x="10" y="115"/>
                </a:cxn>
                <a:cxn ang="0">
                  <a:pos x="9" y="116"/>
                </a:cxn>
                <a:cxn ang="0">
                  <a:pos x="10" y="119"/>
                </a:cxn>
                <a:cxn ang="0">
                  <a:pos x="9" y="116"/>
                </a:cxn>
                <a:cxn ang="0">
                  <a:pos x="12" y="115"/>
                </a:cxn>
                <a:cxn ang="0">
                  <a:pos x="10" y="113"/>
                </a:cxn>
                <a:cxn ang="0">
                  <a:pos x="12" y="110"/>
                </a:cxn>
                <a:cxn ang="0">
                  <a:pos x="10" y="108"/>
                </a:cxn>
                <a:cxn ang="0">
                  <a:pos x="5" y="104"/>
                </a:cxn>
                <a:cxn ang="0">
                  <a:pos x="2" y="101"/>
                </a:cxn>
                <a:cxn ang="0">
                  <a:pos x="7" y="101"/>
                </a:cxn>
                <a:cxn ang="0">
                  <a:pos x="7" y="101"/>
                </a:cxn>
                <a:cxn ang="0">
                  <a:pos x="0" y="94"/>
                </a:cxn>
                <a:cxn ang="0">
                  <a:pos x="4" y="91"/>
                </a:cxn>
                <a:cxn ang="0">
                  <a:pos x="7" y="91"/>
                </a:cxn>
                <a:cxn ang="0">
                  <a:pos x="12" y="94"/>
                </a:cxn>
                <a:cxn ang="0">
                  <a:pos x="19" y="102"/>
                </a:cxn>
                <a:cxn ang="0">
                  <a:pos x="22" y="102"/>
                </a:cxn>
                <a:cxn ang="0">
                  <a:pos x="35" y="102"/>
                </a:cxn>
                <a:cxn ang="0">
                  <a:pos x="40" y="101"/>
                </a:cxn>
                <a:cxn ang="0">
                  <a:pos x="46" y="95"/>
                </a:cxn>
                <a:cxn ang="0">
                  <a:pos x="53" y="94"/>
                </a:cxn>
                <a:cxn ang="0">
                  <a:pos x="60" y="92"/>
                </a:cxn>
                <a:cxn ang="0">
                  <a:pos x="65" y="83"/>
                </a:cxn>
                <a:cxn ang="0">
                  <a:pos x="61" y="72"/>
                </a:cxn>
                <a:cxn ang="0">
                  <a:pos x="60" y="65"/>
                </a:cxn>
                <a:cxn ang="0">
                  <a:pos x="60" y="59"/>
                </a:cxn>
                <a:cxn ang="0">
                  <a:pos x="56" y="60"/>
                </a:cxn>
                <a:cxn ang="0">
                  <a:pos x="51" y="62"/>
                </a:cxn>
                <a:cxn ang="0">
                  <a:pos x="48" y="63"/>
                </a:cxn>
                <a:cxn ang="0">
                  <a:pos x="48" y="62"/>
                </a:cxn>
                <a:cxn ang="0">
                  <a:pos x="51" y="62"/>
                </a:cxn>
                <a:cxn ang="0">
                  <a:pos x="55" y="60"/>
                </a:cxn>
                <a:cxn ang="0">
                  <a:pos x="58" y="59"/>
                </a:cxn>
                <a:cxn ang="0">
                  <a:pos x="60" y="57"/>
                </a:cxn>
                <a:cxn ang="0">
                  <a:pos x="56" y="45"/>
                </a:cxn>
                <a:cxn ang="0">
                  <a:pos x="56" y="41"/>
                </a:cxn>
                <a:cxn ang="0">
                  <a:pos x="61" y="30"/>
                </a:cxn>
                <a:cxn ang="0">
                  <a:pos x="63" y="26"/>
                </a:cxn>
                <a:cxn ang="0">
                  <a:pos x="61" y="22"/>
                </a:cxn>
                <a:cxn ang="0">
                  <a:pos x="53" y="18"/>
                </a:cxn>
                <a:cxn ang="0">
                  <a:pos x="43" y="13"/>
                </a:cxn>
                <a:cxn ang="0">
                  <a:pos x="35" y="10"/>
                </a:cxn>
                <a:cxn ang="0">
                  <a:pos x="29" y="6"/>
                </a:cxn>
                <a:cxn ang="0">
                  <a:pos x="25" y="4"/>
                </a:cxn>
                <a:cxn ang="0">
                  <a:pos x="20" y="0"/>
                </a:cxn>
              </a:cxnLst>
              <a:rect l="0" t="0" r="r" b="b"/>
              <a:pathLst>
                <a:path w="65" h="160">
                  <a:moveTo>
                    <a:pt x="9" y="160"/>
                  </a:moveTo>
                  <a:lnTo>
                    <a:pt x="10" y="157"/>
                  </a:lnTo>
                  <a:lnTo>
                    <a:pt x="10" y="154"/>
                  </a:lnTo>
                  <a:lnTo>
                    <a:pt x="9" y="154"/>
                  </a:lnTo>
                  <a:lnTo>
                    <a:pt x="10" y="152"/>
                  </a:lnTo>
                  <a:lnTo>
                    <a:pt x="10" y="149"/>
                  </a:lnTo>
                  <a:lnTo>
                    <a:pt x="10" y="148"/>
                  </a:lnTo>
                  <a:lnTo>
                    <a:pt x="10" y="146"/>
                  </a:lnTo>
                  <a:lnTo>
                    <a:pt x="9" y="142"/>
                  </a:lnTo>
                  <a:lnTo>
                    <a:pt x="10" y="140"/>
                  </a:lnTo>
                  <a:lnTo>
                    <a:pt x="12" y="137"/>
                  </a:lnTo>
                  <a:lnTo>
                    <a:pt x="12" y="136"/>
                  </a:lnTo>
                  <a:lnTo>
                    <a:pt x="12" y="134"/>
                  </a:lnTo>
                  <a:lnTo>
                    <a:pt x="14" y="136"/>
                  </a:lnTo>
                  <a:lnTo>
                    <a:pt x="14" y="133"/>
                  </a:lnTo>
                  <a:lnTo>
                    <a:pt x="15" y="130"/>
                  </a:lnTo>
                  <a:lnTo>
                    <a:pt x="14" y="128"/>
                  </a:lnTo>
                  <a:lnTo>
                    <a:pt x="12" y="116"/>
                  </a:lnTo>
                  <a:lnTo>
                    <a:pt x="12" y="115"/>
                  </a:lnTo>
                  <a:lnTo>
                    <a:pt x="10" y="115"/>
                  </a:lnTo>
                  <a:lnTo>
                    <a:pt x="10" y="116"/>
                  </a:lnTo>
                  <a:lnTo>
                    <a:pt x="9" y="116"/>
                  </a:lnTo>
                  <a:lnTo>
                    <a:pt x="9" y="118"/>
                  </a:lnTo>
                  <a:lnTo>
                    <a:pt x="10" y="119"/>
                  </a:lnTo>
                  <a:lnTo>
                    <a:pt x="9" y="118"/>
                  </a:lnTo>
                  <a:lnTo>
                    <a:pt x="9" y="116"/>
                  </a:lnTo>
                  <a:lnTo>
                    <a:pt x="10" y="115"/>
                  </a:lnTo>
                  <a:lnTo>
                    <a:pt x="12" y="115"/>
                  </a:lnTo>
                  <a:lnTo>
                    <a:pt x="12" y="113"/>
                  </a:lnTo>
                  <a:lnTo>
                    <a:pt x="10" y="113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8"/>
                  </a:lnTo>
                  <a:lnTo>
                    <a:pt x="10" y="108"/>
                  </a:lnTo>
                  <a:lnTo>
                    <a:pt x="9" y="105"/>
                  </a:lnTo>
                  <a:lnTo>
                    <a:pt x="5" y="104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4" y="101"/>
                  </a:lnTo>
                  <a:lnTo>
                    <a:pt x="7" y="101"/>
                  </a:lnTo>
                  <a:lnTo>
                    <a:pt x="9" y="102"/>
                  </a:lnTo>
                  <a:lnTo>
                    <a:pt x="7" y="101"/>
                  </a:lnTo>
                  <a:lnTo>
                    <a:pt x="5" y="99"/>
                  </a:lnTo>
                  <a:lnTo>
                    <a:pt x="0" y="94"/>
                  </a:lnTo>
                  <a:lnTo>
                    <a:pt x="2" y="91"/>
                  </a:lnTo>
                  <a:lnTo>
                    <a:pt x="4" y="91"/>
                  </a:lnTo>
                  <a:lnTo>
                    <a:pt x="5" y="91"/>
                  </a:lnTo>
                  <a:lnTo>
                    <a:pt x="7" y="91"/>
                  </a:lnTo>
                  <a:lnTo>
                    <a:pt x="10" y="92"/>
                  </a:lnTo>
                  <a:lnTo>
                    <a:pt x="12" y="94"/>
                  </a:lnTo>
                  <a:lnTo>
                    <a:pt x="17" y="101"/>
                  </a:lnTo>
                  <a:lnTo>
                    <a:pt x="19" y="102"/>
                  </a:lnTo>
                  <a:lnTo>
                    <a:pt x="20" y="102"/>
                  </a:lnTo>
                  <a:lnTo>
                    <a:pt x="22" y="102"/>
                  </a:lnTo>
                  <a:lnTo>
                    <a:pt x="24" y="101"/>
                  </a:lnTo>
                  <a:lnTo>
                    <a:pt x="35" y="102"/>
                  </a:lnTo>
                  <a:lnTo>
                    <a:pt x="37" y="101"/>
                  </a:lnTo>
                  <a:lnTo>
                    <a:pt x="40" y="101"/>
                  </a:lnTo>
                  <a:lnTo>
                    <a:pt x="45" y="95"/>
                  </a:lnTo>
                  <a:lnTo>
                    <a:pt x="46" y="95"/>
                  </a:lnTo>
                  <a:lnTo>
                    <a:pt x="48" y="95"/>
                  </a:lnTo>
                  <a:lnTo>
                    <a:pt x="53" y="94"/>
                  </a:lnTo>
                  <a:lnTo>
                    <a:pt x="58" y="92"/>
                  </a:lnTo>
                  <a:lnTo>
                    <a:pt x="60" y="92"/>
                  </a:lnTo>
                  <a:lnTo>
                    <a:pt x="61" y="91"/>
                  </a:lnTo>
                  <a:lnTo>
                    <a:pt x="65" y="83"/>
                  </a:lnTo>
                  <a:lnTo>
                    <a:pt x="65" y="80"/>
                  </a:lnTo>
                  <a:lnTo>
                    <a:pt x="61" y="72"/>
                  </a:lnTo>
                  <a:lnTo>
                    <a:pt x="61" y="69"/>
                  </a:lnTo>
                  <a:lnTo>
                    <a:pt x="60" y="65"/>
                  </a:lnTo>
                  <a:lnTo>
                    <a:pt x="60" y="62"/>
                  </a:lnTo>
                  <a:lnTo>
                    <a:pt x="60" y="59"/>
                  </a:lnTo>
                  <a:lnTo>
                    <a:pt x="58" y="59"/>
                  </a:lnTo>
                  <a:lnTo>
                    <a:pt x="56" y="60"/>
                  </a:lnTo>
                  <a:lnTo>
                    <a:pt x="55" y="60"/>
                  </a:lnTo>
                  <a:lnTo>
                    <a:pt x="51" y="62"/>
                  </a:lnTo>
                  <a:lnTo>
                    <a:pt x="50" y="62"/>
                  </a:lnTo>
                  <a:lnTo>
                    <a:pt x="48" y="63"/>
                  </a:lnTo>
                  <a:lnTo>
                    <a:pt x="46" y="63"/>
                  </a:lnTo>
                  <a:lnTo>
                    <a:pt x="48" y="62"/>
                  </a:lnTo>
                  <a:lnTo>
                    <a:pt x="50" y="62"/>
                  </a:lnTo>
                  <a:lnTo>
                    <a:pt x="51" y="62"/>
                  </a:lnTo>
                  <a:lnTo>
                    <a:pt x="53" y="60"/>
                  </a:lnTo>
                  <a:lnTo>
                    <a:pt x="55" y="60"/>
                  </a:lnTo>
                  <a:lnTo>
                    <a:pt x="56" y="59"/>
                  </a:lnTo>
                  <a:lnTo>
                    <a:pt x="58" y="59"/>
                  </a:lnTo>
                  <a:lnTo>
                    <a:pt x="60" y="59"/>
                  </a:lnTo>
                  <a:lnTo>
                    <a:pt x="60" y="57"/>
                  </a:lnTo>
                  <a:lnTo>
                    <a:pt x="60" y="54"/>
                  </a:lnTo>
                  <a:lnTo>
                    <a:pt x="56" y="45"/>
                  </a:lnTo>
                  <a:lnTo>
                    <a:pt x="56" y="44"/>
                  </a:lnTo>
                  <a:lnTo>
                    <a:pt x="56" y="41"/>
                  </a:lnTo>
                  <a:lnTo>
                    <a:pt x="58" y="38"/>
                  </a:lnTo>
                  <a:lnTo>
                    <a:pt x="61" y="30"/>
                  </a:lnTo>
                  <a:lnTo>
                    <a:pt x="63" y="27"/>
                  </a:lnTo>
                  <a:lnTo>
                    <a:pt x="63" y="26"/>
                  </a:lnTo>
                  <a:lnTo>
                    <a:pt x="61" y="24"/>
                  </a:lnTo>
                  <a:lnTo>
                    <a:pt x="61" y="22"/>
                  </a:lnTo>
                  <a:lnTo>
                    <a:pt x="56" y="21"/>
                  </a:lnTo>
                  <a:lnTo>
                    <a:pt x="53" y="18"/>
                  </a:lnTo>
                  <a:lnTo>
                    <a:pt x="50" y="16"/>
                  </a:lnTo>
                  <a:lnTo>
                    <a:pt x="43" y="13"/>
                  </a:lnTo>
                  <a:lnTo>
                    <a:pt x="41" y="12"/>
                  </a:lnTo>
                  <a:lnTo>
                    <a:pt x="35" y="10"/>
                  </a:lnTo>
                  <a:lnTo>
                    <a:pt x="32" y="7"/>
                  </a:lnTo>
                  <a:lnTo>
                    <a:pt x="29" y="6"/>
                  </a:lnTo>
                  <a:lnTo>
                    <a:pt x="27" y="6"/>
                  </a:lnTo>
                  <a:lnTo>
                    <a:pt x="25" y="4"/>
                  </a:lnTo>
                  <a:lnTo>
                    <a:pt x="22" y="1"/>
                  </a:lnTo>
                  <a:lnTo>
                    <a:pt x="20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07" name="Rectangle 369"/>
            <p:cNvSpPr>
              <a:spLocks noChangeArrowheads="1"/>
            </p:cNvSpPr>
            <p:nvPr/>
          </p:nvSpPr>
          <p:spPr bwMode="auto">
            <a:xfrm>
              <a:off x="4046" y="889"/>
              <a:ext cx="1" cy="2"/>
            </a:xfrm>
            <a:prstGeom prst="rect">
              <a:avLst/>
            </a:prstGeom>
            <a:noFill/>
            <a:ln w="7938">
              <a:solidFill>
                <a:srgbClr val="004DA8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08" name="Freeform 370"/>
            <p:cNvSpPr>
              <a:spLocks/>
            </p:cNvSpPr>
            <p:nvPr/>
          </p:nvSpPr>
          <p:spPr bwMode="auto">
            <a:xfrm>
              <a:off x="4101" y="1709"/>
              <a:ext cx="2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0" y="2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0" y="2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09" name="Freeform 371"/>
            <p:cNvSpPr>
              <a:spLocks/>
            </p:cNvSpPr>
            <p:nvPr/>
          </p:nvSpPr>
          <p:spPr bwMode="auto">
            <a:xfrm>
              <a:off x="3998" y="977"/>
              <a:ext cx="3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2" y="3"/>
                </a:cxn>
                <a:cxn ang="0">
                  <a:pos x="2" y="1"/>
                </a:cxn>
                <a:cxn ang="0">
                  <a:pos x="3" y="1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0" y="1"/>
                </a:cxn>
                <a:cxn ang="0">
                  <a:pos x="0" y="3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lnTo>
                    <a:pt x="2" y="3"/>
                  </a:lnTo>
                  <a:lnTo>
                    <a:pt x="2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10" name="Freeform 372"/>
            <p:cNvSpPr>
              <a:spLocks/>
            </p:cNvSpPr>
            <p:nvPr/>
          </p:nvSpPr>
          <p:spPr bwMode="auto">
            <a:xfrm>
              <a:off x="3957" y="1187"/>
              <a:ext cx="5" cy="4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3"/>
                </a:cxn>
                <a:cxn ang="0">
                  <a:pos x="3" y="3"/>
                </a:cxn>
                <a:cxn ang="0">
                  <a:pos x="2" y="3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2" y="3"/>
                </a:cxn>
                <a:cxn ang="0">
                  <a:pos x="3" y="4"/>
                </a:cxn>
                <a:cxn ang="0">
                  <a:pos x="5" y="4"/>
                </a:cxn>
              </a:cxnLst>
              <a:rect l="0" t="0" r="r" b="b"/>
              <a:pathLst>
                <a:path w="5" h="4">
                  <a:moveTo>
                    <a:pt x="5" y="4"/>
                  </a:moveTo>
                  <a:lnTo>
                    <a:pt x="5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2" y="3"/>
                  </a:lnTo>
                  <a:lnTo>
                    <a:pt x="3" y="4"/>
                  </a:lnTo>
                  <a:lnTo>
                    <a:pt x="5" y="4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11" name="Freeform 373"/>
            <p:cNvSpPr>
              <a:spLocks/>
            </p:cNvSpPr>
            <p:nvPr/>
          </p:nvSpPr>
          <p:spPr bwMode="auto">
            <a:xfrm>
              <a:off x="4025" y="838"/>
              <a:ext cx="1" cy="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4"/>
                </a:cxn>
                <a:cxn ang="0">
                  <a:pos x="1" y="4"/>
                </a:cxn>
                <a:cxn ang="0">
                  <a:pos x="1" y="3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3"/>
                </a:cxn>
              </a:cxnLst>
              <a:rect l="0" t="0" r="r" b="b"/>
              <a:pathLst>
                <a:path w="1" h="4">
                  <a:moveTo>
                    <a:pt x="0" y="3"/>
                  </a:moveTo>
                  <a:lnTo>
                    <a:pt x="0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12" name="Freeform 374"/>
            <p:cNvSpPr>
              <a:spLocks/>
            </p:cNvSpPr>
            <p:nvPr/>
          </p:nvSpPr>
          <p:spPr bwMode="auto">
            <a:xfrm>
              <a:off x="3975" y="815"/>
              <a:ext cx="5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5" y="3"/>
                </a:cxn>
                <a:cxn ang="0">
                  <a:pos x="5" y="1"/>
                </a:cxn>
                <a:cxn ang="0">
                  <a:pos x="0" y="0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4"/>
                  </a:lnTo>
                  <a:lnTo>
                    <a:pt x="5" y="3"/>
                  </a:ln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13" name="Freeform 375"/>
            <p:cNvSpPr>
              <a:spLocks/>
            </p:cNvSpPr>
            <p:nvPr/>
          </p:nvSpPr>
          <p:spPr bwMode="auto">
            <a:xfrm>
              <a:off x="3955" y="1025"/>
              <a:ext cx="2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2" y="4"/>
                </a:cxn>
                <a:cxn ang="0">
                  <a:pos x="2" y="3"/>
                </a:cxn>
                <a:cxn ang="0">
                  <a:pos x="2" y="1"/>
                </a:cxn>
                <a:cxn ang="0">
                  <a:pos x="0" y="0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0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1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14" name="Freeform 376"/>
            <p:cNvSpPr>
              <a:spLocks/>
            </p:cNvSpPr>
            <p:nvPr/>
          </p:nvSpPr>
          <p:spPr bwMode="auto">
            <a:xfrm>
              <a:off x="3991" y="980"/>
              <a:ext cx="12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2" y="3"/>
                </a:cxn>
                <a:cxn ang="0">
                  <a:pos x="5" y="1"/>
                </a:cxn>
                <a:cxn ang="0">
                  <a:pos x="10" y="3"/>
                </a:cxn>
                <a:cxn ang="0">
                  <a:pos x="12" y="1"/>
                </a:cxn>
                <a:cxn ang="0">
                  <a:pos x="10" y="1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2" y="1"/>
                </a:cxn>
                <a:cxn ang="0">
                  <a:pos x="0" y="3"/>
                </a:cxn>
              </a:cxnLst>
              <a:rect l="0" t="0" r="r" b="b"/>
              <a:pathLst>
                <a:path w="12" h="3">
                  <a:moveTo>
                    <a:pt x="0" y="3"/>
                  </a:moveTo>
                  <a:lnTo>
                    <a:pt x="2" y="3"/>
                  </a:lnTo>
                  <a:lnTo>
                    <a:pt x="5" y="1"/>
                  </a:lnTo>
                  <a:lnTo>
                    <a:pt x="10" y="3"/>
                  </a:lnTo>
                  <a:lnTo>
                    <a:pt x="12" y="1"/>
                  </a:lnTo>
                  <a:lnTo>
                    <a:pt x="10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0" y="3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15" name="Freeform 377"/>
            <p:cNvSpPr>
              <a:spLocks/>
            </p:cNvSpPr>
            <p:nvPr/>
          </p:nvSpPr>
          <p:spPr bwMode="auto">
            <a:xfrm>
              <a:off x="4093" y="1711"/>
              <a:ext cx="10" cy="9"/>
            </a:xfrm>
            <a:custGeom>
              <a:avLst/>
              <a:gdLst/>
              <a:ahLst/>
              <a:cxnLst>
                <a:cxn ang="0">
                  <a:pos x="2" y="9"/>
                </a:cxn>
                <a:cxn ang="0">
                  <a:pos x="2" y="7"/>
                </a:cxn>
                <a:cxn ang="0">
                  <a:pos x="7" y="6"/>
                </a:cxn>
                <a:cxn ang="0">
                  <a:pos x="8" y="3"/>
                </a:cxn>
                <a:cxn ang="0">
                  <a:pos x="8" y="1"/>
                </a:cxn>
                <a:cxn ang="0">
                  <a:pos x="10" y="0"/>
                </a:cxn>
                <a:cxn ang="0">
                  <a:pos x="8" y="1"/>
                </a:cxn>
                <a:cxn ang="0">
                  <a:pos x="5" y="3"/>
                </a:cxn>
                <a:cxn ang="0">
                  <a:pos x="3" y="4"/>
                </a:cxn>
                <a:cxn ang="0">
                  <a:pos x="2" y="6"/>
                </a:cxn>
                <a:cxn ang="0">
                  <a:pos x="0" y="7"/>
                </a:cxn>
                <a:cxn ang="0">
                  <a:pos x="2" y="9"/>
                </a:cxn>
              </a:cxnLst>
              <a:rect l="0" t="0" r="r" b="b"/>
              <a:pathLst>
                <a:path w="10" h="9">
                  <a:moveTo>
                    <a:pt x="2" y="9"/>
                  </a:moveTo>
                  <a:lnTo>
                    <a:pt x="2" y="7"/>
                  </a:lnTo>
                  <a:lnTo>
                    <a:pt x="7" y="6"/>
                  </a:lnTo>
                  <a:lnTo>
                    <a:pt x="8" y="3"/>
                  </a:lnTo>
                  <a:lnTo>
                    <a:pt x="8" y="1"/>
                  </a:lnTo>
                  <a:lnTo>
                    <a:pt x="10" y="0"/>
                  </a:lnTo>
                  <a:lnTo>
                    <a:pt x="8" y="1"/>
                  </a:lnTo>
                  <a:lnTo>
                    <a:pt x="5" y="3"/>
                  </a:lnTo>
                  <a:lnTo>
                    <a:pt x="3" y="4"/>
                  </a:lnTo>
                  <a:lnTo>
                    <a:pt x="2" y="6"/>
                  </a:lnTo>
                  <a:lnTo>
                    <a:pt x="0" y="7"/>
                  </a:lnTo>
                  <a:lnTo>
                    <a:pt x="2" y="9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16" name="Freeform 378"/>
            <p:cNvSpPr>
              <a:spLocks/>
            </p:cNvSpPr>
            <p:nvPr/>
          </p:nvSpPr>
          <p:spPr bwMode="auto">
            <a:xfrm>
              <a:off x="3993" y="821"/>
              <a:ext cx="12" cy="5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3"/>
                </a:cxn>
                <a:cxn ang="0">
                  <a:pos x="3" y="3"/>
                </a:cxn>
                <a:cxn ang="0">
                  <a:pos x="7" y="5"/>
                </a:cxn>
                <a:cxn ang="0">
                  <a:pos x="8" y="5"/>
                </a:cxn>
                <a:cxn ang="0">
                  <a:pos x="10" y="5"/>
                </a:cxn>
                <a:cxn ang="0">
                  <a:pos x="12" y="3"/>
                </a:cxn>
                <a:cxn ang="0">
                  <a:pos x="10" y="1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0" y="1"/>
                </a:cxn>
              </a:cxnLst>
              <a:rect l="0" t="0" r="r" b="b"/>
              <a:pathLst>
                <a:path w="12" h="5">
                  <a:moveTo>
                    <a:pt x="0" y="1"/>
                  </a:moveTo>
                  <a:lnTo>
                    <a:pt x="2" y="3"/>
                  </a:lnTo>
                  <a:lnTo>
                    <a:pt x="3" y="3"/>
                  </a:lnTo>
                  <a:lnTo>
                    <a:pt x="7" y="5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2" y="3"/>
                  </a:lnTo>
                  <a:lnTo>
                    <a:pt x="10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17" name="Freeform 379"/>
            <p:cNvSpPr>
              <a:spLocks/>
            </p:cNvSpPr>
            <p:nvPr/>
          </p:nvSpPr>
          <p:spPr bwMode="auto">
            <a:xfrm>
              <a:off x="3964" y="812"/>
              <a:ext cx="11" cy="9"/>
            </a:xfrm>
            <a:custGeom>
              <a:avLst/>
              <a:gdLst/>
              <a:ahLst/>
              <a:cxnLst>
                <a:cxn ang="0">
                  <a:pos x="10" y="9"/>
                </a:cxn>
                <a:cxn ang="0">
                  <a:pos x="11" y="7"/>
                </a:cxn>
                <a:cxn ang="0">
                  <a:pos x="11" y="6"/>
                </a:cxn>
                <a:cxn ang="0">
                  <a:pos x="11" y="4"/>
                </a:cxn>
                <a:cxn ang="0">
                  <a:pos x="10" y="4"/>
                </a:cxn>
                <a:cxn ang="0">
                  <a:pos x="8" y="3"/>
                </a:cxn>
                <a:cxn ang="0">
                  <a:pos x="5" y="1"/>
                </a:cxn>
                <a:cxn ang="0">
                  <a:pos x="3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3" y="6"/>
                </a:cxn>
                <a:cxn ang="0">
                  <a:pos x="5" y="7"/>
                </a:cxn>
                <a:cxn ang="0">
                  <a:pos x="10" y="9"/>
                </a:cxn>
              </a:cxnLst>
              <a:rect l="0" t="0" r="r" b="b"/>
              <a:pathLst>
                <a:path w="11" h="9">
                  <a:moveTo>
                    <a:pt x="10" y="9"/>
                  </a:moveTo>
                  <a:lnTo>
                    <a:pt x="11" y="7"/>
                  </a:lnTo>
                  <a:lnTo>
                    <a:pt x="11" y="6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8" y="3"/>
                  </a:lnTo>
                  <a:lnTo>
                    <a:pt x="5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0" y="3"/>
                  </a:lnTo>
                  <a:lnTo>
                    <a:pt x="3" y="6"/>
                  </a:lnTo>
                  <a:lnTo>
                    <a:pt x="5" y="7"/>
                  </a:lnTo>
                  <a:lnTo>
                    <a:pt x="10" y="9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18" name="Freeform 380"/>
            <p:cNvSpPr>
              <a:spLocks/>
            </p:cNvSpPr>
            <p:nvPr/>
          </p:nvSpPr>
          <p:spPr bwMode="auto">
            <a:xfrm>
              <a:off x="3937" y="1398"/>
              <a:ext cx="7" cy="20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2" y="12"/>
                </a:cxn>
                <a:cxn ang="0">
                  <a:pos x="2" y="17"/>
                </a:cxn>
                <a:cxn ang="0">
                  <a:pos x="2" y="20"/>
                </a:cxn>
                <a:cxn ang="0">
                  <a:pos x="7" y="20"/>
                </a:cxn>
                <a:cxn ang="0">
                  <a:pos x="7" y="17"/>
                </a:cxn>
                <a:cxn ang="0">
                  <a:pos x="5" y="13"/>
                </a:cxn>
                <a:cxn ang="0">
                  <a:pos x="3" y="9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2" y="3"/>
                </a:cxn>
                <a:cxn ang="0">
                  <a:pos x="0" y="10"/>
                </a:cxn>
              </a:cxnLst>
              <a:rect l="0" t="0" r="r" b="b"/>
              <a:pathLst>
                <a:path w="7" h="20">
                  <a:moveTo>
                    <a:pt x="0" y="10"/>
                  </a:moveTo>
                  <a:lnTo>
                    <a:pt x="2" y="12"/>
                  </a:lnTo>
                  <a:lnTo>
                    <a:pt x="2" y="17"/>
                  </a:lnTo>
                  <a:lnTo>
                    <a:pt x="2" y="20"/>
                  </a:lnTo>
                  <a:lnTo>
                    <a:pt x="7" y="20"/>
                  </a:lnTo>
                  <a:lnTo>
                    <a:pt x="7" y="17"/>
                  </a:lnTo>
                  <a:lnTo>
                    <a:pt x="5" y="13"/>
                  </a:lnTo>
                  <a:lnTo>
                    <a:pt x="3" y="9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0" y="1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19" name="Freeform 381"/>
            <p:cNvSpPr>
              <a:spLocks/>
            </p:cNvSpPr>
            <p:nvPr/>
          </p:nvSpPr>
          <p:spPr bwMode="auto">
            <a:xfrm>
              <a:off x="3944" y="1419"/>
              <a:ext cx="79" cy="89"/>
            </a:xfrm>
            <a:custGeom>
              <a:avLst/>
              <a:gdLst/>
              <a:ahLst/>
              <a:cxnLst>
                <a:cxn ang="0">
                  <a:pos x="1" y="23"/>
                </a:cxn>
                <a:cxn ang="0">
                  <a:pos x="3" y="29"/>
                </a:cxn>
                <a:cxn ang="0">
                  <a:pos x="3" y="33"/>
                </a:cxn>
                <a:cxn ang="0">
                  <a:pos x="6" y="38"/>
                </a:cxn>
                <a:cxn ang="0">
                  <a:pos x="8" y="41"/>
                </a:cxn>
                <a:cxn ang="0">
                  <a:pos x="11" y="42"/>
                </a:cxn>
                <a:cxn ang="0">
                  <a:pos x="15" y="45"/>
                </a:cxn>
                <a:cxn ang="0">
                  <a:pos x="18" y="48"/>
                </a:cxn>
                <a:cxn ang="0">
                  <a:pos x="21" y="53"/>
                </a:cxn>
                <a:cxn ang="0">
                  <a:pos x="25" y="55"/>
                </a:cxn>
                <a:cxn ang="0">
                  <a:pos x="30" y="58"/>
                </a:cxn>
                <a:cxn ang="0">
                  <a:pos x="33" y="64"/>
                </a:cxn>
                <a:cxn ang="0">
                  <a:pos x="36" y="65"/>
                </a:cxn>
                <a:cxn ang="0">
                  <a:pos x="39" y="65"/>
                </a:cxn>
                <a:cxn ang="0">
                  <a:pos x="42" y="64"/>
                </a:cxn>
                <a:cxn ang="0">
                  <a:pos x="44" y="62"/>
                </a:cxn>
                <a:cxn ang="0">
                  <a:pos x="47" y="65"/>
                </a:cxn>
                <a:cxn ang="0">
                  <a:pos x="49" y="67"/>
                </a:cxn>
                <a:cxn ang="0">
                  <a:pos x="51" y="70"/>
                </a:cxn>
                <a:cxn ang="0">
                  <a:pos x="54" y="71"/>
                </a:cxn>
                <a:cxn ang="0">
                  <a:pos x="56" y="74"/>
                </a:cxn>
                <a:cxn ang="0">
                  <a:pos x="59" y="81"/>
                </a:cxn>
                <a:cxn ang="0">
                  <a:pos x="61" y="85"/>
                </a:cxn>
                <a:cxn ang="0">
                  <a:pos x="66" y="86"/>
                </a:cxn>
                <a:cxn ang="0">
                  <a:pos x="69" y="88"/>
                </a:cxn>
                <a:cxn ang="0">
                  <a:pos x="76" y="89"/>
                </a:cxn>
                <a:cxn ang="0">
                  <a:pos x="79" y="88"/>
                </a:cxn>
                <a:cxn ang="0">
                  <a:pos x="79" y="83"/>
                </a:cxn>
                <a:cxn ang="0">
                  <a:pos x="76" y="80"/>
                </a:cxn>
                <a:cxn ang="0">
                  <a:pos x="76" y="73"/>
                </a:cxn>
                <a:cxn ang="0">
                  <a:pos x="76" y="65"/>
                </a:cxn>
                <a:cxn ang="0">
                  <a:pos x="72" y="61"/>
                </a:cxn>
                <a:cxn ang="0">
                  <a:pos x="69" y="58"/>
                </a:cxn>
                <a:cxn ang="0">
                  <a:pos x="64" y="56"/>
                </a:cxn>
                <a:cxn ang="0">
                  <a:pos x="59" y="56"/>
                </a:cxn>
                <a:cxn ang="0">
                  <a:pos x="56" y="55"/>
                </a:cxn>
                <a:cxn ang="0">
                  <a:pos x="51" y="51"/>
                </a:cxn>
                <a:cxn ang="0">
                  <a:pos x="47" y="47"/>
                </a:cxn>
                <a:cxn ang="0">
                  <a:pos x="44" y="45"/>
                </a:cxn>
                <a:cxn ang="0">
                  <a:pos x="42" y="44"/>
                </a:cxn>
                <a:cxn ang="0">
                  <a:pos x="39" y="42"/>
                </a:cxn>
                <a:cxn ang="0">
                  <a:pos x="36" y="41"/>
                </a:cxn>
                <a:cxn ang="0">
                  <a:pos x="31" y="38"/>
                </a:cxn>
                <a:cxn ang="0">
                  <a:pos x="26" y="33"/>
                </a:cxn>
                <a:cxn ang="0">
                  <a:pos x="25" y="30"/>
                </a:cxn>
                <a:cxn ang="0">
                  <a:pos x="23" y="25"/>
                </a:cxn>
                <a:cxn ang="0">
                  <a:pos x="20" y="20"/>
                </a:cxn>
                <a:cxn ang="0">
                  <a:pos x="16" y="17"/>
                </a:cxn>
                <a:cxn ang="0">
                  <a:pos x="15" y="12"/>
                </a:cxn>
                <a:cxn ang="0">
                  <a:pos x="13" y="11"/>
                </a:cxn>
                <a:cxn ang="0">
                  <a:pos x="10" y="11"/>
                </a:cxn>
                <a:cxn ang="0">
                  <a:pos x="6" y="5"/>
                </a:cxn>
                <a:cxn ang="0">
                  <a:pos x="1" y="0"/>
                </a:cxn>
                <a:cxn ang="0">
                  <a:pos x="1" y="11"/>
                </a:cxn>
                <a:cxn ang="0">
                  <a:pos x="1" y="18"/>
                </a:cxn>
              </a:cxnLst>
              <a:rect l="0" t="0" r="r" b="b"/>
              <a:pathLst>
                <a:path w="79" h="89">
                  <a:moveTo>
                    <a:pt x="0" y="20"/>
                  </a:moveTo>
                  <a:lnTo>
                    <a:pt x="1" y="23"/>
                  </a:lnTo>
                  <a:lnTo>
                    <a:pt x="1" y="25"/>
                  </a:lnTo>
                  <a:lnTo>
                    <a:pt x="3" y="29"/>
                  </a:lnTo>
                  <a:lnTo>
                    <a:pt x="3" y="30"/>
                  </a:lnTo>
                  <a:lnTo>
                    <a:pt x="3" y="33"/>
                  </a:lnTo>
                  <a:lnTo>
                    <a:pt x="5" y="35"/>
                  </a:lnTo>
                  <a:lnTo>
                    <a:pt x="6" y="38"/>
                  </a:lnTo>
                  <a:lnTo>
                    <a:pt x="6" y="39"/>
                  </a:lnTo>
                  <a:lnTo>
                    <a:pt x="8" y="41"/>
                  </a:lnTo>
                  <a:lnTo>
                    <a:pt x="10" y="42"/>
                  </a:lnTo>
                  <a:lnTo>
                    <a:pt x="11" y="42"/>
                  </a:lnTo>
                  <a:lnTo>
                    <a:pt x="13" y="44"/>
                  </a:lnTo>
                  <a:lnTo>
                    <a:pt x="15" y="45"/>
                  </a:lnTo>
                  <a:lnTo>
                    <a:pt x="15" y="47"/>
                  </a:lnTo>
                  <a:lnTo>
                    <a:pt x="18" y="48"/>
                  </a:lnTo>
                  <a:lnTo>
                    <a:pt x="20" y="50"/>
                  </a:lnTo>
                  <a:lnTo>
                    <a:pt x="21" y="53"/>
                  </a:lnTo>
                  <a:lnTo>
                    <a:pt x="23" y="53"/>
                  </a:lnTo>
                  <a:lnTo>
                    <a:pt x="25" y="55"/>
                  </a:lnTo>
                  <a:lnTo>
                    <a:pt x="28" y="56"/>
                  </a:lnTo>
                  <a:lnTo>
                    <a:pt x="30" y="58"/>
                  </a:lnTo>
                  <a:lnTo>
                    <a:pt x="31" y="59"/>
                  </a:lnTo>
                  <a:lnTo>
                    <a:pt x="33" y="64"/>
                  </a:lnTo>
                  <a:lnTo>
                    <a:pt x="36" y="64"/>
                  </a:lnTo>
                  <a:lnTo>
                    <a:pt x="36" y="65"/>
                  </a:lnTo>
                  <a:lnTo>
                    <a:pt x="37" y="65"/>
                  </a:lnTo>
                  <a:lnTo>
                    <a:pt x="39" y="65"/>
                  </a:lnTo>
                  <a:lnTo>
                    <a:pt x="41" y="65"/>
                  </a:lnTo>
                  <a:lnTo>
                    <a:pt x="42" y="64"/>
                  </a:lnTo>
                  <a:lnTo>
                    <a:pt x="42" y="62"/>
                  </a:lnTo>
                  <a:lnTo>
                    <a:pt x="44" y="62"/>
                  </a:lnTo>
                  <a:lnTo>
                    <a:pt x="46" y="64"/>
                  </a:lnTo>
                  <a:lnTo>
                    <a:pt x="47" y="65"/>
                  </a:lnTo>
                  <a:lnTo>
                    <a:pt x="49" y="65"/>
                  </a:lnTo>
                  <a:lnTo>
                    <a:pt x="49" y="67"/>
                  </a:lnTo>
                  <a:lnTo>
                    <a:pt x="51" y="68"/>
                  </a:lnTo>
                  <a:lnTo>
                    <a:pt x="51" y="70"/>
                  </a:lnTo>
                  <a:lnTo>
                    <a:pt x="54" y="70"/>
                  </a:lnTo>
                  <a:lnTo>
                    <a:pt x="54" y="71"/>
                  </a:lnTo>
                  <a:lnTo>
                    <a:pt x="56" y="73"/>
                  </a:lnTo>
                  <a:lnTo>
                    <a:pt x="56" y="74"/>
                  </a:lnTo>
                  <a:lnTo>
                    <a:pt x="57" y="78"/>
                  </a:lnTo>
                  <a:lnTo>
                    <a:pt x="59" y="81"/>
                  </a:lnTo>
                  <a:lnTo>
                    <a:pt x="59" y="83"/>
                  </a:lnTo>
                  <a:lnTo>
                    <a:pt x="61" y="85"/>
                  </a:lnTo>
                  <a:lnTo>
                    <a:pt x="62" y="85"/>
                  </a:lnTo>
                  <a:lnTo>
                    <a:pt x="66" y="86"/>
                  </a:lnTo>
                  <a:lnTo>
                    <a:pt x="67" y="86"/>
                  </a:lnTo>
                  <a:lnTo>
                    <a:pt x="69" y="88"/>
                  </a:lnTo>
                  <a:lnTo>
                    <a:pt x="71" y="89"/>
                  </a:lnTo>
                  <a:lnTo>
                    <a:pt x="76" y="89"/>
                  </a:lnTo>
                  <a:lnTo>
                    <a:pt x="77" y="88"/>
                  </a:lnTo>
                  <a:lnTo>
                    <a:pt x="79" y="88"/>
                  </a:lnTo>
                  <a:lnTo>
                    <a:pt x="79" y="86"/>
                  </a:lnTo>
                  <a:lnTo>
                    <a:pt x="79" y="83"/>
                  </a:lnTo>
                  <a:lnTo>
                    <a:pt x="77" y="81"/>
                  </a:lnTo>
                  <a:lnTo>
                    <a:pt x="76" y="80"/>
                  </a:lnTo>
                  <a:lnTo>
                    <a:pt x="76" y="77"/>
                  </a:lnTo>
                  <a:lnTo>
                    <a:pt x="76" y="73"/>
                  </a:lnTo>
                  <a:lnTo>
                    <a:pt x="76" y="70"/>
                  </a:lnTo>
                  <a:lnTo>
                    <a:pt x="76" y="65"/>
                  </a:lnTo>
                  <a:lnTo>
                    <a:pt x="74" y="62"/>
                  </a:lnTo>
                  <a:lnTo>
                    <a:pt x="72" y="61"/>
                  </a:lnTo>
                  <a:lnTo>
                    <a:pt x="71" y="59"/>
                  </a:lnTo>
                  <a:lnTo>
                    <a:pt x="69" y="58"/>
                  </a:lnTo>
                  <a:lnTo>
                    <a:pt x="67" y="56"/>
                  </a:lnTo>
                  <a:lnTo>
                    <a:pt x="64" y="56"/>
                  </a:lnTo>
                  <a:lnTo>
                    <a:pt x="61" y="56"/>
                  </a:lnTo>
                  <a:lnTo>
                    <a:pt x="59" y="56"/>
                  </a:lnTo>
                  <a:lnTo>
                    <a:pt x="57" y="56"/>
                  </a:lnTo>
                  <a:lnTo>
                    <a:pt x="56" y="55"/>
                  </a:lnTo>
                  <a:lnTo>
                    <a:pt x="54" y="55"/>
                  </a:lnTo>
                  <a:lnTo>
                    <a:pt x="51" y="51"/>
                  </a:lnTo>
                  <a:lnTo>
                    <a:pt x="49" y="48"/>
                  </a:lnTo>
                  <a:lnTo>
                    <a:pt x="47" y="47"/>
                  </a:lnTo>
                  <a:lnTo>
                    <a:pt x="46" y="45"/>
                  </a:lnTo>
                  <a:lnTo>
                    <a:pt x="44" y="45"/>
                  </a:lnTo>
                  <a:lnTo>
                    <a:pt x="44" y="44"/>
                  </a:lnTo>
                  <a:lnTo>
                    <a:pt x="42" y="44"/>
                  </a:lnTo>
                  <a:lnTo>
                    <a:pt x="41" y="42"/>
                  </a:lnTo>
                  <a:lnTo>
                    <a:pt x="39" y="42"/>
                  </a:lnTo>
                  <a:lnTo>
                    <a:pt x="37" y="42"/>
                  </a:lnTo>
                  <a:lnTo>
                    <a:pt x="36" y="41"/>
                  </a:lnTo>
                  <a:lnTo>
                    <a:pt x="33" y="41"/>
                  </a:lnTo>
                  <a:lnTo>
                    <a:pt x="31" y="38"/>
                  </a:lnTo>
                  <a:lnTo>
                    <a:pt x="28" y="33"/>
                  </a:lnTo>
                  <a:lnTo>
                    <a:pt x="26" y="33"/>
                  </a:lnTo>
                  <a:lnTo>
                    <a:pt x="26" y="32"/>
                  </a:lnTo>
                  <a:lnTo>
                    <a:pt x="25" y="30"/>
                  </a:lnTo>
                  <a:lnTo>
                    <a:pt x="23" y="29"/>
                  </a:lnTo>
                  <a:lnTo>
                    <a:pt x="23" y="25"/>
                  </a:lnTo>
                  <a:lnTo>
                    <a:pt x="21" y="21"/>
                  </a:lnTo>
                  <a:lnTo>
                    <a:pt x="20" y="20"/>
                  </a:lnTo>
                  <a:lnTo>
                    <a:pt x="18" y="18"/>
                  </a:lnTo>
                  <a:lnTo>
                    <a:pt x="16" y="17"/>
                  </a:lnTo>
                  <a:lnTo>
                    <a:pt x="16" y="15"/>
                  </a:lnTo>
                  <a:lnTo>
                    <a:pt x="15" y="12"/>
                  </a:lnTo>
                  <a:lnTo>
                    <a:pt x="13" y="12"/>
                  </a:lnTo>
                  <a:lnTo>
                    <a:pt x="13" y="11"/>
                  </a:lnTo>
                  <a:lnTo>
                    <a:pt x="11" y="12"/>
                  </a:lnTo>
                  <a:lnTo>
                    <a:pt x="10" y="11"/>
                  </a:lnTo>
                  <a:lnTo>
                    <a:pt x="10" y="9"/>
                  </a:lnTo>
                  <a:lnTo>
                    <a:pt x="6" y="5"/>
                  </a:lnTo>
                  <a:lnTo>
                    <a:pt x="3" y="2"/>
                  </a:lnTo>
                  <a:lnTo>
                    <a:pt x="1" y="0"/>
                  </a:lnTo>
                  <a:lnTo>
                    <a:pt x="1" y="5"/>
                  </a:lnTo>
                  <a:lnTo>
                    <a:pt x="1" y="11"/>
                  </a:lnTo>
                  <a:lnTo>
                    <a:pt x="1" y="15"/>
                  </a:lnTo>
                  <a:lnTo>
                    <a:pt x="1" y="18"/>
                  </a:lnTo>
                  <a:lnTo>
                    <a:pt x="0" y="2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20" name="Freeform 382"/>
            <p:cNvSpPr>
              <a:spLocks/>
            </p:cNvSpPr>
            <p:nvPr/>
          </p:nvSpPr>
          <p:spPr bwMode="auto">
            <a:xfrm>
              <a:off x="4026" y="774"/>
              <a:ext cx="10" cy="15"/>
            </a:xfrm>
            <a:custGeom>
              <a:avLst/>
              <a:gdLst/>
              <a:ahLst/>
              <a:cxnLst>
                <a:cxn ang="0">
                  <a:pos x="10" y="15"/>
                </a:cxn>
                <a:cxn ang="0">
                  <a:pos x="8" y="15"/>
                </a:cxn>
                <a:cxn ang="0">
                  <a:pos x="8" y="14"/>
                </a:cxn>
                <a:cxn ang="0">
                  <a:pos x="8" y="12"/>
                </a:cxn>
                <a:cxn ang="0">
                  <a:pos x="6" y="12"/>
                </a:cxn>
                <a:cxn ang="0">
                  <a:pos x="6" y="11"/>
                </a:cxn>
                <a:cxn ang="0">
                  <a:pos x="0" y="8"/>
                </a:cxn>
                <a:cxn ang="0">
                  <a:pos x="0" y="6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3" y="2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8" y="5"/>
                </a:cxn>
                <a:cxn ang="0">
                  <a:pos x="8" y="5"/>
                </a:cxn>
                <a:cxn ang="0">
                  <a:pos x="8" y="5"/>
                </a:cxn>
                <a:cxn ang="0">
                  <a:pos x="10" y="6"/>
                </a:cxn>
                <a:cxn ang="0">
                  <a:pos x="10" y="6"/>
                </a:cxn>
                <a:cxn ang="0">
                  <a:pos x="10" y="6"/>
                </a:cxn>
                <a:cxn ang="0">
                  <a:pos x="10" y="8"/>
                </a:cxn>
                <a:cxn ang="0">
                  <a:pos x="10" y="8"/>
                </a:cxn>
                <a:cxn ang="0">
                  <a:pos x="10" y="11"/>
                </a:cxn>
                <a:cxn ang="0">
                  <a:pos x="8" y="11"/>
                </a:cxn>
                <a:cxn ang="0">
                  <a:pos x="10" y="15"/>
                </a:cxn>
              </a:cxnLst>
              <a:rect l="0" t="0" r="r" b="b"/>
              <a:pathLst>
                <a:path w="10" h="15">
                  <a:moveTo>
                    <a:pt x="10" y="15"/>
                  </a:moveTo>
                  <a:lnTo>
                    <a:pt x="8" y="15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2"/>
                  </a:lnTo>
                  <a:lnTo>
                    <a:pt x="5" y="0"/>
                  </a:lnTo>
                  <a:lnTo>
                    <a:pt x="6" y="0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11"/>
                  </a:lnTo>
                  <a:lnTo>
                    <a:pt x="8" y="11"/>
                  </a:lnTo>
                  <a:lnTo>
                    <a:pt x="10" y="15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21" name="Freeform 383"/>
            <p:cNvSpPr>
              <a:spLocks/>
            </p:cNvSpPr>
            <p:nvPr/>
          </p:nvSpPr>
          <p:spPr bwMode="auto">
            <a:xfrm>
              <a:off x="4026" y="774"/>
              <a:ext cx="10" cy="15"/>
            </a:xfrm>
            <a:custGeom>
              <a:avLst/>
              <a:gdLst/>
              <a:ahLst/>
              <a:cxnLst>
                <a:cxn ang="0">
                  <a:pos x="10" y="15"/>
                </a:cxn>
                <a:cxn ang="0">
                  <a:pos x="8" y="15"/>
                </a:cxn>
                <a:cxn ang="0">
                  <a:pos x="8" y="14"/>
                </a:cxn>
                <a:cxn ang="0">
                  <a:pos x="8" y="12"/>
                </a:cxn>
                <a:cxn ang="0">
                  <a:pos x="6" y="12"/>
                </a:cxn>
                <a:cxn ang="0">
                  <a:pos x="6" y="11"/>
                </a:cxn>
                <a:cxn ang="0">
                  <a:pos x="0" y="8"/>
                </a:cxn>
                <a:cxn ang="0">
                  <a:pos x="0" y="6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3" y="2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8" y="5"/>
                </a:cxn>
                <a:cxn ang="0">
                  <a:pos x="8" y="5"/>
                </a:cxn>
                <a:cxn ang="0">
                  <a:pos x="8" y="5"/>
                </a:cxn>
                <a:cxn ang="0">
                  <a:pos x="10" y="6"/>
                </a:cxn>
                <a:cxn ang="0">
                  <a:pos x="10" y="6"/>
                </a:cxn>
                <a:cxn ang="0">
                  <a:pos x="10" y="6"/>
                </a:cxn>
                <a:cxn ang="0">
                  <a:pos x="10" y="8"/>
                </a:cxn>
                <a:cxn ang="0">
                  <a:pos x="10" y="8"/>
                </a:cxn>
                <a:cxn ang="0">
                  <a:pos x="10" y="11"/>
                </a:cxn>
                <a:cxn ang="0">
                  <a:pos x="8" y="11"/>
                </a:cxn>
                <a:cxn ang="0">
                  <a:pos x="10" y="15"/>
                </a:cxn>
              </a:cxnLst>
              <a:rect l="0" t="0" r="r" b="b"/>
              <a:pathLst>
                <a:path w="10" h="15">
                  <a:moveTo>
                    <a:pt x="10" y="15"/>
                  </a:moveTo>
                  <a:lnTo>
                    <a:pt x="8" y="15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2"/>
                  </a:lnTo>
                  <a:lnTo>
                    <a:pt x="5" y="0"/>
                  </a:lnTo>
                  <a:lnTo>
                    <a:pt x="6" y="0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11"/>
                  </a:lnTo>
                  <a:lnTo>
                    <a:pt x="8" y="11"/>
                  </a:lnTo>
                  <a:lnTo>
                    <a:pt x="10" y="15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22" name="Freeform 384"/>
            <p:cNvSpPr>
              <a:spLocks/>
            </p:cNvSpPr>
            <p:nvPr/>
          </p:nvSpPr>
          <p:spPr bwMode="auto">
            <a:xfrm>
              <a:off x="3985" y="771"/>
              <a:ext cx="1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2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23" name="Freeform 385"/>
            <p:cNvSpPr>
              <a:spLocks/>
            </p:cNvSpPr>
            <p:nvPr/>
          </p:nvSpPr>
          <p:spPr bwMode="auto">
            <a:xfrm>
              <a:off x="3985" y="771"/>
              <a:ext cx="1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2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2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24" name="Freeform 386"/>
            <p:cNvSpPr>
              <a:spLocks/>
            </p:cNvSpPr>
            <p:nvPr/>
          </p:nvSpPr>
          <p:spPr bwMode="auto">
            <a:xfrm>
              <a:off x="3986" y="770"/>
              <a:ext cx="2" cy="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1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25" name="Freeform 387"/>
            <p:cNvSpPr>
              <a:spLocks/>
            </p:cNvSpPr>
            <p:nvPr/>
          </p:nvSpPr>
          <p:spPr bwMode="auto">
            <a:xfrm>
              <a:off x="3986" y="770"/>
              <a:ext cx="2" cy="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1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1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26" name="Freeform 388"/>
            <p:cNvSpPr>
              <a:spLocks/>
            </p:cNvSpPr>
            <p:nvPr/>
          </p:nvSpPr>
          <p:spPr bwMode="auto">
            <a:xfrm>
              <a:off x="4139" y="744"/>
              <a:ext cx="2" cy="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27" name="Freeform 389"/>
            <p:cNvSpPr>
              <a:spLocks/>
            </p:cNvSpPr>
            <p:nvPr/>
          </p:nvSpPr>
          <p:spPr bwMode="auto">
            <a:xfrm>
              <a:off x="4139" y="744"/>
              <a:ext cx="2" cy="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28" name="Rectangle 390"/>
            <p:cNvSpPr>
              <a:spLocks noChangeArrowheads="1"/>
            </p:cNvSpPr>
            <p:nvPr/>
          </p:nvSpPr>
          <p:spPr bwMode="auto">
            <a:xfrm>
              <a:off x="4156" y="743"/>
              <a:ext cx="1" cy="1"/>
            </a:xfrm>
            <a:prstGeom prst="rect">
              <a:avLst/>
            </a:prstGeom>
            <a:solidFill>
              <a:srgbClr val="007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29" name="Rectangle 391"/>
            <p:cNvSpPr>
              <a:spLocks noChangeArrowheads="1"/>
            </p:cNvSpPr>
            <p:nvPr/>
          </p:nvSpPr>
          <p:spPr bwMode="auto">
            <a:xfrm>
              <a:off x="4156" y="743"/>
              <a:ext cx="1" cy="1"/>
            </a:xfrm>
            <a:prstGeom prst="rect">
              <a:avLst/>
            </a:prstGeom>
            <a:noFill/>
            <a:ln w="7938">
              <a:solidFill>
                <a:srgbClr val="004DA8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30" name="Freeform 392"/>
            <p:cNvSpPr>
              <a:spLocks/>
            </p:cNvSpPr>
            <p:nvPr/>
          </p:nvSpPr>
          <p:spPr bwMode="auto">
            <a:xfrm>
              <a:off x="4113" y="741"/>
              <a:ext cx="26" cy="3"/>
            </a:xfrm>
            <a:custGeom>
              <a:avLst/>
              <a:gdLst/>
              <a:ahLst/>
              <a:cxnLst>
                <a:cxn ang="0">
                  <a:pos x="26" y="3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5" y="2"/>
                </a:cxn>
                <a:cxn ang="0">
                  <a:pos x="7" y="2"/>
                </a:cxn>
                <a:cxn ang="0">
                  <a:pos x="7" y="2"/>
                </a:cxn>
                <a:cxn ang="0">
                  <a:pos x="7" y="2"/>
                </a:cxn>
                <a:cxn ang="0">
                  <a:pos x="7" y="2"/>
                </a:cxn>
                <a:cxn ang="0">
                  <a:pos x="8" y="2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12" y="2"/>
                </a:cxn>
                <a:cxn ang="0">
                  <a:pos x="12" y="2"/>
                </a:cxn>
                <a:cxn ang="0">
                  <a:pos x="14" y="2"/>
                </a:cxn>
                <a:cxn ang="0">
                  <a:pos x="16" y="2"/>
                </a:cxn>
                <a:cxn ang="0">
                  <a:pos x="16" y="2"/>
                </a:cxn>
                <a:cxn ang="0">
                  <a:pos x="21" y="2"/>
                </a:cxn>
                <a:cxn ang="0">
                  <a:pos x="21" y="2"/>
                </a:cxn>
                <a:cxn ang="0">
                  <a:pos x="21" y="2"/>
                </a:cxn>
                <a:cxn ang="0">
                  <a:pos x="23" y="2"/>
                </a:cxn>
                <a:cxn ang="0">
                  <a:pos x="23" y="2"/>
                </a:cxn>
                <a:cxn ang="0">
                  <a:pos x="23" y="2"/>
                </a:cxn>
                <a:cxn ang="0">
                  <a:pos x="23" y="2"/>
                </a:cxn>
                <a:cxn ang="0">
                  <a:pos x="24" y="2"/>
                </a:cxn>
                <a:cxn ang="0">
                  <a:pos x="26" y="2"/>
                </a:cxn>
                <a:cxn ang="0">
                  <a:pos x="26" y="3"/>
                </a:cxn>
                <a:cxn ang="0">
                  <a:pos x="26" y="3"/>
                </a:cxn>
              </a:cxnLst>
              <a:rect l="0" t="0" r="r" b="b"/>
              <a:pathLst>
                <a:path w="26" h="3">
                  <a:moveTo>
                    <a:pt x="26" y="3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31" name="Freeform 393"/>
            <p:cNvSpPr>
              <a:spLocks/>
            </p:cNvSpPr>
            <p:nvPr/>
          </p:nvSpPr>
          <p:spPr bwMode="auto">
            <a:xfrm>
              <a:off x="4113" y="741"/>
              <a:ext cx="26" cy="3"/>
            </a:xfrm>
            <a:custGeom>
              <a:avLst/>
              <a:gdLst/>
              <a:ahLst/>
              <a:cxnLst>
                <a:cxn ang="0">
                  <a:pos x="26" y="3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5" y="2"/>
                </a:cxn>
                <a:cxn ang="0">
                  <a:pos x="7" y="2"/>
                </a:cxn>
                <a:cxn ang="0">
                  <a:pos x="7" y="2"/>
                </a:cxn>
                <a:cxn ang="0">
                  <a:pos x="7" y="2"/>
                </a:cxn>
                <a:cxn ang="0">
                  <a:pos x="7" y="2"/>
                </a:cxn>
                <a:cxn ang="0">
                  <a:pos x="8" y="2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12" y="2"/>
                </a:cxn>
                <a:cxn ang="0">
                  <a:pos x="12" y="2"/>
                </a:cxn>
                <a:cxn ang="0">
                  <a:pos x="14" y="2"/>
                </a:cxn>
                <a:cxn ang="0">
                  <a:pos x="16" y="2"/>
                </a:cxn>
                <a:cxn ang="0">
                  <a:pos x="16" y="2"/>
                </a:cxn>
                <a:cxn ang="0">
                  <a:pos x="21" y="2"/>
                </a:cxn>
                <a:cxn ang="0">
                  <a:pos x="21" y="2"/>
                </a:cxn>
                <a:cxn ang="0">
                  <a:pos x="21" y="2"/>
                </a:cxn>
                <a:cxn ang="0">
                  <a:pos x="23" y="2"/>
                </a:cxn>
                <a:cxn ang="0">
                  <a:pos x="23" y="2"/>
                </a:cxn>
                <a:cxn ang="0">
                  <a:pos x="23" y="2"/>
                </a:cxn>
                <a:cxn ang="0">
                  <a:pos x="23" y="2"/>
                </a:cxn>
                <a:cxn ang="0">
                  <a:pos x="24" y="2"/>
                </a:cxn>
                <a:cxn ang="0">
                  <a:pos x="26" y="2"/>
                </a:cxn>
                <a:cxn ang="0">
                  <a:pos x="26" y="3"/>
                </a:cxn>
                <a:cxn ang="0">
                  <a:pos x="26" y="3"/>
                </a:cxn>
              </a:cxnLst>
              <a:rect l="0" t="0" r="r" b="b"/>
              <a:pathLst>
                <a:path w="26" h="3">
                  <a:moveTo>
                    <a:pt x="26" y="3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32" name="Freeform 394"/>
            <p:cNvSpPr>
              <a:spLocks/>
            </p:cNvSpPr>
            <p:nvPr/>
          </p:nvSpPr>
          <p:spPr bwMode="auto">
            <a:xfrm>
              <a:off x="4088" y="741"/>
              <a:ext cx="8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7" y="2"/>
                </a:cxn>
                <a:cxn ang="0">
                  <a:pos x="0" y="2"/>
                </a:cxn>
              </a:cxnLst>
              <a:rect l="0" t="0" r="r" b="b"/>
              <a:pathLst>
                <a:path w="8" h="2">
                  <a:moveTo>
                    <a:pt x="0" y="2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33" name="Freeform 395"/>
            <p:cNvSpPr>
              <a:spLocks/>
            </p:cNvSpPr>
            <p:nvPr/>
          </p:nvSpPr>
          <p:spPr bwMode="auto">
            <a:xfrm>
              <a:off x="4088" y="741"/>
              <a:ext cx="8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7" y="2"/>
                </a:cxn>
                <a:cxn ang="0">
                  <a:pos x="0" y="2"/>
                </a:cxn>
              </a:cxnLst>
              <a:rect l="0" t="0" r="r" b="b"/>
              <a:pathLst>
                <a:path w="8" h="2">
                  <a:moveTo>
                    <a:pt x="0" y="2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2"/>
                  </a:lnTo>
                  <a:lnTo>
                    <a:pt x="0" y="2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34" name="Freeform 396"/>
            <p:cNvSpPr>
              <a:spLocks/>
            </p:cNvSpPr>
            <p:nvPr/>
          </p:nvSpPr>
          <p:spPr bwMode="auto">
            <a:xfrm>
              <a:off x="4098" y="741"/>
              <a:ext cx="13" cy="2"/>
            </a:xfrm>
            <a:custGeom>
              <a:avLst/>
              <a:gdLst/>
              <a:ahLst/>
              <a:cxnLst>
                <a:cxn ang="0">
                  <a:pos x="13" y="2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13" y="2"/>
                </a:cxn>
                <a:cxn ang="0">
                  <a:pos x="13" y="2"/>
                </a:cxn>
              </a:cxnLst>
              <a:rect l="0" t="0" r="r" b="b"/>
              <a:pathLst>
                <a:path w="13" h="2">
                  <a:moveTo>
                    <a:pt x="13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3" y="2"/>
                  </a:lnTo>
                  <a:lnTo>
                    <a:pt x="13" y="2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35" name="Freeform 397"/>
            <p:cNvSpPr>
              <a:spLocks/>
            </p:cNvSpPr>
            <p:nvPr/>
          </p:nvSpPr>
          <p:spPr bwMode="auto">
            <a:xfrm>
              <a:off x="4098" y="741"/>
              <a:ext cx="13" cy="2"/>
            </a:xfrm>
            <a:custGeom>
              <a:avLst/>
              <a:gdLst/>
              <a:ahLst/>
              <a:cxnLst>
                <a:cxn ang="0">
                  <a:pos x="13" y="2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13" y="2"/>
                </a:cxn>
                <a:cxn ang="0">
                  <a:pos x="13" y="2"/>
                </a:cxn>
              </a:cxnLst>
              <a:rect l="0" t="0" r="r" b="b"/>
              <a:pathLst>
                <a:path w="13" h="2">
                  <a:moveTo>
                    <a:pt x="13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3" y="2"/>
                  </a:lnTo>
                  <a:lnTo>
                    <a:pt x="13" y="2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36" name="Freeform 398"/>
            <p:cNvSpPr>
              <a:spLocks/>
            </p:cNvSpPr>
            <p:nvPr/>
          </p:nvSpPr>
          <p:spPr bwMode="auto">
            <a:xfrm>
              <a:off x="4172" y="740"/>
              <a:ext cx="8" cy="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8" y="0"/>
                </a:cxn>
                <a:cxn ang="0">
                  <a:pos x="2" y="1"/>
                </a:cxn>
                <a:cxn ang="0">
                  <a:pos x="0" y="1"/>
                </a:cxn>
              </a:cxnLst>
              <a:rect l="0" t="0" r="r" b="b"/>
              <a:pathLst>
                <a:path w="8" h="1">
                  <a:moveTo>
                    <a:pt x="0" y="1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37" name="Freeform 399"/>
            <p:cNvSpPr>
              <a:spLocks/>
            </p:cNvSpPr>
            <p:nvPr/>
          </p:nvSpPr>
          <p:spPr bwMode="auto">
            <a:xfrm>
              <a:off x="4172" y="740"/>
              <a:ext cx="8" cy="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8" y="0"/>
                </a:cxn>
                <a:cxn ang="0">
                  <a:pos x="2" y="1"/>
                </a:cxn>
                <a:cxn ang="0">
                  <a:pos x="0" y="1"/>
                </a:cxn>
              </a:cxnLst>
              <a:rect l="0" t="0" r="r" b="b"/>
              <a:pathLst>
                <a:path w="8" h="1">
                  <a:moveTo>
                    <a:pt x="0" y="1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2" y="1"/>
                  </a:lnTo>
                  <a:lnTo>
                    <a:pt x="0" y="1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38" name="Freeform 400"/>
            <p:cNvSpPr>
              <a:spLocks/>
            </p:cNvSpPr>
            <p:nvPr/>
          </p:nvSpPr>
          <p:spPr bwMode="auto">
            <a:xfrm>
              <a:off x="4207" y="715"/>
              <a:ext cx="59" cy="23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1" y="22"/>
                </a:cxn>
                <a:cxn ang="0">
                  <a:pos x="3" y="22"/>
                </a:cxn>
                <a:cxn ang="0">
                  <a:pos x="5" y="22"/>
                </a:cxn>
                <a:cxn ang="0">
                  <a:pos x="5" y="22"/>
                </a:cxn>
                <a:cxn ang="0">
                  <a:pos x="6" y="22"/>
                </a:cxn>
                <a:cxn ang="0">
                  <a:pos x="8" y="22"/>
                </a:cxn>
                <a:cxn ang="0">
                  <a:pos x="8" y="22"/>
                </a:cxn>
                <a:cxn ang="0">
                  <a:pos x="10" y="22"/>
                </a:cxn>
                <a:cxn ang="0">
                  <a:pos x="11" y="22"/>
                </a:cxn>
                <a:cxn ang="0">
                  <a:pos x="11" y="22"/>
                </a:cxn>
                <a:cxn ang="0">
                  <a:pos x="13" y="22"/>
                </a:cxn>
                <a:cxn ang="0">
                  <a:pos x="15" y="22"/>
                </a:cxn>
                <a:cxn ang="0">
                  <a:pos x="16" y="20"/>
                </a:cxn>
                <a:cxn ang="0">
                  <a:pos x="19" y="20"/>
                </a:cxn>
                <a:cxn ang="0">
                  <a:pos x="19" y="20"/>
                </a:cxn>
                <a:cxn ang="0">
                  <a:pos x="21" y="20"/>
                </a:cxn>
                <a:cxn ang="0">
                  <a:pos x="22" y="20"/>
                </a:cxn>
                <a:cxn ang="0">
                  <a:pos x="24" y="18"/>
                </a:cxn>
                <a:cxn ang="0">
                  <a:pos x="24" y="18"/>
                </a:cxn>
                <a:cxn ang="0">
                  <a:pos x="26" y="17"/>
                </a:cxn>
                <a:cxn ang="0">
                  <a:pos x="27" y="17"/>
                </a:cxn>
                <a:cxn ang="0">
                  <a:pos x="29" y="17"/>
                </a:cxn>
                <a:cxn ang="0">
                  <a:pos x="31" y="15"/>
                </a:cxn>
                <a:cxn ang="0">
                  <a:pos x="32" y="14"/>
                </a:cxn>
                <a:cxn ang="0">
                  <a:pos x="34" y="14"/>
                </a:cxn>
                <a:cxn ang="0">
                  <a:pos x="36" y="12"/>
                </a:cxn>
                <a:cxn ang="0">
                  <a:pos x="36" y="11"/>
                </a:cxn>
                <a:cxn ang="0">
                  <a:pos x="37" y="11"/>
                </a:cxn>
                <a:cxn ang="0">
                  <a:pos x="37" y="9"/>
                </a:cxn>
                <a:cxn ang="0">
                  <a:pos x="39" y="9"/>
                </a:cxn>
                <a:cxn ang="0">
                  <a:pos x="41" y="8"/>
                </a:cxn>
                <a:cxn ang="0">
                  <a:pos x="41" y="8"/>
                </a:cxn>
                <a:cxn ang="0">
                  <a:pos x="42" y="8"/>
                </a:cxn>
                <a:cxn ang="0">
                  <a:pos x="44" y="6"/>
                </a:cxn>
                <a:cxn ang="0">
                  <a:pos x="46" y="6"/>
                </a:cxn>
                <a:cxn ang="0">
                  <a:pos x="47" y="5"/>
                </a:cxn>
                <a:cxn ang="0">
                  <a:pos x="49" y="5"/>
                </a:cxn>
                <a:cxn ang="0">
                  <a:pos x="49" y="3"/>
                </a:cxn>
                <a:cxn ang="0">
                  <a:pos x="51" y="3"/>
                </a:cxn>
                <a:cxn ang="0">
                  <a:pos x="52" y="3"/>
                </a:cxn>
                <a:cxn ang="0">
                  <a:pos x="54" y="2"/>
                </a:cxn>
                <a:cxn ang="0">
                  <a:pos x="55" y="2"/>
                </a:cxn>
                <a:cxn ang="0">
                  <a:pos x="57" y="2"/>
                </a:cxn>
                <a:cxn ang="0">
                  <a:pos x="59" y="0"/>
                </a:cxn>
                <a:cxn ang="0">
                  <a:pos x="59" y="0"/>
                </a:cxn>
                <a:cxn ang="0">
                  <a:pos x="57" y="2"/>
                </a:cxn>
                <a:cxn ang="0">
                  <a:pos x="54" y="3"/>
                </a:cxn>
                <a:cxn ang="0">
                  <a:pos x="51" y="3"/>
                </a:cxn>
                <a:cxn ang="0">
                  <a:pos x="41" y="8"/>
                </a:cxn>
                <a:cxn ang="0">
                  <a:pos x="36" y="12"/>
                </a:cxn>
                <a:cxn ang="0">
                  <a:pos x="26" y="18"/>
                </a:cxn>
                <a:cxn ang="0">
                  <a:pos x="24" y="20"/>
                </a:cxn>
                <a:cxn ang="0">
                  <a:pos x="21" y="22"/>
                </a:cxn>
                <a:cxn ang="0">
                  <a:pos x="19" y="20"/>
                </a:cxn>
                <a:cxn ang="0">
                  <a:pos x="11" y="23"/>
                </a:cxn>
                <a:cxn ang="0">
                  <a:pos x="1" y="22"/>
                </a:cxn>
              </a:cxnLst>
              <a:rect l="0" t="0" r="r" b="b"/>
              <a:pathLst>
                <a:path w="59" h="23">
                  <a:moveTo>
                    <a:pt x="0" y="23"/>
                  </a:moveTo>
                  <a:lnTo>
                    <a:pt x="0" y="22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3" y="22"/>
                  </a:lnTo>
                  <a:lnTo>
                    <a:pt x="3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6" y="22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5" y="22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9" y="20"/>
                  </a:lnTo>
                  <a:lnTo>
                    <a:pt x="19" y="20"/>
                  </a:lnTo>
                  <a:lnTo>
                    <a:pt x="19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6" y="18"/>
                  </a:lnTo>
                  <a:lnTo>
                    <a:pt x="26" y="17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29" y="17"/>
                  </a:lnTo>
                  <a:lnTo>
                    <a:pt x="31" y="15"/>
                  </a:lnTo>
                  <a:lnTo>
                    <a:pt x="31" y="15"/>
                  </a:lnTo>
                  <a:lnTo>
                    <a:pt x="31" y="15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37" y="11"/>
                  </a:lnTo>
                  <a:lnTo>
                    <a:pt x="37" y="11"/>
                  </a:lnTo>
                  <a:lnTo>
                    <a:pt x="37" y="9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41" y="9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9" y="5"/>
                  </a:lnTo>
                  <a:lnTo>
                    <a:pt x="49" y="3"/>
                  </a:lnTo>
                  <a:lnTo>
                    <a:pt x="49" y="3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7" y="2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7" y="2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2" y="3"/>
                  </a:lnTo>
                  <a:lnTo>
                    <a:pt x="51" y="3"/>
                  </a:lnTo>
                  <a:lnTo>
                    <a:pt x="49" y="5"/>
                  </a:lnTo>
                  <a:lnTo>
                    <a:pt x="41" y="8"/>
                  </a:lnTo>
                  <a:lnTo>
                    <a:pt x="39" y="9"/>
                  </a:lnTo>
                  <a:lnTo>
                    <a:pt x="36" y="12"/>
                  </a:lnTo>
                  <a:lnTo>
                    <a:pt x="29" y="17"/>
                  </a:lnTo>
                  <a:lnTo>
                    <a:pt x="26" y="18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1" y="22"/>
                  </a:lnTo>
                  <a:lnTo>
                    <a:pt x="21" y="22"/>
                  </a:lnTo>
                  <a:lnTo>
                    <a:pt x="19" y="20"/>
                  </a:lnTo>
                  <a:lnTo>
                    <a:pt x="19" y="20"/>
                  </a:lnTo>
                  <a:lnTo>
                    <a:pt x="15" y="22"/>
                  </a:lnTo>
                  <a:lnTo>
                    <a:pt x="11" y="23"/>
                  </a:lnTo>
                  <a:lnTo>
                    <a:pt x="6" y="22"/>
                  </a:lnTo>
                  <a:lnTo>
                    <a:pt x="1" y="22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39" name="Freeform 401"/>
            <p:cNvSpPr>
              <a:spLocks/>
            </p:cNvSpPr>
            <p:nvPr/>
          </p:nvSpPr>
          <p:spPr bwMode="auto">
            <a:xfrm>
              <a:off x="4207" y="715"/>
              <a:ext cx="59" cy="23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1" y="22"/>
                </a:cxn>
                <a:cxn ang="0">
                  <a:pos x="3" y="22"/>
                </a:cxn>
                <a:cxn ang="0">
                  <a:pos x="5" y="22"/>
                </a:cxn>
                <a:cxn ang="0">
                  <a:pos x="5" y="22"/>
                </a:cxn>
                <a:cxn ang="0">
                  <a:pos x="6" y="22"/>
                </a:cxn>
                <a:cxn ang="0">
                  <a:pos x="8" y="22"/>
                </a:cxn>
                <a:cxn ang="0">
                  <a:pos x="8" y="22"/>
                </a:cxn>
                <a:cxn ang="0">
                  <a:pos x="10" y="22"/>
                </a:cxn>
                <a:cxn ang="0">
                  <a:pos x="11" y="22"/>
                </a:cxn>
                <a:cxn ang="0">
                  <a:pos x="11" y="22"/>
                </a:cxn>
                <a:cxn ang="0">
                  <a:pos x="13" y="22"/>
                </a:cxn>
                <a:cxn ang="0">
                  <a:pos x="15" y="22"/>
                </a:cxn>
                <a:cxn ang="0">
                  <a:pos x="16" y="20"/>
                </a:cxn>
                <a:cxn ang="0">
                  <a:pos x="19" y="20"/>
                </a:cxn>
                <a:cxn ang="0">
                  <a:pos x="19" y="20"/>
                </a:cxn>
                <a:cxn ang="0">
                  <a:pos x="21" y="20"/>
                </a:cxn>
                <a:cxn ang="0">
                  <a:pos x="22" y="20"/>
                </a:cxn>
                <a:cxn ang="0">
                  <a:pos x="24" y="18"/>
                </a:cxn>
                <a:cxn ang="0">
                  <a:pos x="24" y="18"/>
                </a:cxn>
                <a:cxn ang="0">
                  <a:pos x="26" y="17"/>
                </a:cxn>
                <a:cxn ang="0">
                  <a:pos x="27" y="17"/>
                </a:cxn>
                <a:cxn ang="0">
                  <a:pos x="29" y="17"/>
                </a:cxn>
                <a:cxn ang="0">
                  <a:pos x="31" y="15"/>
                </a:cxn>
                <a:cxn ang="0">
                  <a:pos x="32" y="14"/>
                </a:cxn>
                <a:cxn ang="0">
                  <a:pos x="34" y="14"/>
                </a:cxn>
                <a:cxn ang="0">
                  <a:pos x="36" y="12"/>
                </a:cxn>
                <a:cxn ang="0">
                  <a:pos x="36" y="11"/>
                </a:cxn>
                <a:cxn ang="0">
                  <a:pos x="37" y="11"/>
                </a:cxn>
                <a:cxn ang="0">
                  <a:pos x="37" y="9"/>
                </a:cxn>
                <a:cxn ang="0">
                  <a:pos x="39" y="9"/>
                </a:cxn>
                <a:cxn ang="0">
                  <a:pos x="41" y="8"/>
                </a:cxn>
                <a:cxn ang="0">
                  <a:pos x="41" y="8"/>
                </a:cxn>
                <a:cxn ang="0">
                  <a:pos x="42" y="8"/>
                </a:cxn>
                <a:cxn ang="0">
                  <a:pos x="44" y="6"/>
                </a:cxn>
                <a:cxn ang="0">
                  <a:pos x="46" y="6"/>
                </a:cxn>
                <a:cxn ang="0">
                  <a:pos x="47" y="5"/>
                </a:cxn>
                <a:cxn ang="0">
                  <a:pos x="49" y="5"/>
                </a:cxn>
                <a:cxn ang="0">
                  <a:pos x="49" y="3"/>
                </a:cxn>
                <a:cxn ang="0">
                  <a:pos x="51" y="3"/>
                </a:cxn>
                <a:cxn ang="0">
                  <a:pos x="52" y="3"/>
                </a:cxn>
                <a:cxn ang="0">
                  <a:pos x="54" y="2"/>
                </a:cxn>
                <a:cxn ang="0">
                  <a:pos x="55" y="2"/>
                </a:cxn>
                <a:cxn ang="0">
                  <a:pos x="57" y="2"/>
                </a:cxn>
                <a:cxn ang="0">
                  <a:pos x="59" y="0"/>
                </a:cxn>
                <a:cxn ang="0">
                  <a:pos x="59" y="0"/>
                </a:cxn>
                <a:cxn ang="0">
                  <a:pos x="57" y="2"/>
                </a:cxn>
                <a:cxn ang="0">
                  <a:pos x="54" y="3"/>
                </a:cxn>
                <a:cxn ang="0">
                  <a:pos x="51" y="3"/>
                </a:cxn>
                <a:cxn ang="0">
                  <a:pos x="41" y="8"/>
                </a:cxn>
                <a:cxn ang="0">
                  <a:pos x="36" y="12"/>
                </a:cxn>
                <a:cxn ang="0">
                  <a:pos x="26" y="18"/>
                </a:cxn>
                <a:cxn ang="0">
                  <a:pos x="24" y="20"/>
                </a:cxn>
                <a:cxn ang="0">
                  <a:pos x="21" y="22"/>
                </a:cxn>
                <a:cxn ang="0">
                  <a:pos x="19" y="20"/>
                </a:cxn>
                <a:cxn ang="0">
                  <a:pos x="11" y="23"/>
                </a:cxn>
                <a:cxn ang="0">
                  <a:pos x="1" y="22"/>
                </a:cxn>
              </a:cxnLst>
              <a:rect l="0" t="0" r="r" b="b"/>
              <a:pathLst>
                <a:path w="59" h="23">
                  <a:moveTo>
                    <a:pt x="0" y="23"/>
                  </a:moveTo>
                  <a:lnTo>
                    <a:pt x="0" y="22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3" y="22"/>
                  </a:lnTo>
                  <a:lnTo>
                    <a:pt x="3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6" y="22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5" y="22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9" y="20"/>
                  </a:lnTo>
                  <a:lnTo>
                    <a:pt x="19" y="20"/>
                  </a:lnTo>
                  <a:lnTo>
                    <a:pt x="19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6" y="18"/>
                  </a:lnTo>
                  <a:lnTo>
                    <a:pt x="26" y="17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29" y="17"/>
                  </a:lnTo>
                  <a:lnTo>
                    <a:pt x="31" y="15"/>
                  </a:lnTo>
                  <a:lnTo>
                    <a:pt x="31" y="15"/>
                  </a:lnTo>
                  <a:lnTo>
                    <a:pt x="31" y="15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37" y="11"/>
                  </a:lnTo>
                  <a:lnTo>
                    <a:pt x="37" y="11"/>
                  </a:lnTo>
                  <a:lnTo>
                    <a:pt x="37" y="9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41" y="9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9" y="5"/>
                  </a:lnTo>
                  <a:lnTo>
                    <a:pt x="49" y="3"/>
                  </a:lnTo>
                  <a:lnTo>
                    <a:pt x="49" y="3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7" y="2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7" y="2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2" y="3"/>
                  </a:lnTo>
                  <a:lnTo>
                    <a:pt x="51" y="3"/>
                  </a:lnTo>
                  <a:lnTo>
                    <a:pt x="49" y="5"/>
                  </a:lnTo>
                  <a:lnTo>
                    <a:pt x="41" y="8"/>
                  </a:lnTo>
                  <a:lnTo>
                    <a:pt x="39" y="9"/>
                  </a:lnTo>
                  <a:lnTo>
                    <a:pt x="36" y="12"/>
                  </a:lnTo>
                  <a:lnTo>
                    <a:pt x="29" y="17"/>
                  </a:lnTo>
                  <a:lnTo>
                    <a:pt x="26" y="18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1" y="22"/>
                  </a:lnTo>
                  <a:lnTo>
                    <a:pt x="21" y="22"/>
                  </a:lnTo>
                  <a:lnTo>
                    <a:pt x="19" y="20"/>
                  </a:lnTo>
                  <a:lnTo>
                    <a:pt x="19" y="20"/>
                  </a:lnTo>
                  <a:lnTo>
                    <a:pt x="15" y="22"/>
                  </a:lnTo>
                  <a:lnTo>
                    <a:pt x="11" y="23"/>
                  </a:lnTo>
                  <a:lnTo>
                    <a:pt x="6" y="22"/>
                  </a:lnTo>
                  <a:lnTo>
                    <a:pt x="1" y="22"/>
                  </a:lnTo>
                  <a:lnTo>
                    <a:pt x="0" y="23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40" name="Freeform 402"/>
            <p:cNvSpPr>
              <a:spLocks/>
            </p:cNvSpPr>
            <p:nvPr/>
          </p:nvSpPr>
          <p:spPr bwMode="auto">
            <a:xfrm>
              <a:off x="4266" y="714"/>
              <a:ext cx="1" cy="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41" name="Freeform 403"/>
            <p:cNvSpPr>
              <a:spLocks/>
            </p:cNvSpPr>
            <p:nvPr/>
          </p:nvSpPr>
          <p:spPr bwMode="auto">
            <a:xfrm>
              <a:off x="4266" y="714"/>
              <a:ext cx="1" cy="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42" name="Freeform 404"/>
            <p:cNvSpPr>
              <a:spLocks/>
            </p:cNvSpPr>
            <p:nvPr/>
          </p:nvSpPr>
          <p:spPr bwMode="auto">
            <a:xfrm>
              <a:off x="4267" y="691"/>
              <a:ext cx="40" cy="23"/>
            </a:xfrm>
            <a:custGeom>
              <a:avLst/>
              <a:gdLst/>
              <a:ahLst/>
              <a:cxnLst>
                <a:cxn ang="0">
                  <a:pos x="28" y="8"/>
                </a:cxn>
                <a:cxn ang="0">
                  <a:pos x="23" y="9"/>
                </a:cxn>
                <a:cxn ang="0">
                  <a:pos x="20" y="11"/>
                </a:cxn>
                <a:cxn ang="0">
                  <a:pos x="11" y="14"/>
                </a:cxn>
                <a:cxn ang="0">
                  <a:pos x="10" y="16"/>
                </a:cxn>
                <a:cxn ang="0">
                  <a:pos x="10" y="17"/>
                </a:cxn>
                <a:cxn ang="0">
                  <a:pos x="10" y="20"/>
                </a:cxn>
                <a:cxn ang="0">
                  <a:pos x="8" y="20"/>
                </a:cxn>
                <a:cxn ang="0">
                  <a:pos x="4" y="21"/>
                </a:cxn>
                <a:cxn ang="0">
                  <a:pos x="0" y="23"/>
                </a:cxn>
                <a:cxn ang="0">
                  <a:pos x="2" y="23"/>
                </a:cxn>
                <a:cxn ang="0">
                  <a:pos x="2" y="21"/>
                </a:cxn>
                <a:cxn ang="0">
                  <a:pos x="4" y="21"/>
                </a:cxn>
                <a:cxn ang="0">
                  <a:pos x="4" y="20"/>
                </a:cxn>
                <a:cxn ang="0">
                  <a:pos x="6" y="20"/>
                </a:cxn>
                <a:cxn ang="0">
                  <a:pos x="8" y="17"/>
                </a:cxn>
                <a:cxn ang="0">
                  <a:pos x="8" y="17"/>
                </a:cxn>
                <a:cxn ang="0">
                  <a:pos x="8" y="17"/>
                </a:cxn>
                <a:cxn ang="0">
                  <a:pos x="8" y="16"/>
                </a:cxn>
                <a:cxn ang="0">
                  <a:pos x="10" y="14"/>
                </a:cxn>
                <a:cxn ang="0">
                  <a:pos x="11" y="14"/>
                </a:cxn>
                <a:cxn ang="0">
                  <a:pos x="11" y="14"/>
                </a:cxn>
                <a:cxn ang="0">
                  <a:pos x="11" y="14"/>
                </a:cxn>
                <a:cxn ang="0">
                  <a:pos x="13" y="12"/>
                </a:cxn>
                <a:cxn ang="0">
                  <a:pos x="15" y="12"/>
                </a:cxn>
                <a:cxn ang="0">
                  <a:pos x="16" y="11"/>
                </a:cxn>
                <a:cxn ang="0">
                  <a:pos x="18" y="11"/>
                </a:cxn>
                <a:cxn ang="0">
                  <a:pos x="20" y="9"/>
                </a:cxn>
                <a:cxn ang="0">
                  <a:pos x="21" y="9"/>
                </a:cxn>
                <a:cxn ang="0">
                  <a:pos x="23" y="8"/>
                </a:cxn>
                <a:cxn ang="0">
                  <a:pos x="25" y="8"/>
                </a:cxn>
                <a:cxn ang="0">
                  <a:pos x="26" y="6"/>
                </a:cxn>
                <a:cxn ang="0">
                  <a:pos x="28" y="6"/>
                </a:cxn>
                <a:cxn ang="0">
                  <a:pos x="28" y="6"/>
                </a:cxn>
                <a:cxn ang="0">
                  <a:pos x="30" y="6"/>
                </a:cxn>
                <a:cxn ang="0">
                  <a:pos x="31" y="5"/>
                </a:cxn>
                <a:cxn ang="0">
                  <a:pos x="33" y="3"/>
                </a:cxn>
                <a:cxn ang="0">
                  <a:pos x="35" y="3"/>
                </a:cxn>
                <a:cxn ang="0">
                  <a:pos x="38" y="2"/>
                </a:cxn>
                <a:cxn ang="0">
                  <a:pos x="40" y="0"/>
                </a:cxn>
                <a:cxn ang="0">
                  <a:pos x="40" y="0"/>
                </a:cxn>
              </a:cxnLst>
              <a:rect l="0" t="0" r="r" b="b"/>
              <a:pathLst>
                <a:path w="40" h="23">
                  <a:moveTo>
                    <a:pt x="40" y="0"/>
                  </a:moveTo>
                  <a:lnTo>
                    <a:pt x="28" y="8"/>
                  </a:lnTo>
                  <a:lnTo>
                    <a:pt x="26" y="8"/>
                  </a:lnTo>
                  <a:lnTo>
                    <a:pt x="23" y="9"/>
                  </a:lnTo>
                  <a:lnTo>
                    <a:pt x="21" y="11"/>
                  </a:lnTo>
                  <a:lnTo>
                    <a:pt x="20" y="11"/>
                  </a:lnTo>
                  <a:lnTo>
                    <a:pt x="15" y="14"/>
                  </a:lnTo>
                  <a:lnTo>
                    <a:pt x="11" y="14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2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2" y="2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8" y="20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10" y="16"/>
                  </a:lnTo>
                  <a:lnTo>
                    <a:pt x="10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20" y="11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1" y="5"/>
                  </a:lnTo>
                  <a:lnTo>
                    <a:pt x="31" y="5"/>
                  </a:lnTo>
                  <a:lnTo>
                    <a:pt x="33" y="5"/>
                  </a:lnTo>
                  <a:lnTo>
                    <a:pt x="33" y="3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6" y="2"/>
                  </a:lnTo>
                  <a:lnTo>
                    <a:pt x="38" y="2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43" name="Freeform 405"/>
            <p:cNvSpPr>
              <a:spLocks/>
            </p:cNvSpPr>
            <p:nvPr/>
          </p:nvSpPr>
          <p:spPr bwMode="auto">
            <a:xfrm>
              <a:off x="4267" y="691"/>
              <a:ext cx="40" cy="23"/>
            </a:xfrm>
            <a:custGeom>
              <a:avLst/>
              <a:gdLst/>
              <a:ahLst/>
              <a:cxnLst>
                <a:cxn ang="0">
                  <a:pos x="28" y="8"/>
                </a:cxn>
                <a:cxn ang="0">
                  <a:pos x="23" y="9"/>
                </a:cxn>
                <a:cxn ang="0">
                  <a:pos x="20" y="11"/>
                </a:cxn>
                <a:cxn ang="0">
                  <a:pos x="11" y="14"/>
                </a:cxn>
                <a:cxn ang="0">
                  <a:pos x="10" y="16"/>
                </a:cxn>
                <a:cxn ang="0">
                  <a:pos x="10" y="17"/>
                </a:cxn>
                <a:cxn ang="0">
                  <a:pos x="10" y="20"/>
                </a:cxn>
                <a:cxn ang="0">
                  <a:pos x="8" y="20"/>
                </a:cxn>
                <a:cxn ang="0">
                  <a:pos x="4" y="21"/>
                </a:cxn>
                <a:cxn ang="0">
                  <a:pos x="0" y="23"/>
                </a:cxn>
                <a:cxn ang="0">
                  <a:pos x="2" y="23"/>
                </a:cxn>
                <a:cxn ang="0">
                  <a:pos x="2" y="21"/>
                </a:cxn>
                <a:cxn ang="0">
                  <a:pos x="4" y="21"/>
                </a:cxn>
                <a:cxn ang="0">
                  <a:pos x="4" y="20"/>
                </a:cxn>
                <a:cxn ang="0">
                  <a:pos x="6" y="20"/>
                </a:cxn>
                <a:cxn ang="0">
                  <a:pos x="8" y="17"/>
                </a:cxn>
                <a:cxn ang="0">
                  <a:pos x="8" y="17"/>
                </a:cxn>
                <a:cxn ang="0">
                  <a:pos x="8" y="17"/>
                </a:cxn>
                <a:cxn ang="0">
                  <a:pos x="8" y="16"/>
                </a:cxn>
                <a:cxn ang="0">
                  <a:pos x="10" y="14"/>
                </a:cxn>
                <a:cxn ang="0">
                  <a:pos x="11" y="14"/>
                </a:cxn>
                <a:cxn ang="0">
                  <a:pos x="11" y="14"/>
                </a:cxn>
                <a:cxn ang="0">
                  <a:pos x="11" y="14"/>
                </a:cxn>
                <a:cxn ang="0">
                  <a:pos x="13" y="12"/>
                </a:cxn>
                <a:cxn ang="0">
                  <a:pos x="15" y="12"/>
                </a:cxn>
                <a:cxn ang="0">
                  <a:pos x="16" y="11"/>
                </a:cxn>
                <a:cxn ang="0">
                  <a:pos x="18" y="11"/>
                </a:cxn>
                <a:cxn ang="0">
                  <a:pos x="20" y="9"/>
                </a:cxn>
                <a:cxn ang="0">
                  <a:pos x="21" y="9"/>
                </a:cxn>
                <a:cxn ang="0">
                  <a:pos x="23" y="8"/>
                </a:cxn>
                <a:cxn ang="0">
                  <a:pos x="25" y="8"/>
                </a:cxn>
                <a:cxn ang="0">
                  <a:pos x="26" y="6"/>
                </a:cxn>
                <a:cxn ang="0">
                  <a:pos x="28" y="6"/>
                </a:cxn>
                <a:cxn ang="0">
                  <a:pos x="28" y="6"/>
                </a:cxn>
                <a:cxn ang="0">
                  <a:pos x="30" y="6"/>
                </a:cxn>
                <a:cxn ang="0">
                  <a:pos x="31" y="5"/>
                </a:cxn>
                <a:cxn ang="0">
                  <a:pos x="33" y="3"/>
                </a:cxn>
                <a:cxn ang="0">
                  <a:pos x="35" y="3"/>
                </a:cxn>
                <a:cxn ang="0">
                  <a:pos x="38" y="2"/>
                </a:cxn>
                <a:cxn ang="0">
                  <a:pos x="40" y="0"/>
                </a:cxn>
                <a:cxn ang="0">
                  <a:pos x="40" y="0"/>
                </a:cxn>
              </a:cxnLst>
              <a:rect l="0" t="0" r="r" b="b"/>
              <a:pathLst>
                <a:path w="40" h="23">
                  <a:moveTo>
                    <a:pt x="40" y="0"/>
                  </a:moveTo>
                  <a:lnTo>
                    <a:pt x="28" y="8"/>
                  </a:lnTo>
                  <a:lnTo>
                    <a:pt x="26" y="8"/>
                  </a:lnTo>
                  <a:lnTo>
                    <a:pt x="23" y="9"/>
                  </a:lnTo>
                  <a:lnTo>
                    <a:pt x="21" y="11"/>
                  </a:lnTo>
                  <a:lnTo>
                    <a:pt x="20" y="11"/>
                  </a:lnTo>
                  <a:lnTo>
                    <a:pt x="15" y="14"/>
                  </a:lnTo>
                  <a:lnTo>
                    <a:pt x="11" y="14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2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2" y="2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8" y="20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10" y="16"/>
                  </a:lnTo>
                  <a:lnTo>
                    <a:pt x="10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20" y="11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1" y="5"/>
                  </a:lnTo>
                  <a:lnTo>
                    <a:pt x="31" y="5"/>
                  </a:lnTo>
                  <a:lnTo>
                    <a:pt x="33" y="5"/>
                  </a:lnTo>
                  <a:lnTo>
                    <a:pt x="33" y="3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6" y="2"/>
                  </a:lnTo>
                  <a:lnTo>
                    <a:pt x="38" y="2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44" name="Freeform 406"/>
            <p:cNvSpPr>
              <a:spLocks/>
            </p:cNvSpPr>
            <p:nvPr/>
          </p:nvSpPr>
          <p:spPr bwMode="auto">
            <a:xfrm>
              <a:off x="4315" y="687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45" name="Freeform 407"/>
            <p:cNvSpPr>
              <a:spLocks/>
            </p:cNvSpPr>
            <p:nvPr/>
          </p:nvSpPr>
          <p:spPr bwMode="auto">
            <a:xfrm>
              <a:off x="4315" y="687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46" name="Freeform 408"/>
            <p:cNvSpPr>
              <a:spLocks/>
            </p:cNvSpPr>
            <p:nvPr/>
          </p:nvSpPr>
          <p:spPr bwMode="auto">
            <a:xfrm>
              <a:off x="4394" y="651"/>
              <a:ext cx="6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3"/>
                </a:cxn>
                <a:cxn ang="0">
                  <a:pos x="3" y="3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3" y="1"/>
                </a:cxn>
                <a:cxn ang="0">
                  <a:pos x="3" y="0"/>
                </a:cxn>
                <a:cxn ang="0">
                  <a:pos x="3" y="1"/>
                </a:cxn>
                <a:cxn ang="0">
                  <a:pos x="5" y="1"/>
                </a:cxn>
                <a:cxn ang="0">
                  <a:pos x="5" y="1"/>
                </a:cxn>
                <a:cxn ang="0">
                  <a:pos x="6" y="1"/>
                </a:cxn>
                <a:cxn ang="0">
                  <a:pos x="6" y="3"/>
                </a:cxn>
                <a:cxn ang="0">
                  <a:pos x="6" y="3"/>
                </a:cxn>
                <a:cxn ang="0">
                  <a:pos x="6" y="3"/>
                </a:cxn>
                <a:cxn ang="0">
                  <a:pos x="6" y="3"/>
                </a:cxn>
                <a:cxn ang="0">
                  <a:pos x="6" y="3"/>
                </a:cxn>
                <a:cxn ang="0">
                  <a:pos x="6" y="3"/>
                </a:cxn>
                <a:cxn ang="0">
                  <a:pos x="6" y="3"/>
                </a:cxn>
                <a:cxn ang="0">
                  <a:pos x="6" y="3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47" name="Freeform 409"/>
            <p:cNvSpPr>
              <a:spLocks/>
            </p:cNvSpPr>
            <p:nvPr/>
          </p:nvSpPr>
          <p:spPr bwMode="auto">
            <a:xfrm>
              <a:off x="4394" y="651"/>
              <a:ext cx="6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3"/>
                </a:cxn>
                <a:cxn ang="0">
                  <a:pos x="3" y="3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3" y="1"/>
                </a:cxn>
                <a:cxn ang="0">
                  <a:pos x="3" y="0"/>
                </a:cxn>
                <a:cxn ang="0">
                  <a:pos x="3" y="1"/>
                </a:cxn>
                <a:cxn ang="0">
                  <a:pos x="5" y="1"/>
                </a:cxn>
                <a:cxn ang="0">
                  <a:pos x="5" y="1"/>
                </a:cxn>
                <a:cxn ang="0">
                  <a:pos x="6" y="1"/>
                </a:cxn>
                <a:cxn ang="0">
                  <a:pos x="6" y="3"/>
                </a:cxn>
                <a:cxn ang="0">
                  <a:pos x="6" y="3"/>
                </a:cxn>
                <a:cxn ang="0">
                  <a:pos x="6" y="3"/>
                </a:cxn>
                <a:cxn ang="0">
                  <a:pos x="6" y="3"/>
                </a:cxn>
                <a:cxn ang="0">
                  <a:pos x="6" y="3"/>
                </a:cxn>
                <a:cxn ang="0">
                  <a:pos x="6" y="3"/>
                </a:cxn>
                <a:cxn ang="0">
                  <a:pos x="6" y="3"/>
                </a:cxn>
                <a:cxn ang="0">
                  <a:pos x="6" y="3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48" name="Freeform 410"/>
            <p:cNvSpPr>
              <a:spLocks/>
            </p:cNvSpPr>
            <p:nvPr/>
          </p:nvSpPr>
          <p:spPr bwMode="auto">
            <a:xfrm>
              <a:off x="4379" y="651"/>
              <a:ext cx="18" cy="3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0" y="1"/>
                </a:cxn>
                <a:cxn ang="0">
                  <a:pos x="8" y="1"/>
                </a:cxn>
                <a:cxn ang="0">
                  <a:pos x="3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5" y="1"/>
                </a:cxn>
                <a:cxn ang="0">
                  <a:pos x="5" y="1"/>
                </a:cxn>
                <a:cxn ang="0">
                  <a:pos x="6" y="1"/>
                </a:cxn>
                <a:cxn ang="0">
                  <a:pos x="8" y="1"/>
                </a:cxn>
                <a:cxn ang="0">
                  <a:pos x="8" y="1"/>
                </a:cxn>
                <a:cxn ang="0">
                  <a:pos x="8" y="1"/>
                </a:cxn>
                <a:cxn ang="0">
                  <a:pos x="8" y="1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1" y="1"/>
                </a:cxn>
                <a:cxn ang="0">
                  <a:pos x="11" y="1"/>
                </a:cxn>
                <a:cxn ang="0">
                  <a:pos x="11" y="1"/>
                </a:cxn>
                <a:cxn ang="0">
                  <a:pos x="11" y="1"/>
                </a:cxn>
                <a:cxn ang="0">
                  <a:pos x="11" y="1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5" y="0"/>
                </a:cxn>
                <a:cxn ang="0">
                  <a:pos x="15" y="1"/>
                </a:cxn>
                <a:cxn ang="0">
                  <a:pos x="16" y="0"/>
                </a:cxn>
                <a:cxn ang="0">
                  <a:pos x="18" y="0"/>
                </a:cxn>
                <a:cxn ang="0">
                  <a:pos x="18" y="0"/>
                </a:cxn>
              </a:cxnLst>
              <a:rect l="0" t="0" r="r" b="b"/>
              <a:pathLst>
                <a:path w="18" h="3">
                  <a:moveTo>
                    <a:pt x="18" y="0"/>
                  </a:moveTo>
                  <a:lnTo>
                    <a:pt x="10" y="1"/>
                  </a:lnTo>
                  <a:lnTo>
                    <a:pt x="8" y="1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49" name="Freeform 411"/>
            <p:cNvSpPr>
              <a:spLocks/>
            </p:cNvSpPr>
            <p:nvPr/>
          </p:nvSpPr>
          <p:spPr bwMode="auto">
            <a:xfrm>
              <a:off x="4379" y="651"/>
              <a:ext cx="18" cy="3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0" y="1"/>
                </a:cxn>
                <a:cxn ang="0">
                  <a:pos x="8" y="1"/>
                </a:cxn>
                <a:cxn ang="0">
                  <a:pos x="3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5" y="1"/>
                </a:cxn>
                <a:cxn ang="0">
                  <a:pos x="5" y="1"/>
                </a:cxn>
                <a:cxn ang="0">
                  <a:pos x="6" y="1"/>
                </a:cxn>
                <a:cxn ang="0">
                  <a:pos x="8" y="1"/>
                </a:cxn>
                <a:cxn ang="0">
                  <a:pos x="8" y="1"/>
                </a:cxn>
                <a:cxn ang="0">
                  <a:pos x="8" y="1"/>
                </a:cxn>
                <a:cxn ang="0">
                  <a:pos x="8" y="1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1" y="1"/>
                </a:cxn>
                <a:cxn ang="0">
                  <a:pos x="11" y="1"/>
                </a:cxn>
                <a:cxn ang="0">
                  <a:pos x="11" y="1"/>
                </a:cxn>
                <a:cxn ang="0">
                  <a:pos x="11" y="1"/>
                </a:cxn>
                <a:cxn ang="0">
                  <a:pos x="11" y="1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5" y="0"/>
                </a:cxn>
                <a:cxn ang="0">
                  <a:pos x="15" y="1"/>
                </a:cxn>
                <a:cxn ang="0">
                  <a:pos x="16" y="0"/>
                </a:cxn>
                <a:cxn ang="0">
                  <a:pos x="18" y="0"/>
                </a:cxn>
                <a:cxn ang="0">
                  <a:pos x="18" y="0"/>
                </a:cxn>
              </a:cxnLst>
              <a:rect l="0" t="0" r="r" b="b"/>
              <a:pathLst>
                <a:path w="18" h="3">
                  <a:moveTo>
                    <a:pt x="18" y="0"/>
                  </a:moveTo>
                  <a:lnTo>
                    <a:pt x="10" y="1"/>
                  </a:lnTo>
                  <a:lnTo>
                    <a:pt x="8" y="1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18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50" name="Freeform 412"/>
            <p:cNvSpPr>
              <a:spLocks/>
            </p:cNvSpPr>
            <p:nvPr/>
          </p:nvSpPr>
          <p:spPr bwMode="auto">
            <a:xfrm>
              <a:off x="4372" y="626"/>
              <a:ext cx="108" cy="44"/>
            </a:xfrm>
            <a:custGeom>
              <a:avLst/>
              <a:gdLst/>
              <a:ahLst/>
              <a:cxnLst>
                <a:cxn ang="0">
                  <a:pos x="15" y="29"/>
                </a:cxn>
                <a:cxn ang="0">
                  <a:pos x="12" y="31"/>
                </a:cxn>
                <a:cxn ang="0">
                  <a:pos x="10" y="31"/>
                </a:cxn>
                <a:cxn ang="0">
                  <a:pos x="17" y="31"/>
                </a:cxn>
                <a:cxn ang="0">
                  <a:pos x="13" y="32"/>
                </a:cxn>
                <a:cxn ang="0">
                  <a:pos x="18" y="32"/>
                </a:cxn>
                <a:cxn ang="0">
                  <a:pos x="20" y="31"/>
                </a:cxn>
                <a:cxn ang="0">
                  <a:pos x="30" y="29"/>
                </a:cxn>
                <a:cxn ang="0">
                  <a:pos x="38" y="28"/>
                </a:cxn>
                <a:cxn ang="0">
                  <a:pos x="48" y="25"/>
                </a:cxn>
                <a:cxn ang="0">
                  <a:pos x="49" y="26"/>
                </a:cxn>
                <a:cxn ang="0">
                  <a:pos x="45" y="28"/>
                </a:cxn>
                <a:cxn ang="0">
                  <a:pos x="45" y="29"/>
                </a:cxn>
                <a:cxn ang="0">
                  <a:pos x="51" y="28"/>
                </a:cxn>
                <a:cxn ang="0">
                  <a:pos x="56" y="26"/>
                </a:cxn>
                <a:cxn ang="0">
                  <a:pos x="56" y="25"/>
                </a:cxn>
                <a:cxn ang="0">
                  <a:pos x="54" y="23"/>
                </a:cxn>
                <a:cxn ang="0">
                  <a:pos x="51" y="26"/>
                </a:cxn>
                <a:cxn ang="0">
                  <a:pos x="49" y="25"/>
                </a:cxn>
                <a:cxn ang="0">
                  <a:pos x="54" y="22"/>
                </a:cxn>
                <a:cxn ang="0">
                  <a:pos x="69" y="17"/>
                </a:cxn>
                <a:cxn ang="0">
                  <a:pos x="84" y="11"/>
                </a:cxn>
                <a:cxn ang="0">
                  <a:pos x="82" y="12"/>
                </a:cxn>
                <a:cxn ang="0">
                  <a:pos x="82" y="15"/>
                </a:cxn>
                <a:cxn ang="0">
                  <a:pos x="81" y="17"/>
                </a:cxn>
                <a:cxn ang="0">
                  <a:pos x="81" y="15"/>
                </a:cxn>
                <a:cxn ang="0">
                  <a:pos x="84" y="12"/>
                </a:cxn>
                <a:cxn ang="0">
                  <a:pos x="86" y="14"/>
                </a:cxn>
                <a:cxn ang="0">
                  <a:pos x="87" y="12"/>
                </a:cxn>
                <a:cxn ang="0">
                  <a:pos x="91" y="12"/>
                </a:cxn>
                <a:cxn ang="0">
                  <a:pos x="91" y="14"/>
                </a:cxn>
                <a:cxn ang="0">
                  <a:pos x="91" y="9"/>
                </a:cxn>
                <a:cxn ang="0">
                  <a:pos x="94" y="6"/>
                </a:cxn>
                <a:cxn ang="0">
                  <a:pos x="103" y="2"/>
                </a:cxn>
                <a:cxn ang="0">
                  <a:pos x="97" y="6"/>
                </a:cxn>
                <a:cxn ang="0">
                  <a:pos x="102" y="3"/>
                </a:cxn>
                <a:cxn ang="0">
                  <a:pos x="108" y="9"/>
                </a:cxn>
                <a:cxn ang="0">
                  <a:pos x="105" y="9"/>
                </a:cxn>
                <a:cxn ang="0">
                  <a:pos x="102" y="11"/>
                </a:cxn>
                <a:cxn ang="0">
                  <a:pos x="92" y="9"/>
                </a:cxn>
                <a:cxn ang="0">
                  <a:pos x="86" y="22"/>
                </a:cxn>
                <a:cxn ang="0">
                  <a:pos x="82" y="23"/>
                </a:cxn>
                <a:cxn ang="0">
                  <a:pos x="79" y="23"/>
                </a:cxn>
                <a:cxn ang="0">
                  <a:pos x="71" y="26"/>
                </a:cxn>
                <a:cxn ang="0">
                  <a:pos x="67" y="29"/>
                </a:cxn>
                <a:cxn ang="0">
                  <a:pos x="59" y="28"/>
                </a:cxn>
                <a:cxn ang="0">
                  <a:pos x="42" y="29"/>
                </a:cxn>
                <a:cxn ang="0">
                  <a:pos x="37" y="29"/>
                </a:cxn>
                <a:cxn ang="0">
                  <a:pos x="35" y="32"/>
                </a:cxn>
                <a:cxn ang="0">
                  <a:pos x="28" y="34"/>
                </a:cxn>
                <a:cxn ang="0">
                  <a:pos x="23" y="31"/>
                </a:cxn>
                <a:cxn ang="0">
                  <a:pos x="18" y="34"/>
                </a:cxn>
                <a:cxn ang="0">
                  <a:pos x="12" y="39"/>
                </a:cxn>
                <a:cxn ang="0">
                  <a:pos x="5" y="39"/>
                </a:cxn>
                <a:cxn ang="0">
                  <a:pos x="7" y="31"/>
                </a:cxn>
                <a:cxn ang="0">
                  <a:pos x="17" y="28"/>
                </a:cxn>
              </a:cxnLst>
              <a:rect l="0" t="0" r="r" b="b"/>
              <a:pathLst>
                <a:path w="108" h="44">
                  <a:moveTo>
                    <a:pt x="20" y="29"/>
                  </a:moveTo>
                  <a:lnTo>
                    <a:pt x="20" y="29"/>
                  </a:lnTo>
                  <a:lnTo>
                    <a:pt x="20" y="29"/>
                  </a:lnTo>
                  <a:lnTo>
                    <a:pt x="18" y="29"/>
                  </a:lnTo>
                  <a:lnTo>
                    <a:pt x="18" y="29"/>
                  </a:lnTo>
                  <a:lnTo>
                    <a:pt x="18" y="29"/>
                  </a:lnTo>
                  <a:lnTo>
                    <a:pt x="17" y="29"/>
                  </a:lnTo>
                  <a:lnTo>
                    <a:pt x="15" y="29"/>
                  </a:lnTo>
                  <a:lnTo>
                    <a:pt x="15" y="29"/>
                  </a:lnTo>
                  <a:lnTo>
                    <a:pt x="15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2" y="29"/>
                  </a:lnTo>
                  <a:lnTo>
                    <a:pt x="12" y="29"/>
                  </a:lnTo>
                  <a:lnTo>
                    <a:pt x="12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5" y="31"/>
                  </a:lnTo>
                  <a:lnTo>
                    <a:pt x="15" y="31"/>
                  </a:lnTo>
                  <a:lnTo>
                    <a:pt x="17" y="31"/>
                  </a:lnTo>
                  <a:lnTo>
                    <a:pt x="17" y="31"/>
                  </a:lnTo>
                  <a:lnTo>
                    <a:pt x="17" y="31"/>
                  </a:lnTo>
                  <a:lnTo>
                    <a:pt x="17" y="31"/>
                  </a:lnTo>
                  <a:lnTo>
                    <a:pt x="17" y="31"/>
                  </a:lnTo>
                  <a:lnTo>
                    <a:pt x="17" y="31"/>
                  </a:lnTo>
                  <a:lnTo>
                    <a:pt x="15" y="31"/>
                  </a:lnTo>
                  <a:lnTo>
                    <a:pt x="15" y="31"/>
                  </a:lnTo>
                  <a:lnTo>
                    <a:pt x="15" y="31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2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2" y="31"/>
                  </a:lnTo>
                  <a:lnTo>
                    <a:pt x="22" y="31"/>
                  </a:lnTo>
                  <a:lnTo>
                    <a:pt x="25" y="31"/>
                  </a:lnTo>
                  <a:lnTo>
                    <a:pt x="27" y="29"/>
                  </a:lnTo>
                  <a:lnTo>
                    <a:pt x="27" y="29"/>
                  </a:lnTo>
                  <a:lnTo>
                    <a:pt x="30" y="29"/>
                  </a:lnTo>
                  <a:lnTo>
                    <a:pt x="30" y="29"/>
                  </a:lnTo>
                  <a:lnTo>
                    <a:pt x="30" y="29"/>
                  </a:lnTo>
                  <a:lnTo>
                    <a:pt x="30" y="29"/>
                  </a:lnTo>
                  <a:lnTo>
                    <a:pt x="30" y="29"/>
                  </a:lnTo>
                  <a:lnTo>
                    <a:pt x="32" y="29"/>
                  </a:lnTo>
                  <a:lnTo>
                    <a:pt x="33" y="29"/>
                  </a:lnTo>
                  <a:lnTo>
                    <a:pt x="37" y="29"/>
                  </a:lnTo>
                  <a:lnTo>
                    <a:pt x="38" y="28"/>
                  </a:lnTo>
                  <a:lnTo>
                    <a:pt x="38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2" y="26"/>
                  </a:lnTo>
                  <a:lnTo>
                    <a:pt x="43" y="26"/>
                  </a:lnTo>
                  <a:lnTo>
                    <a:pt x="43" y="26"/>
                  </a:lnTo>
                  <a:lnTo>
                    <a:pt x="45" y="26"/>
                  </a:lnTo>
                  <a:lnTo>
                    <a:pt x="45" y="25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8" y="26"/>
                  </a:lnTo>
                  <a:lnTo>
                    <a:pt x="49" y="26"/>
                  </a:lnTo>
                  <a:lnTo>
                    <a:pt x="49" y="26"/>
                  </a:lnTo>
                  <a:lnTo>
                    <a:pt x="49" y="26"/>
                  </a:lnTo>
                  <a:lnTo>
                    <a:pt x="48" y="26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5" y="28"/>
                  </a:lnTo>
                  <a:lnTo>
                    <a:pt x="45" y="28"/>
                  </a:lnTo>
                  <a:lnTo>
                    <a:pt x="45" y="28"/>
                  </a:lnTo>
                  <a:lnTo>
                    <a:pt x="45" y="28"/>
                  </a:lnTo>
                  <a:lnTo>
                    <a:pt x="43" y="28"/>
                  </a:lnTo>
                  <a:lnTo>
                    <a:pt x="43" y="28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8" y="29"/>
                  </a:lnTo>
                  <a:lnTo>
                    <a:pt x="48" y="28"/>
                  </a:lnTo>
                  <a:lnTo>
                    <a:pt x="48" y="29"/>
                  </a:lnTo>
                  <a:lnTo>
                    <a:pt x="48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4" y="28"/>
                  </a:lnTo>
                  <a:lnTo>
                    <a:pt x="54" y="26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6" y="25"/>
                  </a:lnTo>
                  <a:lnTo>
                    <a:pt x="56" y="25"/>
                  </a:lnTo>
                  <a:lnTo>
                    <a:pt x="56" y="25"/>
                  </a:lnTo>
                  <a:lnTo>
                    <a:pt x="56" y="25"/>
                  </a:lnTo>
                  <a:lnTo>
                    <a:pt x="56" y="23"/>
                  </a:lnTo>
                  <a:lnTo>
                    <a:pt x="56" y="23"/>
                  </a:lnTo>
                  <a:lnTo>
                    <a:pt x="56" y="23"/>
                  </a:lnTo>
                  <a:lnTo>
                    <a:pt x="56" y="23"/>
                  </a:lnTo>
                  <a:lnTo>
                    <a:pt x="54" y="23"/>
                  </a:lnTo>
                  <a:lnTo>
                    <a:pt x="54" y="23"/>
                  </a:lnTo>
                  <a:lnTo>
                    <a:pt x="54" y="25"/>
                  </a:lnTo>
                  <a:lnTo>
                    <a:pt x="54" y="25"/>
                  </a:lnTo>
                  <a:lnTo>
                    <a:pt x="54" y="25"/>
                  </a:lnTo>
                  <a:lnTo>
                    <a:pt x="53" y="25"/>
                  </a:lnTo>
                  <a:lnTo>
                    <a:pt x="53" y="26"/>
                  </a:lnTo>
                  <a:lnTo>
                    <a:pt x="53" y="26"/>
                  </a:lnTo>
                  <a:lnTo>
                    <a:pt x="51" y="26"/>
                  </a:lnTo>
                  <a:lnTo>
                    <a:pt x="51" y="26"/>
                  </a:lnTo>
                  <a:lnTo>
                    <a:pt x="49" y="26"/>
                  </a:lnTo>
                  <a:lnTo>
                    <a:pt x="49" y="26"/>
                  </a:lnTo>
                  <a:lnTo>
                    <a:pt x="49" y="26"/>
                  </a:lnTo>
                  <a:lnTo>
                    <a:pt x="49" y="26"/>
                  </a:lnTo>
                  <a:lnTo>
                    <a:pt x="49" y="26"/>
                  </a:lnTo>
                  <a:lnTo>
                    <a:pt x="49" y="26"/>
                  </a:lnTo>
                  <a:lnTo>
                    <a:pt x="49" y="26"/>
                  </a:lnTo>
                  <a:lnTo>
                    <a:pt x="49" y="25"/>
                  </a:lnTo>
                  <a:lnTo>
                    <a:pt x="49" y="25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9" y="25"/>
                  </a:lnTo>
                  <a:lnTo>
                    <a:pt x="51" y="23"/>
                  </a:lnTo>
                  <a:lnTo>
                    <a:pt x="53" y="23"/>
                  </a:lnTo>
                  <a:lnTo>
                    <a:pt x="54" y="22"/>
                  </a:lnTo>
                  <a:lnTo>
                    <a:pt x="56" y="22"/>
                  </a:lnTo>
                  <a:lnTo>
                    <a:pt x="61" y="20"/>
                  </a:lnTo>
                  <a:lnTo>
                    <a:pt x="63" y="18"/>
                  </a:lnTo>
                  <a:lnTo>
                    <a:pt x="64" y="18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9" y="17"/>
                  </a:lnTo>
                  <a:lnTo>
                    <a:pt x="69" y="17"/>
                  </a:lnTo>
                  <a:lnTo>
                    <a:pt x="72" y="15"/>
                  </a:lnTo>
                  <a:lnTo>
                    <a:pt x="74" y="15"/>
                  </a:lnTo>
                  <a:lnTo>
                    <a:pt x="77" y="14"/>
                  </a:lnTo>
                  <a:lnTo>
                    <a:pt x="79" y="14"/>
                  </a:lnTo>
                  <a:lnTo>
                    <a:pt x="81" y="12"/>
                  </a:lnTo>
                  <a:lnTo>
                    <a:pt x="81" y="12"/>
                  </a:lnTo>
                  <a:lnTo>
                    <a:pt x="82" y="12"/>
                  </a:lnTo>
                  <a:lnTo>
                    <a:pt x="84" y="11"/>
                  </a:lnTo>
                  <a:lnTo>
                    <a:pt x="86" y="11"/>
                  </a:lnTo>
                  <a:lnTo>
                    <a:pt x="86" y="11"/>
                  </a:lnTo>
                  <a:lnTo>
                    <a:pt x="86" y="11"/>
                  </a:lnTo>
                  <a:lnTo>
                    <a:pt x="86" y="11"/>
                  </a:lnTo>
                  <a:lnTo>
                    <a:pt x="82" y="12"/>
                  </a:lnTo>
                  <a:lnTo>
                    <a:pt x="82" y="12"/>
                  </a:lnTo>
                  <a:lnTo>
                    <a:pt x="82" y="12"/>
                  </a:lnTo>
                  <a:lnTo>
                    <a:pt x="82" y="12"/>
                  </a:lnTo>
                  <a:lnTo>
                    <a:pt x="82" y="12"/>
                  </a:lnTo>
                  <a:lnTo>
                    <a:pt x="82" y="12"/>
                  </a:lnTo>
                  <a:lnTo>
                    <a:pt x="82" y="14"/>
                  </a:lnTo>
                  <a:lnTo>
                    <a:pt x="82" y="14"/>
                  </a:lnTo>
                  <a:lnTo>
                    <a:pt x="82" y="14"/>
                  </a:lnTo>
                  <a:lnTo>
                    <a:pt x="82" y="14"/>
                  </a:lnTo>
                  <a:lnTo>
                    <a:pt x="82" y="15"/>
                  </a:lnTo>
                  <a:lnTo>
                    <a:pt x="82" y="15"/>
                  </a:lnTo>
                  <a:lnTo>
                    <a:pt x="81" y="15"/>
                  </a:lnTo>
                  <a:lnTo>
                    <a:pt x="81" y="15"/>
                  </a:lnTo>
                  <a:lnTo>
                    <a:pt x="81" y="15"/>
                  </a:lnTo>
                  <a:lnTo>
                    <a:pt x="81" y="15"/>
                  </a:lnTo>
                  <a:lnTo>
                    <a:pt x="81" y="15"/>
                  </a:lnTo>
                  <a:lnTo>
                    <a:pt x="81" y="15"/>
                  </a:lnTo>
                  <a:lnTo>
                    <a:pt x="81" y="15"/>
                  </a:lnTo>
                  <a:lnTo>
                    <a:pt x="81" y="17"/>
                  </a:lnTo>
                  <a:lnTo>
                    <a:pt x="81" y="17"/>
                  </a:lnTo>
                  <a:lnTo>
                    <a:pt x="81" y="17"/>
                  </a:lnTo>
                  <a:lnTo>
                    <a:pt x="81" y="17"/>
                  </a:lnTo>
                  <a:lnTo>
                    <a:pt x="81" y="17"/>
                  </a:lnTo>
                  <a:lnTo>
                    <a:pt x="81" y="17"/>
                  </a:lnTo>
                  <a:lnTo>
                    <a:pt x="81" y="17"/>
                  </a:lnTo>
                  <a:lnTo>
                    <a:pt x="81" y="15"/>
                  </a:lnTo>
                  <a:lnTo>
                    <a:pt x="81" y="15"/>
                  </a:lnTo>
                  <a:lnTo>
                    <a:pt x="82" y="15"/>
                  </a:lnTo>
                  <a:lnTo>
                    <a:pt x="82" y="15"/>
                  </a:lnTo>
                  <a:lnTo>
                    <a:pt x="82" y="15"/>
                  </a:lnTo>
                  <a:lnTo>
                    <a:pt x="82" y="14"/>
                  </a:lnTo>
                  <a:lnTo>
                    <a:pt x="82" y="14"/>
                  </a:lnTo>
                  <a:lnTo>
                    <a:pt x="82" y="14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6" y="12"/>
                  </a:lnTo>
                  <a:lnTo>
                    <a:pt x="86" y="12"/>
                  </a:lnTo>
                  <a:lnTo>
                    <a:pt x="86" y="12"/>
                  </a:lnTo>
                  <a:lnTo>
                    <a:pt x="86" y="12"/>
                  </a:lnTo>
                  <a:lnTo>
                    <a:pt x="86" y="14"/>
                  </a:lnTo>
                  <a:lnTo>
                    <a:pt x="86" y="14"/>
                  </a:lnTo>
                  <a:lnTo>
                    <a:pt x="84" y="14"/>
                  </a:lnTo>
                  <a:lnTo>
                    <a:pt x="86" y="14"/>
                  </a:lnTo>
                  <a:lnTo>
                    <a:pt x="86" y="14"/>
                  </a:lnTo>
                  <a:lnTo>
                    <a:pt x="86" y="14"/>
                  </a:lnTo>
                  <a:lnTo>
                    <a:pt x="86" y="14"/>
                  </a:lnTo>
                  <a:lnTo>
                    <a:pt x="86" y="14"/>
                  </a:lnTo>
                  <a:lnTo>
                    <a:pt x="86" y="14"/>
                  </a:lnTo>
                  <a:lnTo>
                    <a:pt x="86" y="14"/>
                  </a:lnTo>
                  <a:lnTo>
                    <a:pt x="87" y="14"/>
                  </a:lnTo>
                  <a:lnTo>
                    <a:pt x="87" y="12"/>
                  </a:lnTo>
                  <a:lnTo>
                    <a:pt x="87" y="12"/>
                  </a:lnTo>
                  <a:lnTo>
                    <a:pt x="87" y="12"/>
                  </a:lnTo>
                  <a:lnTo>
                    <a:pt x="87" y="12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1" y="14"/>
                  </a:lnTo>
                  <a:lnTo>
                    <a:pt x="91" y="14"/>
                  </a:lnTo>
                  <a:lnTo>
                    <a:pt x="91" y="14"/>
                  </a:lnTo>
                  <a:lnTo>
                    <a:pt x="91" y="14"/>
                  </a:lnTo>
                  <a:lnTo>
                    <a:pt x="91" y="14"/>
                  </a:lnTo>
                  <a:lnTo>
                    <a:pt x="91" y="14"/>
                  </a:lnTo>
                  <a:lnTo>
                    <a:pt x="91" y="12"/>
                  </a:lnTo>
                  <a:lnTo>
                    <a:pt x="91" y="9"/>
                  </a:lnTo>
                  <a:lnTo>
                    <a:pt x="91" y="9"/>
                  </a:lnTo>
                  <a:lnTo>
                    <a:pt x="91" y="9"/>
                  </a:lnTo>
                  <a:lnTo>
                    <a:pt x="91" y="9"/>
                  </a:lnTo>
                  <a:lnTo>
                    <a:pt x="91" y="9"/>
                  </a:lnTo>
                  <a:lnTo>
                    <a:pt x="91" y="9"/>
                  </a:lnTo>
                  <a:lnTo>
                    <a:pt x="91" y="8"/>
                  </a:lnTo>
                  <a:lnTo>
                    <a:pt x="91" y="8"/>
                  </a:lnTo>
                  <a:lnTo>
                    <a:pt x="91" y="8"/>
                  </a:lnTo>
                  <a:lnTo>
                    <a:pt x="91" y="8"/>
                  </a:lnTo>
                  <a:lnTo>
                    <a:pt x="91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4" y="6"/>
                  </a:lnTo>
                  <a:lnTo>
                    <a:pt x="94" y="6"/>
                  </a:lnTo>
                  <a:lnTo>
                    <a:pt x="97" y="5"/>
                  </a:lnTo>
                  <a:lnTo>
                    <a:pt x="98" y="5"/>
                  </a:lnTo>
                  <a:lnTo>
                    <a:pt x="98" y="3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2" y="2"/>
                  </a:lnTo>
                  <a:lnTo>
                    <a:pt x="103" y="2"/>
                  </a:lnTo>
                  <a:lnTo>
                    <a:pt x="103" y="2"/>
                  </a:lnTo>
                  <a:lnTo>
                    <a:pt x="105" y="0"/>
                  </a:lnTo>
                  <a:lnTo>
                    <a:pt x="105" y="2"/>
                  </a:lnTo>
                  <a:lnTo>
                    <a:pt x="103" y="2"/>
                  </a:lnTo>
                  <a:lnTo>
                    <a:pt x="98" y="5"/>
                  </a:lnTo>
                  <a:lnTo>
                    <a:pt x="94" y="6"/>
                  </a:lnTo>
                  <a:lnTo>
                    <a:pt x="94" y="6"/>
                  </a:lnTo>
                  <a:lnTo>
                    <a:pt x="97" y="6"/>
                  </a:lnTo>
                  <a:lnTo>
                    <a:pt x="98" y="6"/>
                  </a:lnTo>
                  <a:lnTo>
                    <a:pt x="100" y="5"/>
                  </a:lnTo>
                  <a:lnTo>
                    <a:pt x="100" y="5"/>
                  </a:lnTo>
                  <a:lnTo>
                    <a:pt x="100" y="5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2" y="3"/>
                  </a:lnTo>
                  <a:lnTo>
                    <a:pt x="103" y="3"/>
                  </a:lnTo>
                  <a:lnTo>
                    <a:pt x="105" y="3"/>
                  </a:lnTo>
                  <a:lnTo>
                    <a:pt x="105" y="3"/>
                  </a:lnTo>
                  <a:lnTo>
                    <a:pt x="107" y="3"/>
                  </a:lnTo>
                  <a:lnTo>
                    <a:pt x="107" y="3"/>
                  </a:lnTo>
                  <a:lnTo>
                    <a:pt x="108" y="8"/>
                  </a:lnTo>
                  <a:lnTo>
                    <a:pt x="108" y="8"/>
                  </a:lnTo>
                  <a:lnTo>
                    <a:pt x="108" y="9"/>
                  </a:lnTo>
                  <a:lnTo>
                    <a:pt x="107" y="9"/>
                  </a:lnTo>
                  <a:lnTo>
                    <a:pt x="107" y="9"/>
                  </a:lnTo>
                  <a:lnTo>
                    <a:pt x="105" y="9"/>
                  </a:lnTo>
                  <a:lnTo>
                    <a:pt x="105" y="9"/>
                  </a:lnTo>
                  <a:lnTo>
                    <a:pt x="105" y="9"/>
                  </a:lnTo>
                  <a:lnTo>
                    <a:pt x="105" y="9"/>
                  </a:lnTo>
                  <a:lnTo>
                    <a:pt x="105" y="9"/>
                  </a:lnTo>
                  <a:lnTo>
                    <a:pt x="105" y="9"/>
                  </a:lnTo>
                  <a:lnTo>
                    <a:pt x="103" y="9"/>
                  </a:lnTo>
                  <a:lnTo>
                    <a:pt x="103" y="11"/>
                  </a:lnTo>
                  <a:lnTo>
                    <a:pt x="103" y="9"/>
                  </a:lnTo>
                  <a:lnTo>
                    <a:pt x="103" y="11"/>
                  </a:lnTo>
                  <a:lnTo>
                    <a:pt x="102" y="9"/>
                  </a:lnTo>
                  <a:lnTo>
                    <a:pt x="100" y="11"/>
                  </a:lnTo>
                  <a:lnTo>
                    <a:pt x="102" y="11"/>
                  </a:lnTo>
                  <a:lnTo>
                    <a:pt x="102" y="11"/>
                  </a:lnTo>
                  <a:lnTo>
                    <a:pt x="102" y="11"/>
                  </a:lnTo>
                  <a:lnTo>
                    <a:pt x="100" y="12"/>
                  </a:lnTo>
                  <a:lnTo>
                    <a:pt x="100" y="11"/>
                  </a:lnTo>
                  <a:lnTo>
                    <a:pt x="97" y="11"/>
                  </a:lnTo>
                  <a:lnTo>
                    <a:pt x="97" y="11"/>
                  </a:lnTo>
                  <a:lnTo>
                    <a:pt x="94" y="11"/>
                  </a:lnTo>
                  <a:lnTo>
                    <a:pt x="94" y="9"/>
                  </a:lnTo>
                  <a:lnTo>
                    <a:pt x="92" y="9"/>
                  </a:lnTo>
                  <a:lnTo>
                    <a:pt x="92" y="9"/>
                  </a:lnTo>
                  <a:lnTo>
                    <a:pt x="92" y="12"/>
                  </a:lnTo>
                  <a:lnTo>
                    <a:pt x="91" y="15"/>
                  </a:lnTo>
                  <a:lnTo>
                    <a:pt x="91" y="17"/>
                  </a:lnTo>
                  <a:lnTo>
                    <a:pt x="91" y="18"/>
                  </a:lnTo>
                  <a:lnTo>
                    <a:pt x="87" y="22"/>
                  </a:lnTo>
                  <a:lnTo>
                    <a:pt x="87" y="22"/>
                  </a:lnTo>
                  <a:lnTo>
                    <a:pt x="86" y="22"/>
                  </a:lnTo>
                  <a:lnTo>
                    <a:pt x="86" y="20"/>
                  </a:lnTo>
                  <a:lnTo>
                    <a:pt x="84" y="22"/>
                  </a:lnTo>
                  <a:lnTo>
                    <a:pt x="84" y="22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1" y="22"/>
                  </a:lnTo>
                  <a:lnTo>
                    <a:pt x="82" y="22"/>
                  </a:lnTo>
                  <a:lnTo>
                    <a:pt x="82" y="23"/>
                  </a:lnTo>
                  <a:lnTo>
                    <a:pt x="82" y="23"/>
                  </a:lnTo>
                  <a:lnTo>
                    <a:pt x="82" y="23"/>
                  </a:lnTo>
                  <a:lnTo>
                    <a:pt x="81" y="25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79" y="26"/>
                  </a:lnTo>
                  <a:lnTo>
                    <a:pt x="79" y="25"/>
                  </a:lnTo>
                  <a:lnTo>
                    <a:pt x="79" y="23"/>
                  </a:lnTo>
                  <a:lnTo>
                    <a:pt x="77" y="23"/>
                  </a:lnTo>
                  <a:lnTo>
                    <a:pt x="77" y="23"/>
                  </a:lnTo>
                  <a:lnTo>
                    <a:pt x="76" y="23"/>
                  </a:lnTo>
                  <a:lnTo>
                    <a:pt x="76" y="23"/>
                  </a:lnTo>
                  <a:lnTo>
                    <a:pt x="76" y="23"/>
                  </a:lnTo>
                  <a:lnTo>
                    <a:pt x="72" y="25"/>
                  </a:lnTo>
                  <a:lnTo>
                    <a:pt x="71" y="25"/>
                  </a:lnTo>
                  <a:lnTo>
                    <a:pt x="71" y="26"/>
                  </a:lnTo>
                  <a:lnTo>
                    <a:pt x="69" y="26"/>
                  </a:lnTo>
                  <a:lnTo>
                    <a:pt x="69" y="26"/>
                  </a:lnTo>
                  <a:lnTo>
                    <a:pt x="69" y="26"/>
                  </a:lnTo>
                  <a:lnTo>
                    <a:pt x="67" y="26"/>
                  </a:lnTo>
                  <a:lnTo>
                    <a:pt x="67" y="28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7" y="31"/>
                  </a:lnTo>
                  <a:lnTo>
                    <a:pt x="66" y="31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3" y="29"/>
                  </a:lnTo>
                  <a:lnTo>
                    <a:pt x="61" y="29"/>
                  </a:lnTo>
                  <a:lnTo>
                    <a:pt x="61" y="28"/>
                  </a:lnTo>
                  <a:lnTo>
                    <a:pt x="59" y="28"/>
                  </a:lnTo>
                  <a:lnTo>
                    <a:pt x="59" y="29"/>
                  </a:lnTo>
                  <a:lnTo>
                    <a:pt x="54" y="29"/>
                  </a:lnTo>
                  <a:lnTo>
                    <a:pt x="51" y="28"/>
                  </a:lnTo>
                  <a:lnTo>
                    <a:pt x="49" y="28"/>
                  </a:lnTo>
                  <a:lnTo>
                    <a:pt x="48" y="29"/>
                  </a:lnTo>
                  <a:lnTo>
                    <a:pt x="45" y="29"/>
                  </a:lnTo>
                  <a:lnTo>
                    <a:pt x="43" y="29"/>
                  </a:lnTo>
                  <a:lnTo>
                    <a:pt x="42" y="29"/>
                  </a:lnTo>
                  <a:lnTo>
                    <a:pt x="42" y="29"/>
                  </a:lnTo>
                  <a:lnTo>
                    <a:pt x="40" y="29"/>
                  </a:lnTo>
                  <a:lnTo>
                    <a:pt x="40" y="29"/>
                  </a:lnTo>
                  <a:lnTo>
                    <a:pt x="38" y="29"/>
                  </a:lnTo>
                  <a:lnTo>
                    <a:pt x="38" y="29"/>
                  </a:lnTo>
                  <a:lnTo>
                    <a:pt x="38" y="29"/>
                  </a:lnTo>
                  <a:lnTo>
                    <a:pt x="38" y="29"/>
                  </a:lnTo>
                  <a:lnTo>
                    <a:pt x="37" y="29"/>
                  </a:lnTo>
                  <a:lnTo>
                    <a:pt x="35" y="31"/>
                  </a:lnTo>
                  <a:lnTo>
                    <a:pt x="35" y="31"/>
                  </a:lnTo>
                  <a:lnTo>
                    <a:pt x="37" y="31"/>
                  </a:lnTo>
                  <a:lnTo>
                    <a:pt x="37" y="31"/>
                  </a:lnTo>
                  <a:lnTo>
                    <a:pt x="37" y="32"/>
                  </a:lnTo>
                  <a:lnTo>
                    <a:pt x="37" y="32"/>
                  </a:lnTo>
                  <a:lnTo>
                    <a:pt x="35" y="32"/>
                  </a:lnTo>
                  <a:lnTo>
                    <a:pt x="35" y="32"/>
                  </a:lnTo>
                  <a:lnTo>
                    <a:pt x="35" y="32"/>
                  </a:lnTo>
                  <a:lnTo>
                    <a:pt x="35" y="32"/>
                  </a:lnTo>
                  <a:lnTo>
                    <a:pt x="33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0" y="32"/>
                  </a:lnTo>
                  <a:lnTo>
                    <a:pt x="28" y="32"/>
                  </a:lnTo>
                  <a:lnTo>
                    <a:pt x="28" y="34"/>
                  </a:lnTo>
                  <a:lnTo>
                    <a:pt x="27" y="34"/>
                  </a:lnTo>
                  <a:lnTo>
                    <a:pt x="27" y="34"/>
                  </a:lnTo>
                  <a:lnTo>
                    <a:pt x="27" y="34"/>
                  </a:lnTo>
                  <a:lnTo>
                    <a:pt x="27" y="34"/>
                  </a:lnTo>
                  <a:lnTo>
                    <a:pt x="25" y="32"/>
                  </a:lnTo>
                  <a:lnTo>
                    <a:pt x="23" y="32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22" y="31"/>
                  </a:lnTo>
                  <a:lnTo>
                    <a:pt x="22" y="31"/>
                  </a:lnTo>
                  <a:lnTo>
                    <a:pt x="22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2"/>
                  </a:lnTo>
                  <a:lnTo>
                    <a:pt x="18" y="32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7" y="34"/>
                  </a:lnTo>
                  <a:lnTo>
                    <a:pt x="17" y="36"/>
                  </a:lnTo>
                  <a:lnTo>
                    <a:pt x="17" y="36"/>
                  </a:lnTo>
                  <a:lnTo>
                    <a:pt x="17" y="38"/>
                  </a:lnTo>
                  <a:lnTo>
                    <a:pt x="15" y="38"/>
                  </a:lnTo>
                  <a:lnTo>
                    <a:pt x="15" y="38"/>
                  </a:lnTo>
                  <a:lnTo>
                    <a:pt x="12" y="39"/>
                  </a:lnTo>
                  <a:lnTo>
                    <a:pt x="8" y="41"/>
                  </a:lnTo>
                  <a:lnTo>
                    <a:pt x="5" y="44"/>
                  </a:lnTo>
                  <a:lnTo>
                    <a:pt x="5" y="42"/>
                  </a:lnTo>
                  <a:lnTo>
                    <a:pt x="3" y="42"/>
                  </a:lnTo>
                  <a:lnTo>
                    <a:pt x="3" y="42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5" y="39"/>
                  </a:lnTo>
                  <a:lnTo>
                    <a:pt x="5" y="39"/>
                  </a:lnTo>
                  <a:lnTo>
                    <a:pt x="2" y="38"/>
                  </a:lnTo>
                  <a:lnTo>
                    <a:pt x="0" y="3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3" y="34"/>
                  </a:lnTo>
                  <a:lnTo>
                    <a:pt x="5" y="32"/>
                  </a:lnTo>
                  <a:lnTo>
                    <a:pt x="7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5" y="29"/>
                  </a:lnTo>
                  <a:lnTo>
                    <a:pt x="10" y="28"/>
                  </a:lnTo>
                  <a:lnTo>
                    <a:pt x="13" y="29"/>
                  </a:lnTo>
                  <a:lnTo>
                    <a:pt x="15" y="29"/>
                  </a:lnTo>
                  <a:lnTo>
                    <a:pt x="17" y="28"/>
                  </a:lnTo>
                  <a:lnTo>
                    <a:pt x="17" y="28"/>
                  </a:lnTo>
                  <a:lnTo>
                    <a:pt x="18" y="28"/>
                  </a:lnTo>
                  <a:lnTo>
                    <a:pt x="20" y="29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51" name="Freeform 413"/>
            <p:cNvSpPr>
              <a:spLocks/>
            </p:cNvSpPr>
            <p:nvPr/>
          </p:nvSpPr>
          <p:spPr bwMode="auto">
            <a:xfrm>
              <a:off x="4372" y="626"/>
              <a:ext cx="108" cy="44"/>
            </a:xfrm>
            <a:custGeom>
              <a:avLst/>
              <a:gdLst/>
              <a:ahLst/>
              <a:cxnLst>
                <a:cxn ang="0">
                  <a:pos x="15" y="29"/>
                </a:cxn>
                <a:cxn ang="0">
                  <a:pos x="12" y="31"/>
                </a:cxn>
                <a:cxn ang="0">
                  <a:pos x="10" y="31"/>
                </a:cxn>
                <a:cxn ang="0">
                  <a:pos x="17" y="31"/>
                </a:cxn>
                <a:cxn ang="0">
                  <a:pos x="13" y="32"/>
                </a:cxn>
                <a:cxn ang="0">
                  <a:pos x="18" y="32"/>
                </a:cxn>
                <a:cxn ang="0">
                  <a:pos x="20" y="31"/>
                </a:cxn>
                <a:cxn ang="0">
                  <a:pos x="30" y="29"/>
                </a:cxn>
                <a:cxn ang="0">
                  <a:pos x="38" y="28"/>
                </a:cxn>
                <a:cxn ang="0">
                  <a:pos x="48" y="25"/>
                </a:cxn>
                <a:cxn ang="0">
                  <a:pos x="49" y="26"/>
                </a:cxn>
                <a:cxn ang="0">
                  <a:pos x="45" y="28"/>
                </a:cxn>
                <a:cxn ang="0">
                  <a:pos x="45" y="29"/>
                </a:cxn>
                <a:cxn ang="0">
                  <a:pos x="51" y="28"/>
                </a:cxn>
                <a:cxn ang="0">
                  <a:pos x="56" y="26"/>
                </a:cxn>
                <a:cxn ang="0">
                  <a:pos x="56" y="25"/>
                </a:cxn>
                <a:cxn ang="0">
                  <a:pos x="54" y="23"/>
                </a:cxn>
                <a:cxn ang="0">
                  <a:pos x="51" y="26"/>
                </a:cxn>
                <a:cxn ang="0">
                  <a:pos x="49" y="25"/>
                </a:cxn>
                <a:cxn ang="0">
                  <a:pos x="54" y="22"/>
                </a:cxn>
                <a:cxn ang="0">
                  <a:pos x="69" y="17"/>
                </a:cxn>
                <a:cxn ang="0">
                  <a:pos x="84" y="11"/>
                </a:cxn>
                <a:cxn ang="0">
                  <a:pos x="82" y="12"/>
                </a:cxn>
                <a:cxn ang="0">
                  <a:pos x="82" y="15"/>
                </a:cxn>
                <a:cxn ang="0">
                  <a:pos x="81" y="17"/>
                </a:cxn>
                <a:cxn ang="0">
                  <a:pos x="81" y="15"/>
                </a:cxn>
                <a:cxn ang="0">
                  <a:pos x="84" y="12"/>
                </a:cxn>
                <a:cxn ang="0">
                  <a:pos x="86" y="14"/>
                </a:cxn>
                <a:cxn ang="0">
                  <a:pos x="87" y="12"/>
                </a:cxn>
                <a:cxn ang="0">
                  <a:pos x="91" y="12"/>
                </a:cxn>
                <a:cxn ang="0">
                  <a:pos x="91" y="14"/>
                </a:cxn>
                <a:cxn ang="0">
                  <a:pos x="91" y="9"/>
                </a:cxn>
                <a:cxn ang="0">
                  <a:pos x="94" y="6"/>
                </a:cxn>
                <a:cxn ang="0">
                  <a:pos x="103" y="2"/>
                </a:cxn>
                <a:cxn ang="0">
                  <a:pos x="97" y="6"/>
                </a:cxn>
                <a:cxn ang="0">
                  <a:pos x="102" y="3"/>
                </a:cxn>
                <a:cxn ang="0">
                  <a:pos x="108" y="9"/>
                </a:cxn>
                <a:cxn ang="0">
                  <a:pos x="105" y="9"/>
                </a:cxn>
                <a:cxn ang="0">
                  <a:pos x="102" y="11"/>
                </a:cxn>
                <a:cxn ang="0">
                  <a:pos x="92" y="9"/>
                </a:cxn>
                <a:cxn ang="0">
                  <a:pos x="86" y="22"/>
                </a:cxn>
                <a:cxn ang="0">
                  <a:pos x="82" y="23"/>
                </a:cxn>
                <a:cxn ang="0">
                  <a:pos x="79" y="23"/>
                </a:cxn>
                <a:cxn ang="0">
                  <a:pos x="71" y="26"/>
                </a:cxn>
                <a:cxn ang="0">
                  <a:pos x="67" y="29"/>
                </a:cxn>
                <a:cxn ang="0">
                  <a:pos x="59" y="28"/>
                </a:cxn>
                <a:cxn ang="0">
                  <a:pos x="42" y="29"/>
                </a:cxn>
                <a:cxn ang="0">
                  <a:pos x="37" y="29"/>
                </a:cxn>
                <a:cxn ang="0">
                  <a:pos x="35" y="32"/>
                </a:cxn>
                <a:cxn ang="0">
                  <a:pos x="28" y="34"/>
                </a:cxn>
                <a:cxn ang="0">
                  <a:pos x="23" y="31"/>
                </a:cxn>
                <a:cxn ang="0">
                  <a:pos x="18" y="34"/>
                </a:cxn>
                <a:cxn ang="0">
                  <a:pos x="12" y="39"/>
                </a:cxn>
                <a:cxn ang="0">
                  <a:pos x="5" y="39"/>
                </a:cxn>
                <a:cxn ang="0">
                  <a:pos x="7" y="31"/>
                </a:cxn>
                <a:cxn ang="0">
                  <a:pos x="17" y="28"/>
                </a:cxn>
              </a:cxnLst>
              <a:rect l="0" t="0" r="r" b="b"/>
              <a:pathLst>
                <a:path w="108" h="44">
                  <a:moveTo>
                    <a:pt x="20" y="29"/>
                  </a:moveTo>
                  <a:lnTo>
                    <a:pt x="20" y="29"/>
                  </a:lnTo>
                  <a:lnTo>
                    <a:pt x="20" y="29"/>
                  </a:lnTo>
                  <a:lnTo>
                    <a:pt x="18" y="29"/>
                  </a:lnTo>
                  <a:lnTo>
                    <a:pt x="18" y="29"/>
                  </a:lnTo>
                  <a:lnTo>
                    <a:pt x="18" y="29"/>
                  </a:lnTo>
                  <a:lnTo>
                    <a:pt x="17" y="29"/>
                  </a:lnTo>
                  <a:lnTo>
                    <a:pt x="15" y="29"/>
                  </a:lnTo>
                  <a:lnTo>
                    <a:pt x="15" y="29"/>
                  </a:lnTo>
                  <a:lnTo>
                    <a:pt x="15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2" y="29"/>
                  </a:lnTo>
                  <a:lnTo>
                    <a:pt x="12" y="29"/>
                  </a:lnTo>
                  <a:lnTo>
                    <a:pt x="12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5" y="31"/>
                  </a:lnTo>
                  <a:lnTo>
                    <a:pt x="15" y="31"/>
                  </a:lnTo>
                  <a:lnTo>
                    <a:pt x="17" y="31"/>
                  </a:lnTo>
                  <a:lnTo>
                    <a:pt x="17" y="31"/>
                  </a:lnTo>
                  <a:lnTo>
                    <a:pt x="17" y="31"/>
                  </a:lnTo>
                  <a:lnTo>
                    <a:pt x="17" y="31"/>
                  </a:lnTo>
                  <a:lnTo>
                    <a:pt x="17" y="31"/>
                  </a:lnTo>
                  <a:lnTo>
                    <a:pt x="17" y="31"/>
                  </a:lnTo>
                  <a:lnTo>
                    <a:pt x="15" y="31"/>
                  </a:lnTo>
                  <a:lnTo>
                    <a:pt x="15" y="31"/>
                  </a:lnTo>
                  <a:lnTo>
                    <a:pt x="15" y="31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2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2" y="31"/>
                  </a:lnTo>
                  <a:lnTo>
                    <a:pt x="22" y="31"/>
                  </a:lnTo>
                  <a:lnTo>
                    <a:pt x="25" y="31"/>
                  </a:lnTo>
                  <a:lnTo>
                    <a:pt x="27" y="29"/>
                  </a:lnTo>
                  <a:lnTo>
                    <a:pt x="27" y="29"/>
                  </a:lnTo>
                  <a:lnTo>
                    <a:pt x="30" y="29"/>
                  </a:lnTo>
                  <a:lnTo>
                    <a:pt x="30" y="29"/>
                  </a:lnTo>
                  <a:lnTo>
                    <a:pt x="30" y="29"/>
                  </a:lnTo>
                  <a:lnTo>
                    <a:pt x="30" y="29"/>
                  </a:lnTo>
                  <a:lnTo>
                    <a:pt x="30" y="29"/>
                  </a:lnTo>
                  <a:lnTo>
                    <a:pt x="32" y="29"/>
                  </a:lnTo>
                  <a:lnTo>
                    <a:pt x="33" y="29"/>
                  </a:lnTo>
                  <a:lnTo>
                    <a:pt x="37" y="29"/>
                  </a:lnTo>
                  <a:lnTo>
                    <a:pt x="38" y="28"/>
                  </a:lnTo>
                  <a:lnTo>
                    <a:pt x="38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2" y="26"/>
                  </a:lnTo>
                  <a:lnTo>
                    <a:pt x="43" y="26"/>
                  </a:lnTo>
                  <a:lnTo>
                    <a:pt x="43" y="26"/>
                  </a:lnTo>
                  <a:lnTo>
                    <a:pt x="45" y="26"/>
                  </a:lnTo>
                  <a:lnTo>
                    <a:pt x="45" y="25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8" y="26"/>
                  </a:lnTo>
                  <a:lnTo>
                    <a:pt x="49" y="26"/>
                  </a:lnTo>
                  <a:lnTo>
                    <a:pt x="49" y="26"/>
                  </a:lnTo>
                  <a:lnTo>
                    <a:pt x="49" y="26"/>
                  </a:lnTo>
                  <a:lnTo>
                    <a:pt x="48" y="26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5" y="28"/>
                  </a:lnTo>
                  <a:lnTo>
                    <a:pt x="45" y="28"/>
                  </a:lnTo>
                  <a:lnTo>
                    <a:pt x="45" y="28"/>
                  </a:lnTo>
                  <a:lnTo>
                    <a:pt x="45" y="28"/>
                  </a:lnTo>
                  <a:lnTo>
                    <a:pt x="43" y="28"/>
                  </a:lnTo>
                  <a:lnTo>
                    <a:pt x="43" y="28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8" y="29"/>
                  </a:lnTo>
                  <a:lnTo>
                    <a:pt x="48" y="28"/>
                  </a:lnTo>
                  <a:lnTo>
                    <a:pt x="48" y="29"/>
                  </a:lnTo>
                  <a:lnTo>
                    <a:pt x="48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4" y="28"/>
                  </a:lnTo>
                  <a:lnTo>
                    <a:pt x="54" y="26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6" y="25"/>
                  </a:lnTo>
                  <a:lnTo>
                    <a:pt x="56" y="25"/>
                  </a:lnTo>
                  <a:lnTo>
                    <a:pt x="56" y="25"/>
                  </a:lnTo>
                  <a:lnTo>
                    <a:pt x="56" y="25"/>
                  </a:lnTo>
                  <a:lnTo>
                    <a:pt x="56" y="23"/>
                  </a:lnTo>
                  <a:lnTo>
                    <a:pt x="56" y="23"/>
                  </a:lnTo>
                  <a:lnTo>
                    <a:pt x="56" y="23"/>
                  </a:lnTo>
                  <a:lnTo>
                    <a:pt x="56" y="23"/>
                  </a:lnTo>
                  <a:lnTo>
                    <a:pt x="54" y="23"/>
                  </a:lnTo>
                  <a:lnTo>
                    <a:pt x="54" y="23"/>
                  </a:lnTo>
                  <a:lnTo>
                    <a:pt x="54" y="25"/>
                  </a:lnTo>
                  <a:lnTo>
                    <a:pt x="54" y="25"/>
                  </a:lnTo>
                  <a:lnTo>
                    <a:pt x="54" y="25"/>
                  </a:lnTo>
                  <a:lnTo>
                    <a:pt x="53" y="25"/>
                  </a:lnTo>
                  <a:lnTo>
                    <a:pt x="53" y="26"/>
                  </a:lnTo>
                  <a:lnTo>
                    <a:pt x="53" y="26"/>
                  </a:lnTo>
                  <a:lnTo>
                    <a:pt x="51" y="26"/>
                  </a:lnTo>
                  <a:lnTo>
                    <a:pt x="51" y="26"/>
                  </a:lnTo>
                  <a:lnTo>
                    <a:pt x="49" y="26"/>
                  </a:lnTo>
                  <a:lnTo>
                    <a:pt x="49" y="26"/>
                  </a:lnTo>
                  <a:lnTo>
                    <a:pt x="49" y="26"/>
                  </a:lnTo>
                  <a:lnTo>
                    <a:pt x="49" y="26"/>
                  </a:lnTo>
                  <a:lnTo>
                    <a:pt x="49" y="26"/>
                  </a:lnTo>
                  <a:lnTo>
                    <a:pt x="49" y="26"/>
                  </a:lnTo>
                  <a:lnTo>
                    <a:pt x="49" y="26"/>
                  </a:lnTo>
                  <a:lnTo>
                    <a:pt x="49" y="25"/>
                  </a:lnTo>
                  <a:lnTo>
                    <a:pt x="49" y="25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9" y="25"/>
                  </a:lnTo>
                  <a:lnTo>
                    <a:pt x="51" y="23"/>
                  </a:lnTo>
                  <a:lnTo>
                    <a:pt x="53" y="23"/>
                  </a:lnTo>
                  <a:lnTo>
                    <a:pt x="54" y="22"/>
                  </a:lnTo>
                  <a:lnTo>
                    <a:pt x="56" y="22"/>
                  </a:lnTo>
                  <a:lnTo>
                    <a:pt x="61" y="20"/>
                  </a:lnTo>
                  <a:lnTo>
                    <a:pt x="63" y="18"/>
                  </a:lnTo>
                  <a:lnTo>
                    <a:pt x="64" y="18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9" y="17"/>
                  </a:lnTo>
                  <a:lnTo>
                    <a:pt x="69" y="17"/>
                  </a:lnTo>
                  <a:lnTo>
                    <a:pt x="72" y="15"/>
                  </a:lnTo>
                  <a:lnTo>
                    <a:pt x="74" y="15"/>
                  </a:lnTo>
                  <a:lnTo>
                    <a:pt x="77" y="14"/>
                  </a:lnTo>
                  <a:lnTo>
                    <a:pt x="79" y="14"/>
                  </a:lnTo>
                  <a:lnTo>
                    <a:pt x="81" y="12"/>
                  </a:lnTo>
                  <a:lnTo>
                    <a:pt x="81" y="12"/>
                  </a:lnTo>
                  <a:lnTo>
                    <a:pt x="82" y="12"/>
                  </a:lnTo>
                  <a:lnTo>
                    <a:pt x="84" y="11"/>
                  </a:lnTo>
                  <a:lnTo>
                    <a:pt x="86" y="11"/>
                  </a:lnTo>
                  <a:lnTo>
                    <a:pt x="86" y="11"/>
                  </a:lnTo>
                  <a:lnTo>
                    <a:pt x="86" y="11"/>
                  </a:lnTo>
                  <a:lnTo>
                    <a:pt x="86" y="11"/>
                  </a:lnTo>
                  <a:lnTo>
                    <a:pt x="82" y="12"/>
                  </a:lnTo>
                  <a:lnTo>
                    <a:pt x="82" y="12"/>
                  </a:lnTo>
                  <a:lnTo>
                    <a:pt x="82" y="12"/>
                  </a:lnTo>
                  <a:lnTo>
                    <a:pt x="82" y="12"/>
                  </a:lnTo>
                  <a:lnTo>
                    <a:pt x="82" y="12"/>
                  </a:lnTo>
                  <a:lnTo>
                    <a:pt x="82" y="12"/>
                  </a:lnTo>
                  <a:lnTo>
                    <a:pt x="82" y="14"/>
                  </a:lnTo>
                  <a:lnTo>
                    <a:pt x="82" y="14"/>
                  </a:lnTo>
                  <a:lnTo>
                    <a:pt x="82" y="14"/>
                  </a:lnTo>
                  <a:lnTo>
                    <a:pt x="82" y="14"/>
                  </a:lnTo>
                  <a:lnTo>
                    <a:pt x="82" y="15"/>
                  </a:lnTo>
                  <a:lnTo>
                    <a:pt x="82" y="15"/>
                  </a:lnTo>
                  <a:lnTo>
                    <a:pt x="81" y="15"/>
                  </a:lnTo>
                  <a:lnTo>
                    <a:pt x="81" y="15"/>
                  </a:lnTo>
                  <a:lnTo>
                    <a:pt x="81" y="15"/>
                  </a:lnTo>
                  <a:lnTo>
                    <a:pt x="81" y="15"/>
                  </a:lnTo>
                  <a:lnTo>
                    <a:pt x="81" y="15"/>
                  </a:lnTo>
                  <a:lnTo>
                    <a:pt x="81" y="15"/>
                  </a:lnTo>
                  <a:lnTo>
                    <a:pt x="81" y="15"/>
                  </a:lnTo>
                  <a:lnTo>
                    <a:pt x="81" y="17"/>
                  </a:lnTo>
                  <a:lnTo>
                    <a:pt x="81" y="17"/>
                  </a:lnTo>
                  <a:lnTo>
                    <a:pt x="81" y="17"/>
                  </a:lnTo>
                  <a:lnTo>
                    <a:pt x="81" y="17"/>
                  </a:lnTo>
                  <a:lnTo>
                    <a:pt x="81" y="17"/>
                  </a:lnTo>
                  <a:lnTo>
                    <a:pt x="81" y="17"/>
                  </a:lnTo>
                  <a:lnTo>
                    <a:pt x="81" y="17"/>
                  </a:lnTo>
                  <a:lnTo>
                    <a:pt x="81" y="15"/>
                  </a:lnTo>
                  <a:lnTo>
                    <a:pt x="81" y="15"/>
                  </a:lnTo>
                  <a:lnTo>
                    <a:pt x="82" y="15"/>
                  </a:lnTo>
                  <a:lnTo>
                    <a:pt x="82" y="15"/>
                  </a:lnTo>
                  <a:lnTo>
                    <a:pt x="82" y="15"/>
                  </a:lnTo>
                  <a:lnTo>
                    <a:pt x="82" y="14"/>
                  </a:lnTo>
                  <a:lnTo>
                    <a:pt x="82" y="14"/>
                  </a:lnTo>
                  <a:lnTo>
                    <a:pt x="82" y="14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6" y="12"/>
                  </a:lnTo>
                  <a:lnTo>
                    <a:pt x="86" y="12"/>
                  </a:lnTo>
                  <a:lnTo>
                    <a:pt x="86" y="12"/>
                  </a:lnTo>
                  <a:lnTo>
                    <a:pt x="86" y="12"/>
                  </a:lnTo>
                  <a:lnTo>
                    <a:pt x="86" y="14"/>
                  </a:lnTo>
                  <a:lnTo>
                    <a:pt x="86" y="14"/>
                  </a:lnTo>
                  <a:lnTo>
                    <a:pt x="84" y="14"/>
                  </a:lnTo>
                  <a:lnTo>
                    <a:pt x="86" y="14"/>
                  </a:lnTo>
                  <a:lnTo>
                    <a:pt x="86" y="14"/>
                  </a:lnTo>
                  <a:lnTo>
                    <a:pt x="86" y="14"/>
                  </a:lnTo>
                  <a:lnTo>
                    <a:pt x="86" y="14"/>
                  </a:lnTo>
                  <a:lnTo>
                    <a:pt x="86" y="14"/>
                  </a:lnTo>
                  <a:lnTo>
                    <a:pt x="86" y="14"/>
                  </a:lnTo>
                  <a:lnTo>
                    <a:pt x="86" y="14"/>
                  </a:lnTo>
                  <a:lnTo>
                    <a:pt x="87" y="14"/>
                  </a:lnTo>
                  <a:lnTo>
                    <a:pt x="87" y="12"/>
                  </a:lnTo>
                  <a:lnTo>
                    <a:pt x="87" y="12"/>
                  </a:lnTo>
                  <a:lnTo>
                    <a:pt x="87" y="12"/>
                  </a:lnTo>
                  <a:lnTo>
                    <a:pt x="87" y="12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1" y="14"/>
                  </a:lnTo>
                  <a:lnTo>
                    <a:pt x="91" y="14"/>
                  </a:lnTo>
                  <a:lnTo>
                    <a:pt x="91" y="14"/>
                  </a:lnTo>
                  <a:lnTo>
                    <a:pt x="91" y="14"/>
                  </a:lnTo>
                  <a:lnTo>
                    <a:pt x="91" y="14"/>
                  </a:lnTo>
                  <a:lnTo>
                    <a:pt x="91" y="14"/>
                  </a:lnTo>
                  <a:lnTo>
                    <a:pt x="91" y="12"/>
                  </a:lnTo>
                  <a:lnTo>
                    <a:pt x="91" y="9"/>
                  </a:lnTo>
                  <a:lnTo>
                    <a:pt x="91" y="9"/>
                  </a:lnTo>
                  <a:lnTo>
                    <a:pt x="91" y="9"/>
                  </a:lnTo>
                  <a:lnTo>
                    <a:pt x="91" y="9"/>
                  </a:lnTo>
                  <a:lnTo>
                    <a:pt x="91" y="9"/>
                  </a:lnTo>
                  <a:lnTo>
                    <a:pt x="91" y="9"/>
                  </a:lnTo>
                  <a:lnTo>
                    <a:pt x="91" y="8"/>
                  </a:lnTo>
                  <a:lnTo>
                    <a:pt x="91" y="8"/>
                  </a:lnTo>
                  <a:lnTo>
                    <a:pt x="91" y="8"/>
                  </a:lnTo>
                  <a:lnTo>
                    <a:pt x="91" y="8"/>
                  </a:lnTo>
                  <a:lnTo>
                    <a:pt x="91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4" y="6"/>
                  </a:lnTo>
                  <a:lnTo>
                    <a:pt x="94" y="6"/>
                  </a:lnTo>
                  <a:lnTo>
                    <a:pt x="97" y="5"/>
                  </a:lnTo>
                  <a:lnTo>
                    <a:pt x="98" y="5"/>
                  </a:lnTo>
                  <a:lnTo>
                    <a:pt x="98" y="3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2" y="2"/>
                  </a:lnTo>
                  <a:lnTo>
                    <a:pt x="103" y="2"/>
                  </a:lnTo>
                  <a:lnTo>
                    <a:pt x="103" y="2"/>
                  </a:lnTo>
                  <a:lnTo>
                    <a:pt x="105" y="0"/>
                  </a:lnTo>
                  <a:lnTo>
                    <a:pt x="105" y="2"/>
                  </a:lnTo>
                  <a:lnTo>
                    <a:pt x="103" y="2"/>
                  </a:lnTo>
                  <a:lnTo>
                    <a:pt x="98" y="5"/>
                  </a:lnTo>
                  <a:lnTo>
                    <a:pt x="94" y="6"/>
                  </a:lnTo>
                  <a:lnTo>
                    <a:pt x="94" y="6"/>
                  </a:lnTo>
                  <a:lnTo>
                    <a:pt x="97" y="6"/>
                  </a:lnTo>
                  <a:lnTo>
                    <a:pt x="98" y="6"/>
                  </a:lnTo>
                  <a:lnTo>
                    <a:pt x="100" y="5"/>
                  </a:lnTo>
                  <a:lnTo>
                    <a:pt x="100" y="5"/>
                  </a:lnTo>
                  <a:lnTo>
                    <a:pt x="100" y="5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2" y="3"/>
                  </a:lnTo>
                  <a:lnTo>
                    <a:pt x="103" y="3"/>
                  </a:lnTo>
                  <a:lnTo>
                    <a:pt x="105" y="3"/>
                  </a:lnTo>
                  <a:lnTo>
                    <a:pt x="105" y="3"/>
                  </a:lnTo>
                  <a:lnTo>
                    <a:pt x="107" y="3"/>
                  </a:lnTo>
                  <a:lnTo>
                    <a:pt x="107" y="3"/>
                  </a:lnTo>
                  <a:lnTo>
                    <a:pt x="108" y="8"/>
                  </a:lnTo>
                  <a:lnTo>
                    <a:pt x="108" y="8"/>
                  </a:lnTo>
                  <a:lnTo>
                    <a:pt x="108" y="9"/>
                  </a:lnTo>
                  <a:lnTo>
                    <a:pt x="107" y="9"/>
                  </a:lnTo>
                  <a:lnTo>
                    <a:pt x="107" y="9"/>
                  </a:lnTo>
                  <a:lnTo>
                    <a:pt x="105" y="9"/>
                  </a:lnTo>
                  <a:lnTo>
                    <a:pt x="105" y="9"/>
                  </a:lnTo>
                  <a:lnTo>
                    <a:pt x="105" y="9"/>
                  </a:lnTo>
                  <a:lnTo>
                    <a:pt x="105" y="9"/>
                  </a:lnTo>
                  <a:lnTo>
                    <a:pt x="105" y="9"/>
                  </a:lnTo>
                  <a:lnTo>
                    <a:pt x="105" y="9"/>
                  </a:lnTo>
                  <a:lnTo>
                    <a:pt x="103" y="9"/>
                  </a:lnTo>
                  <a:lnTo>
                    <a:pt x="103" y="11"/>
                  </a:lnTo>
                  <a:lnTo>
                    <a:pt x="103" y="9"/>
                  </a:lnTo>
                  <a:lnTo>
                    <a:pt x="103" y="11"/>
                  </a:lnTo>
                  <a:lnTo>
                    <a:pt x="102" y="9"/>
                  </a:lnTo>
                  <a:lnTo>
                    <a:pt x="100" y="11"/>
                  </a:lnTo>
                  <a:lnTo>
                    <a:pt x="102" y="11"/>
                  </a:lnTo>
                  <a:lnTo>
                    <a:pt x="102" y="11"/>
                  </a:lnTo>
                  <a:lnTo>
                    <a:pt x="102" y="11"/>
                  </a:lnTo>
                  <a:lnTo>
                    <a:pt x="100" y="12"/>
                  </a:lnTo>
                  <a:lnTo>
                    <a:pt x="100" y="11"/>
                  </a:lnTo>
                  <a:lnTo>
                    <a:pt x="97" y="11"/>
                  </a:lnTo>
                  <a:lnTo>
                    <a:pt x="97" y="11"/>
                  </a:lnTo>
                  <a:lnTo>
                    <a:pt x="94" y="11"/>
                  </a:lnTo>
                  <a:lnTo>
                    <a:pt x="94" y="9"/>
                  </a:lnTo>
                  <a:lnTo>
                    <a:pt x="92" y="9"/>
                  </a:lnTo>
                  <a:lnTo>
                    <a:pt x="92" y="9"/>
                  </a:lnTo>
                  <a:lnTo>
                    <a:pt x="92" y="12"/>
                  </a:lnTo>
                  <a:lnTo>
                    <a:pt x="91" y="15"/>
                  </a:lnTo>
                  <a:lnTo>
                    <a:pt x="91" y="17"/>
                  </a:lnTo>
                  <a:lnTo>
                    <a:pt x="91" y="18"/>
                  </a:lnTo>
                  <a:lnTo>
                    <a:pt x="87" y="22"/>
                  </a:lnTo>
                  <a:lnTo>
                    <a:pt x="87" y="22"/>
                  </a:lnTo>
                  <a:lnTo>
                    <a:pt x="86" y="22"/>
                  </a:lnTo>
                  <a:lnTo>
                    <a:pt x="86" y="20"/>
                  </a:lnTo>
                  <a:lnTo>
                    <a:pt x="84" y="22"/>
                  </a:lnTo>
                  <a:lnTo>
                    <a:pt x="84" y="22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1" y="22"/>
                  </a:lnTo>
                  <a:lnTo>
                    <a:pt x="82" y="22"/>
                  </a:lnTo>
                  <a:lnTo>
                    <a:pt x="82" y="23"/>
                  </a:lnTo>
                  <a:lnTo>
                    <a:pt x="82" y="23"/>
                  </a:lnTo>
                  <a:lnTo>
                    <a:pt x="82" y="23"/>
                  </a:lnTo>
                  <a:lnTo>
                    <a:pt x="81" y="25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79" y="26"/>
                  </a:lnTo>
                  <a:lnTo>
                    <a:pt x="79" y="25"/>
                  </a:lnTo>
                  <a:lnTo>
                    <a:pt x="79" y="23"/>
                  </a:lnTo>
                  <a:lnTo>
                    <a:pt x="77" y="23"/>
                  </a:lnTo>
                  <a:lnTo>
                    <a:pt x="77" y="23"/>
                  </a:lnTo>
                  <a:lnTo>
                    <a:pt x="76" y="23"/>
                  </a:lnTo>
                  <a:lnTo>
                    <a:pt x="76" y="23"/>
                  </a:lnTo>
                  <a:lnTo>
                    <a:pt x="76" y="23"/>
                  </a:lnTo>
                  <a:lnTo>
                    <a:pt x="72" y="25"/>
                  </a:lnTo>
                  <a:lnTo>
                    <a:pt x="71" y="25"/>
                  </a:lnTo>
                  <a:lnTo>
                    <a:pt x="71" y="26"/>
                  </a:lnTo>
                  <a:lnTo>
                    <a:pt x="69" y="26"/>
                  </a:lnTo>
                  <a:lnTo>
                    <a:pt x="69" y="26"/>
                  </a:lnTo>
                  <a:lnTo>
                    <a:pt x="69" y="26"/>
                  </a:lnTo>
                  <a:lnTo>
                    <a:pt x="67" y="26"/>
                  </a:lnTo>
                  <a:lnTo>
                    <a:pt x="67" y="28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7" y="31"/>
                  </a:lnTo>
                  <a:lnTo>
                    <a:pt x="66" y="31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3" y="29"/>
                  </a:lnTo>
                  <a:lnTo>
                    <a:pt x="61" y="29"/>
                  </a:lnTo>
                  <a:lnTo>
                    <a:pt x="61" y="28"/>
                  </a:lnTo>
                  <a:lnTo>
                    <a:pt x="59" y="28"/>
                  </a:lnTo>
                  <a:lnTo>
                    <a:pt x="59" y="29"/>
                  </a:lnTo>
                  <a:lnTo>
                    <a:pt x="54" y="29"/>
                  </a:lnTo>
                  <a:lnTo>
                    <a:pt x="51" y="28"/>
                  </a:lnTo>
                  <a:lnTo>
                    <a:pt x="49" y="28"/>
                  </a:lnTo>
                  <a:lnTo>
                    <a:pt x="48" y="29"/>
                  </a:lnTo>
                  <a:lnTo>
                    <a:pt x="45" y="29"/>
                  </a:lnTo>
                  <a:lnTo>
                    <a:pt x="43" y="29"/>
                  </a:lnTo>
                  <a:lnTo>
                    <a:pt x="42" y="29"/>
                  </a:lnTo>
                  <a:lnTo>
                    <a:pt x="42" y="29"/>
                  </a:lnTo>
                  <a:lnTo>
                    <a:pt x="40" y="29"/>
                  </a:lnTo>
                  <a:lnTo>
                    <a:pt x="40" y="29"/>
                  </a:lnTo>
                  <a:lnTo>
                    <a:pt x="38" y="29"/>
                  </a:lnTo>
                  <a:lnTo>
                    <a:pt x="38" y="29"/>
                  </a:lnTo>
                  <a:lnTo>
                    <a:pt x="38" y="29"/>
                  </a:lnTo>
                  <a:lnTo>
                    <a:pt x="38" y="29"/>
                  </a:lnTo>
                  <a:lnTo>
                    <a:pt x="37" y="29"/>
                  </a:lnTo>
                  <a:lnTo>
                    <a:pt x="35" y="31"/>
                  </a:lnTo>
                  <a:lnTo>
                    <a:pt x="35" y="31"/>
                  </a:lnTo>
                  <a:lnTo>
                    <a:pt x="37" y="31"/>
                  </a:lnTo>
                  <a:lnTo>
                    <a:pt x="37" y="31"/>
                  </a:lnTo>
                  <a:lnTo>
                    <a:pt x="37" y="32"/>
                  </a:lnTo>
                  <a:lnTo>
                    <a:pt x="37" y="32"/>
                  </a:lnTo>
                  <a:lnTo>
                    <a:pt x="35" y="32"/>
                  </a:lnTo>
                  <a:lnTo>
                    <a:pt x="35" y="32"/>
                  </a:lnTo>
                  <a:lnTo>
                    <a:pt x="35" y="32"/>
                  </a:lnTo>
                  <a:lnTo>
                    <a:pt x="35" y="32"/>
                  </a:lnTo>
                  <a:lnTo>
                    <a:pt x="33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0" y="32"/>
                  </a:lnTo>
                  <a:lnTo>
                    <a:pt x="28" y="32"/>
                  </a:lnTo>
                  <a:lnTo>
                    <a:pt x="28" y="34"/>
                  </a:lnTo>
                  <a:lnTo>
                    <a:pt x="27" y="34"/>
                  </a:lnTo>
                  <a:lnTo>
                    <a:pt x="27" y="34"/>
                  </a:lnTo>
                  <a:lnTo>
                    <a:pt x="27" y="34"/>
                  </a:lnTo>
                  <a:lnTo>
                    <a:pt x="27" y="34"/>
                  </a:lnTo>
                  <a:lnTo>
                    <a:pt x="25" y="32"/>
                  </a:lnTo>
                  <a:lnTo>
                    <a:pt x="23" y="32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22" y="31"/>
                  </a:lnTo>
                  <a:lnTo>
                    <a:pt x="22" y="31"/>
                  </a:lnTo>
                  <a:lnTo>
                    <a:pt x="22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2"/>
                  </a:lnTo>
                  <a:lnTo>
                    <a:pt x="18" y="32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7" y="34"/>
                  </a:lnTo>
                  <a:lnTo>
                    <a:pt x="17" y="36"/>
                  </a:lnTo>
                  <a:lnTo>
                    <a:pt x="17" y="36"/>
                  </a:lnTo>
                  <a:lnTo>
                    <a:pt x="17" y="38"/>
                  </a:lnTo>
                  <a:lnTo>
                    <a:pt x="15" y="38"/>
                  </a:lnTo>
                  <a:lnTo>
                    <a:pt x="15" y="38"/>
                  </a:lnTo>
                  <a:lnTo>
                    <a:pt x="12" y="39"/>
                  </a:lnTo>
                  <a:lnTo>
                    <a:pt x="8" y="41"/>
                  </a:lnTo>
                  <a:lnTo>
                    <a:pt x="5" y="44"/>
                  </a:lnTo>
                  <a:lnTo>
                    <a:pt x="5" y="42"/>
                  </a:lnTo>
                  <a:lnTo>
                    <a:pt x="3" y="42"/>
                  </a:lnTo>
                  <a:lnTo>
                    <a:pt x="3" y="42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5" y="39"/>
                  </a:lnTo>
                  <a:lnTo>
                    <a:pt x="5" y="39"/>
                  </a:lnTo>
                  <a:lnTo>
                    <a:pt x="2" y="38"/>
                  </a:lnTo>
                  <a:lnTo>
                    <a:pt x="0" y="3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3" y="34"/>
                  </a:lnTo>
                  <a:lnTo>
                    <a:pt x="5" y="32"/>
                  </a:lnTo>
                  <a:lnTo>
                    <a:pt x="7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5" y="29"/>
                  </a:lnTo>
                  <a:lnTo>
                    <a:pt x="10" y="28"/>
                  </a:lnTo>
                  <a:lnTo>
                    <a:pt x="13" y="29"/>
                  </a:lnTo>
                  <a:lnTo>
                    <a:pt x="15" y="29"/>
                  </a:lnTo>
                  <a:lnTo>
                    <a:pt x="17" y="28"/>
                  </a:lnTo>
                  <a:lnTo>
                    <a:pt x="17" y="28"/>
                  </a:lnTo>
                  <a:lnTo>
                    <a:pt x="18" y="28"/>
                  </a:lnTo>
                  <a:lnTo>
                    <a:pt x="20" y="29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52" name="Freeform 414"/>
            <p:cNvSpPr>
              <a:spLocks/>
            </p:cNvSpPr>
            <p:nvPr/>
          </p:nvSpPr>
          <p:spPr bwMode="auto">
            <a:xfrm>
              <a:off x="4482" y="623"/>
              <a:ext cx="2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53" name="Freeform 415"/>
            <p:cNvSpPr>
              <a:spLocks/>
            </p:cNvSpPr>
            <p:nvPr/>
          </p:nvSpPr>
          <p:spPr bwMode="auto">
            <a:xfrm>
              <a:off x="4482" y="623"/>
              <a:ext cx="2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54" name="Freeform 416"/>
            <p:cNvSpPr>
              <a:spLocks/>
            </p:cNvSpPr>
            <p:nvPr/>
          </p:nvSpPr>
          <p:spPr bwMode="auto">
            <a:xfrm>
              <a:off x="4479" y="622"/>
              <a:ext cx="6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lnTo>
                    <a:pt x="0" y="4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55" name="Freeform 417"/>
            <p:cNvSpPr>
              <a:spLocks/>
            </p:cNvSpPr>
            <p:nvPr/>
          </p:nvSpPr>
          <p:spPr bwMode="auto">
            <a:xfrm>
              <a:off x="4479" y="622"/>
              <a:ext cx="6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lnTo>
                    <a:pt x="0" y="4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0" y="4"/>
                  </a:lnTo>
                  <a:lnTo>
                    <a:pt x="0" y="4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56" name="Freeform 418"/>
            <p:cNvSpPr>
              <a:spLocks/>
            </p:cNvSpPr>
            <p:nvPr/>
          </p:nvSpPr>
          <p:spPr bwMode="auto">
            <a:xfrm>
              <a:off x="4482" y="619"/>
              <a:ext cx="8" cy="10"/>
            </a:xfrm>
            <a:custGeom>
              <a:avLst/>
              <a:gdLst/>
              <a:ahLst/>
              <a:cxnLst>
                <a:cxn ang="0">
                  <a:pos x="2" y="10"/>
                </a:cxn>
                <a:cxn ang="0">
                  <a:pos x="2" y="9"/>
                </a:cxn>
                <a:cxn ang="0">
                  <a:pos x="2" y="9"/>
                </a:cxn>
                <a:cxn ang="0">
                  <a:pos x="3" y="6"/>
                </a:cxn>
                <a:cxn ang="0">
                  <a:pos x="7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3"/>
                </a:cxn>
                <a:cxn ang="0">
                  <a:pos x="5" y="1"/>
                </a:cxn>
                <a:cxn ang="0">
                  <a:pos x="5" y="3"/>
                </a:cxn>
                <a:cxn ang="0">
                  <a:pos x="3" y="4"/>
                </a:cxn>
                <a:cxn ang="0">
                  <a:pos x="2" y="6"/>
                </a:cxn>
                <a:cxn ang="0">
                  <a:pos x="2" y="6"/>
                </a:cxn>
                <a:cxn ang="0">
                  <a:pos x="3" y="6"/>
                </a:cxn>
                <a:cxn ang="0">
                  <a:pos x="3" y="6"/>
                </a:cxn>
                <a:cxn ang="0">
                  <a:pos x="5" y="6"/>
                </a:cxn>
                <a:cxn ang="0">
                  <a:pos x="2" y="7"/>
                </a:cxn>
                <a:cxn ang="0">
                  <a:pos x="2" y="6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2" y="4"/>
                </a:cxn>
                <a:cxn ang="0">
                  <a:pos x="3" y="3"/>
                </a:cxn>
                <a:cxn ang="0">
                  <a:pos x="5" y="3"/>
                </a:cxn>
                <a:cxn ang="0">
                  <a:pos x="7" y="1"/>
                </a:cxn>
                <a:cxn ang="0">
                  <a:pos x="7" y="1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7" y="3"/>
                </a:cxn>
                <a:cxn ang="0">
                  <a:pos x="8" y="4"/>
                </a:cxn>
                <a:cxn ang="0">
                  <a:pos x="7" y="4"/>
                </a:cxn>
                <a:cxn ang="0">
                  <a:pos x="5" y="7"/>
                </a:cxn>
                <a:cxn ang="0">
                  <a:pos x="3" y="9"/>
                </a:cxn>
                <a:cxn ang="0">
                  <a:pos x="3" y="10"/>
                </a:cxn>
                <a:cxn ang="0">
                  <a:pos x="2" y="10"/>
                </a:cxn>
              </a:cxnLst>
              <a:rect l="0" t="0" r="r" b="b"/>
              <a:pathLst>
                <a:path w="8" h="10">
                  <a:moveTo>
                    <a:pt x="2" y="10"/>
                  </a:moveTo>
                  <a:lnTo>
                    <a:pt x="2" y="10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3" y="6"/>
                  </a:lnTo>
                  <a:lnTo>
                    <a:pt x="5" y="4"/>
                  </a:lnTo>
                  <a:lnTo>
                    <a:pt x="7" y="4"/>
                  </a:lnTo>
                  <a:lnTo>
                    <a:pt x="7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3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5" y="3"/>
                  </a:lnTo>
                  <a:lnTo>
                    <a:pt x="5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7" y="4"/>
                  </a:lnTo>
                  <a:lnTo>
                    <a:pt x="7" y="6"/>
                  </a:lnTo>
                  <a:lnTo>
                    <a:pt x="5" y="7"/>
                  </a:lnTo>
                  <a:lnTo>
                    <a:pt x="5" y="9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57" name="Freeform 419"/>
            <p:cNvSpPr>
              <a:spLocks/>
            </p:cNvSpPr>
            <p:nvPr/>
          </p:nvSpPr>
          <p:spPr bwMode="auto">
            <a:xfrm>
              <a:off x="4482" y="619"/>
              <a:ext cx="8" cy="10"/>
            </a:xfrm>
            <a:custGeom>
              <a:avLst/>
              <a:gdLst/>
              <a:ahLst/>
              <a:cxnLst>
                <a:cxn ang="0">
                  <a:pos x="2" y="10"/>
                </a:cxn>
                <a:cxn ang="0">
                  <a:pos x="2" y="9"/>
                </a:cxn>
                <a:cxn ang="0">
                  <a:pos x="2" y="9"/>
                </a:cxn>
                <a:cxn ang="0">
                  <a:pos x="3" y="6"/>
                </a:cxn>
                <a:cxn ang="0">
                  <a:pos x="7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3"/>
                </a:cxn>
                <a:cxn ang="0">
                  <a:pos x="5" y="1"/>
                </a:cxn>
                <a:cxn ang="0">
                  <a:pos x="5" y="3"/>
                </a:cxn>
                <a:cxn ang="0">
                  <a:pos x="3" y="4"/>
                </a:cxn>
                <a:cxn ang="0">
                  <a:pos x="2" y="6"/>
                </a:cxn>
                <a:cxn ang="0">
                  <a:pos x="2" y="6"/>
                </a:cxn>
                <a:cxn ang="0">
                  <a:pos x="3" y="6"/>
                </a:cxn>
                <a:cxn ang="0">
                  <a:pos x="3" y="6"/>
                </a:cxn>
                <a:cxn ang="0">
                  <a:pos x="5" y="6"/>
                </a:cxn>
                <a:cxn ang="0">
                  <a:pos x="2" y="7"/>
                </a:cxn>
                <a:cxn ang="0">
                  <a:pos x="2" y="6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2" y="4"/>
                </a:cxn>
                <a:cxn ang="0">
                  <a:pos x="3" y="3"/>
                </a:cxn>
                <a:cxn ang="0">
                  <a:pos x="5" y="3"/>
                </a:cxn>
                <a:cxn ang="0">
                  <a:pos x="7" y="1"/>
                </a:cxn>
                <a:cxn ang="0">
                  <a:pos x="7" y="1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7" y="3"/>
                </a:cxn>
                <a:cxn ang="0">
                  <a:pos x="8" y="4"/>
                </a:cxn>
                <a:cxn ang="0">
                  <a:pos x="7" y="4"/>
                </a:cxn>
                <a:cxn ang="0">
                  <a:pos x="5" y="7"/>
                </a:cxn>
                <a:cxn ang="0">
                  <a:pos x="3" y="9"/>
                </a:cxn>
                <a:cxn ang="0">
                  <a:pos x="3" y="10"/>
                </a:cxn>
                <a:cxn ang="0">
                  <a:pos x="2" y="10"/>
                </a:cxn>
              </a:cxnLst>
              <a:rect l="0" t="0" r="r" b="b"/>
              <a:pathLst>
                <a:path w="8" h="10">
                  <a:moveTo>
                    <a:pt x="2" y="10"/>
                  </a:moveTo>
                  <a:lnTo>
                    <a:pt x="2" y="10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3" y="6"/>
                  </a:lnTo>
                  <a:lnTo>
                    <a:pt x="5" y="4"/>
                  </a:lnTo>
                  <a:lnTo>
                    <a:pt x="7" y="4"/>
                  </a:lnTo>
                  <a:lnTo>
                    <a:pt x="7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3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5" y="3"/>
                  </a:lnTo>
                  <a:lnTo>
                    <a:pt x="5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7" y="4"/>
                  </a:lnTo>
                  <a:lnTo>
                    <a:pt x="7" y="6"/>
                  </a:lnTo>
                  <a:lnTo>
                    <a:pt x="5" y="7"/>
                  </a:lnTo>
                  <a:lnTo>
                    <a:pt x="5" y="9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58" name="Freeform 420"/>
            <p:cNvSpPr>
              <a:spLocks/>
            </p:cNvSpPr>
            <p:nvPr/>
          </p:nvSpPr>
          <p:spPr bwMode="auto">
            <a:xfrm>
              <a:off x="4480" y="615"/>
              <a:ext cx="24" cy="22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4" y="2"/>
                </a:cxn>
                <a:cxn ang="0">
                  <a:pos x="24" y="2"/>
                </a:cxn>
                <a:cxn ang="0">
                  <a:pos x="22" y="2"/>
                </a:cxn>
                <a:cxn ang="0">
                  <a:pos x="22" y="2"/>
                </a:cxn>
                <a:cxn ang="0">
                  <a:pos x="22" y="2"/>
                </a:cxn>
                <a:cxn ang="0">
                  <a:pos x="22" y="4"/>
                </a:cxn>
                <a:cxn ang="0">
                  <a:pos x="20" y="7"/>
                </a:cxn>
                <a:cxn ang="0">
                  <a:pos x="20" y="7"/>
                </a:cxn>
                <a:cxn ang="0">
                  <a:pos x="19" y="8"/>
                </a:cxn>
                <a:cxn ang="0">
                  <a:pos x="19" y="8"/>
                </a:cxn>
                <a:cxn ang="0">
                  <a:pos x="17" y="10"/>
                </a:cxn>
                <a:cxn ang="0">
                  <a:pos x="15" y="10"/>
                </a:cxn>
                <a:cxn ang="0">
                  <a:pos x="10" y="14"/>
                </a:cxn>
                <a:cxn ang="0">
                  <a:pos x="9" y="17"/>
                </a:cxn>
                <a:cxn ang="0">
                  <a:pos x="9" y="19"/>
                </a:cxn>
                <a:cxn ang="0">
                  <a:pos x="7" y="20"/>
                </a:cxn>
                <a:cxn ang="0">
                  <a:pos x="5" y="22"/>
                </a:cxn>
                <a:cxn ang="0">
                  <a:pos x="4" y="22"/>
                </a:cxn>
                <a:cxn ang="0">
                  <a:pos x="4" y="20"/>
                </a:cxn>
                <a:cxn ang="0">
                  <a:pos x="2" y="19"/>
                </a:cxn>
                <a:cxn ang="0">
                  <a:pos x="0" y="17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2" y="16"/>
                </a:cxn>
                <a:cxn ang="0">
                  <a:pos x="4" y="14"/>
                </a:cxn>
                <a:cxn ang="0">
                  <a:pos x="5" y="14"/>
                </a:cxn>
                <a:cxn ang="0">
                  <a:pos x="5" y="16"/>
                </a:cxn>
                <a:cxn ang="0">
                  <a:pos x="2" y="16"/>
                </a:cxn>
                <a:cxn ang="0">
                  <a:pos x="2" y="17"/>
                </a:cxn>
                <a:cxn ang="0">
                  <a:pos x="2" y="17"/>
                </a:cxn>
                <a:cxn ang="0">
                  <a:pos x="4" y="17"/>
                </a:cxn>
                <a:cxn ang="0">
                  <a:pos x="5" y="16"/>
                </a:cxn>
                <a:cxn ang="0">
                  <a:pos x="7" y="14"/>
                </a:cxn>
                <a:cxn ang="0">
                  <a:pos x="7" y="14"/>
                </a:cxn>
                <a:cxn ang="0">
                  <a:pos x="9" y="13"/>
                </a:cxn>
                <a:cxn ang="0">
                  <a:pos x="9" y="11"/>
                </a:cxn>
                <a:cxn ang="0">
                  <a:pos x="10" y="11"/>
                </a:cxn>
                <a:cxn ang="0">
                  <a:pos x="10" y="10"/>
                </a:cxn>
                <a:cxn ang="0">
                  <a:pos x="12" y="7"/>
                </a:cxn>
                <a:cxn ang="0">
                  <a:pos x="12" y="5"/>
                </a:cxn>
                <a:cxn ang="0">
                  <a:pos x="14" y="5"/>
                </a:cxn>
                <a:cxn ang="0">
                  <a:pos x="14" y="4"/>
                </a:cxn>
                <a:cxn ang="0">
                  <a:pos x="14" y="4"/>
                </a:cxn>
                <a:cxn ang="0">
                  <a:pos x="17" y="2"/>
                </a:cxn>
                <a:cxn ang="0">
                  <a:pos x="17" y="0"/>
                </a:cxn>
                <a:cxn ang="0">
                  <a:pos x="19" y="0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2" y="0"/>
                </a:cxn>
                <a:cxn ang="0">
                  <a:pos x="22" y="0"/>
                </a:cxn>
                <a:cxn ang="0">
                  <a:pos x="22" y="0"/>
                </a:cxn>
                <a:cxn ang="0">
                  <a:pos x="24" y="0"/>
                </a:cxn>
                <a:cxn ang="0">
                  <a:pos x="22" y="2"/>
                </a:cxn>
                <a:cxn ang="0">
                  <a:pos x="22" y="2"/>
                </a:cxn>
                <a:cxn ang="0">
                  <a:pos x="24" y="2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4" y="0"/>
                </a:cxn>
              </a:cxnLst>
              <a:rect l="0" t="0" r="r" b="b"/>
              <a:pathLst>
                <a:path w="24" h="22">
                  <a:moveTo>
                    <a:pt x="24" y="0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8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7" y="8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5" y="10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6"/>
                  </a:lnTo>
                  <a:lnTo>
                    <a:pt x="9" y="17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7" y="20"/>
                  </a:lnTo>
                  <a:lnTo>
                    <a:pt x="5" y="20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2" y="19"/>
                  </a:lnTo>
                  <a:lnTo>
                    <a:pt x="2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4" y="14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0"/>
                  </a:lnTo>
                  <a:lnTo>
                    <a:pt x="12" y="8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5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59" name="Freeform 421"/>
            <p:cNvSpPr>
              <a:spLocks/>
            </p:cNvSpPr>
            <p:nvPr/>
          </p:nvSpPr>
          <p:spPr bwMode="auto">
            <a:xfrm>
              <a:off x="4480" y="615"/>
              <a:ext cx="24" cy="22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4" y="2"/>
                </a:cxn>
                <a:cxn ang="0">
                  <a:pos x="24" y="2"/>
                </a:cxn>
                <a:cxn ang="0">
                  <a:pos x="22" y="2"/>
                </a:cxn>
                <a:cxn ang="0">
                  <a:pos x="22" y="2"/>
                </a:cxn>
                <a:cxn ang="0">
                  <a:pos x="22" y="2"/>
                </a:cxn>
                <a:cxn ang="0">
                  <a:pos x="22" y="4"/>
                </a:cxn>
                <a:cxn ang="0">
                  <a:pos x="20" y="7"/>
                </a:cxn>
                <a:cxn ang="0">
                  <a:pos x="20" y="7"/>
                </a:cxn>
                <a:cxn ang="0">
                  <a:pos x="19" y="8"/>
                </a:cxn>
                <a:cxn ang="0">
                  <a:pos x="19" y="8"/>
                </a:cxn>
                <a:cxn ang="0">
                  <a:pos x="17" y="10"/>
                </a:cxn>
                <a:cxn ang="0">
                  <a:pos x="15" y="10"/>
                </a:cxn>
                <a:cxn ang="0">
                  <a:pos x="10" y="14"/>
                </a:cxn>
                <a:cxn ang="0">
                  <a:pos x="9" y="17"/>
                </a:cxn>
                <a:cxn ang="0">
                  <a:pos x="9" y="19"/>
                </a:cxn>
                <a:cxn ang="0">
                  <a:pos x="7" y="20"/>
                </a:cxn>
                <a:cxn ang="0">
                  <a:pos x="5" y="22"/>
                </a:cxn>
                <a:cxn ang="0">
                  <a:pos x="4" y="22"/>
                </a:cxn>
                <a:cxn ang="0">
                  <a:pos x="4" y="20"/>
                </a:cxn>
                <a:cxn ang="0">
                  <a:pos x="2" y="19"/>
                </a:cxn>
                <a:cxn ang="0">
                  <a:pos x="0" y="17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2" y="16"/>
                </a:cxn>
                <a:cxn ang="0">
                  <a:pos x="4" y="14"/>
                </a:cxn>
                <a:cxn ang="0">
                  <a:pos x="5" y="14"/>
                </a:cxn>
                <a:cxn ang="0">
                  <a:pos x="5" y="16"/>
                </a:cxn>
                <a:cxn ang="0">
                  <a:pos x="2" y="16"/>
                </a:cxn>
                <a:cxn ang="0">
                  <a:pos x="2" y="17"/>
                </a:cxn>
                <a:cxn ang="0">
                  <a:pos x="2" y="17"/>
                </a:cxn>
                <a:cxn ang="0">
                  <a:pos x="4" y="17"/>
                </a:cxn>
                <a:cxn ang="0">
                  <a:pos x="5" y="16"/>
                </a:cxn>
                <a:cxn ang="0">
                  <a:pos x="7" y="14"/>
                </a:cxn>
                <a:cxn ang="0">
                  <a:pos x="7" y="14"/>
                </a:cxn>
                <a:cxn ang="0">
                  <a:pos x="9" y="13"/>
                </a:cxn>
                <a:cxn ang="0">
                  <a:pos x="9" y="11"/>
                </a:cxn>
                <a:cxn ang="0">
                  <a:pos x="10" y="11"/>
                </a:cxn>
                <a:cxn ang="0">
                  <a:pos x="10" y="10"/>
                </a:cxn>
                <a:cxn ang="0">
                  <a:pos x="12" y="7"/>
                </a:cxn>
                <a:cxn ang="0">
                  <a:pos x="12" y="5"/>
                </a:cxn>
                <a:cxn ang="0">
                  <a:pos x="14" y="5"/>
                </a:cxn>
                <a:cxn ang="0">
                  <a:pos x="14" y="4"/>
                </a:cxn>
                <a:cxn ang="0">
                  <a:pos x="14" y="4"/>
                </a:cxn>
                <a:cxn ang="0">
                  <a:pos x="17" y="2"/>
                </a:cxn>
                <a:cxn ang="0">
                  <a:pos x="17" y="0"/>
                </a:cxn>
                <a:cxn ang="0">
                  <a:pos x="19" y="0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2" y="0"/>
                </a:cxn>
                <a:cxn ang="0">
                  <a:pos x="22" y="0"/>
                </a:cxn>
                <a:cxn ang="0">
                  <a:pos x="22" y="0"/>
                </a:cxn>
                <a:cxn ang="0">
                  <a:pos x="24" y="0"/>
                </a:cxn>
                <a:cxn ang="0">
                  <a:pos x="22" y="2"/>
                </a:cxn>
                <a:cxn ang="0">
                  <a:pos x="22" y="2"/>
                </a:cxn>
                <a:cxn ang="0">
                  <a:pos x="24" y="2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4" y="0"/>
                </a:cxn>
              </a:cxnLst>
              <a:rect l="0" t="0" r="r" b="b"/>
              <a:pathLst>
                <a:path w="24" h="22">
                  <a:moveTo>
                    <a:pt x="24" y="0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8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7" y="8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5" y="10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6"/>
                  </a:lnTo>
                  <a:lnTo>
                    <a:pt x="9" y="17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7" y="20"/>
                  </a:lnTo>
                  <a:lnTo>
                    <a:pt x="5" y="20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2" y="19"/>
                  </a:lnTo>
                  <a:lnTo>
                    <a:pt x="2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4" y="14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0"/>
                  </a:lnTo>
                  <a:lnTo>
                    <a:pt x="12" y="8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5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60" name="Freeform 422"/>
            <p:cNvSpPr>
              <a:spLocks/>
            </p:cNvSpPr>
            <p:nvPr/>
          </p:nvSpPr>
          <p:spPr bwMode="auto">
            <a:xfrm>
              <a:off x="4487" y="615"/>
              <a:ext cx="5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2" y="4"/>
                </a:cxn>
                <a:cxn ang="0">
                  <a:pos x="3" y="4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3" y="2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lnTo>
                    <a:pt x="2" y="4"/>
                  </a:lnTo>
                  <a:lnTo>
                    <a:pt x="3" y="4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61" name="Freeform 423"/>
            <p:cNvSpPr>
              <a:spLocks/>
            </p:cNvSpPr>
            <p:nvPr/>
          </p:nvSpPr>
          <p:spPr bwMode="auto">
            <a:xfrm>
              <a:off x="4487" y="615"/>
              <a:ext cx="5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2" y="4"/>
                </a:cxn>
                <a:cxn ang="0">
                  <a:pos x="3" y="4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3" y="2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lnTo>
                    <a:pt x="2" y="4"/>
                  </a:lnTo>
                  <a:lnTo>
                    <a:pt x="3" y="4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5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62" name="Freeform 424"/>
            <p:cNvSpPr>
              <a:spLocks/>
            </p:cNvSpPr>
            <p:nvPr/>
          </p:nvSpPr>
          <p:spPr bwMode="auto">
            <a:xfrm>
              <a:off x="4500" y="614"/>
              <a:ext cx="5" cy="1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5" y="0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63" name="Freeform 425"/>
            <p:cNvSpPr>
              <a:spLocks/>
            </p:cNvSpPr>
            <p:nvPr/>
          </p:nvSpPr>
          <p:spPr bwMode="auto">
            <a:xfrm>
              <a:off x="4500" y="614"/>
              <a:ext cx="5" cy="1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5" y="0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64" name="Rectangle 426"/>
            <p:cNvSpPr>
              <a:spLocks noChangeArrowheads="1"/>
            </p:cNvSpPr>
            <p:nvPr/>
          </p:nvSpPr>
          <p:spPr bwMode="auto">
            <a:xfrm>
              <a:off x="4494" y="611"/>
              <a:ext cx="1" cy="1"/>
            </a:xfrm>
            <a:prstGeom prst="rect">
              <a:avLst/>
            </a:prstGeom>
            <a:solidFill>
              <a:srgbClr val="007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65" name="Rectangle 427"/>
            <p:cNvSpPr>
              <a:spLocks noChangeArrowheads="1"/>
            </p:cNvSpPr>
            <p:nvPr/>
          </p:nvSpPr>
          <p:spPr bwMode="auto">
            <a:xfrm>
              <a:off x="4494" y="611"/>
              <a:ext cx="1" cy="1"/>
            </a:xfrm>
            <a:prstGeom prst="rect">
              <a:avLst/>
            </a:prstGeom>
            <a:noFill/>
            <a:ln w="7938">
              <a:solidFill>
                <a:srgbClr val="004DA8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66" name="Freeform 428"/>
            <p:cNvSpPr>
              <a:spLocks/>
            </p:cNvSpPr>
            <p:nvPr/>
          </p:nvSpPr>
          <p:spPr bwMode="auto">
            <a:xfrm>
              <a:off x="4485" y="610"/>
              <a:ext cx="10" cy="12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0" y="0"/>
                </a:cxn>
                <a:cxn ang="0">
                  <a:pos x="9" y="1"/>
                </a:cxn>
                <a:cxn ang="0">
                  <a:pos x="4" y="9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2" y="10"/>
                </a:cxn>
                <a:cxn ang="0">
                  <a:pos x="2" y="9"/>
                </a:cxn>
                <a:cxn ang="0">
                  <a:pos x="4" y="9"/>
                </a:cxn>
                <a:cxn ang="0">
                  <a:pos x="5" y="7"/>
                </a:cxn>
                <a:cxn ang="0">
                  <a:pos x="5" y="7"/>
                </a:cxn>
                <a:cxn ang="0">
                  <a:pos x="5" y="5"/>
                </a:cxn>
                <a:cxn ang="0">
                  <a:pos x="7" y="5"/>
                </a:cxn>
                <a:cxn ang="0">
                  <a:pos x="7" y="4"/>
                </a:cxn>
                <a:cxn ang="0">
                  <a:pos x="7" y="1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0" h="12">
                  <a:moveTo>
                    <a:pt x="10" y="0"/>
                  </a:moveTo>
                  <a:lnTo>
                    <a:pt x="10" y="0"/>
                  </a:lnTo>
                  <a:lnTo>
                    <a:pt x="9" y="1"/>
                  </a:lnTo>
                  <a:lnTo>
                    <a:pt x="4" y="9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2" y="9"/>
                  </a:lnTo>
                  <a:lnTo>
                    <a:pt x="4" y="9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67" name="Freeform 429"/>
            <p:cNvSpPr>
              <a:spLocks/>
            </p:cNvSpPr>
            <p:nvPr/>
          </p:nvSpPr>
          <p:spPr bwMode="auto">
            <a:xfrm>
              <a:off x="4485" y="610"/>
              <a:ext cx="10" cy="12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0" y="0"/>
                </a:cxn>
                <a:cxn ang="0">
                  <a:pos x="9" y="1"/>
                </a:cxn>
                <a:cxn ang="0">
                  <a:pos x="4" y="9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2" y="10"/>
                </a:cxn>
                <a:cxn ang="0">
                  <a:pos x="2" y="9"/>
                </a:cxn>
                <a:cxn ang="0">
                  <a:pos x="4" y="9"/>
                </a:cxn>
                <a:cxn ang="0">
                  <a:pos x="5" y="7"/>
                </a:cxn>
                <a:cxn ang="0">
                  <a:pos x="5" y="7"/>
                </a:cxn>
                <a:cxn ang="0">
                  <a:pos x="5" y="5"/>
                </a:cxn>
                <a:cxn ang="0">
                  <a:pos x="7" y="5"/>
                </a:cxn>
                <a:cxn ang="0">
                  <a:pos x="7" y="4"/>
                </a:cxn>
                <a:cxn ang="0">
                  <a:pos x="7" y="1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0" h="12">
                  <a:moveTo>
                    <a:pt x="10" y="0"/>
                  </a:moveTo>
                  <a:lnTo>
                    <a:pt x="10" y="0"/>
                  </a:lnTo>
                  <a:lnTo>
                    <a:pt x="9" y="1"/>
                  </a:lnTo>
                  <a:lnTo>
                    <a:pt x="4" y="9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2" y="9"/>
                  </a:lnTo>
                  <a:lnTo>
                    <a:pt x="4" y="9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68" name="Freeform 430"/>
            <p:cNvSpPr>
              <a:spLocks/>
            </p:cNvSpPr>
            <p:nvPr/>
          </p:nvSpPr>
          <p:spPr bwMode="auto">
            <a:xfrm>
              <a:off x="4504" y="608"/>
              <a:ext cx="5" cy="6"/>
            </a:xfrm>
            <a:custGeom>
              <a:avLst/>
              <a:gdLst/>
              <a:ahLst/>
              <a:cxnLst>
                <a:cxn ang="0">
                  <a:pos x="1" y="6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1" y="6"/>
                </a:cxn>
                <a:cxn ang="0">
                  <a:pos x="1" y="6"/>
                </a:cxn>
                <a:cxn ang="0">
                  <a:pos x="1" y="6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0"/>
                </a:cxn>
                <a:cxn ang="0">
                  <a:pos x="5" y="2"/>
                </a:cxn>
                <a:cxn ang="0">
                  <a:pos x="5" y="3"/>
                </a:cxn>
                <a:cxn ang="0">
                  <a:pos x="1" y="6"/>
                </a:cxn>
                <a:cxn ang="0">
                  <a:pos x="1" y="6"/>
                </a:cxn>
                <a:cxn ang="0">
                  <a:pos x="1" y="6"/>
                </a:cxn>
                <a:cxn ang="0">
                  <a:pos x="1" y="6"/>
                </a:cxn>
              </a:cxnLst>
              <a:rect l="0" t="0" r="r" b="b"/>
              <a:pathLst>
                <a:path w="5" h="6">
                  <a:moveTo>
                    <a:pt x="1" y="6"/>
                  </a:moveTo>
                  <a:lnTo>
                    <a:pt x="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3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69" name="Freeform 431"/>
            <p:cNvSpPr>
              <a:spLocks/>
            </p:cNvSpPr>
            <p:nvPr/>
          </p:nvSpPr>
          <p:spPr bwMode="auto">
            <a:xfrm>
              <a:off x="4504" y="608"/>
              <a:ext cx="5" cy="6"/>
            </a:xfrm>
            <a:custGeom>
              <a:avLst/>
              <a:gdLst/>
              <a:ahLst/>
              <a:cxnLst>
                <a:cxn ang="0">
                  <a:pos x="1" y="6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1" y="6"/>
                </a:cxn>
                <a:cxn ang="0">
                  <a:pos x="1" y="6"/>
                </a:cxn>
                <a:cxn ang="0">
                  <a:pos x="1" y="6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0"/>
                </a:cxn>
                <a:cxn ang="0">
                  <a:pos x="5" y="2"/>
                </a:cxn>
                <a:cxn ang="0">
                  <a:pos x="5" y="3"/>
                </a:cxn>
                <a:cxn ang="0">
                  <a:pos x="1" y="6"/>
                </a:cxn>
                <a:cxn ang="0">
                  <a:pos x="1" y="6"/>
                </a:cxn>
                <a:cxn ang="0">
                  <a:pos x="1" y="6"/>
                </a:cxn>
                <a:cxn ang="0">
                  <a:pos x="1" y="6"/>
                </a:cxn>
              </a:cxnLst>
              <a:rect l="0" t="0" r="r" b="b"/>
              <a:pathLst>
                <a:path w="5" h="6">
                  <a:moveTo>
                    <a:pt x="1" y="6"/>
                  </a:moveTo>
                  <a:lnTo>
                    <a:pt x="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3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70" name="Freeform 432"/>
            <p:cNvSpPr>
              <a:spLocks/>
            </p:cNvSpPr>
            <p:nvPr/>
          </p:nvSpPr>
          <p:spPr bwMode="auto">
            <a:xfrm>
              <a:off x="4510" y="596"/>
              <a:ext cx="20" cy="12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2" y="11"/>
                </a:cxn>
                <a:cxn ang="0">
                  <a:pos x="4" y="9"/>
                </a:cxn>
                <a:cxn ang="0">
                  <a:pos x="4" y="9"/>
                </a:cxn>
                <a:cxn ang="0">
                  <a:pos x="4" y="9"/>
                </a:cxn>
                <a:cxn ang="0">
                  <a:pos x="5" y="9"/>
                </a:cxn>
                <a:cxn ang="0">
                  <a:pos x="5" y="9"/>
                </a:cxn>
                <a:cxn ang="0">
                  <a:pos x="8" y="8"/>
                </a:cxn>
                <a:cxn ang="0">
                  <a:pos x="10" y="6"/>
                </a:cxn>
                <a:cxn ang="0">
                  <a:pos x="11" y="5"/>
                </a:cxn>
                <a:cxn ang="0">
                  <a:pos x="13" y="5"/>
                </a:cxn>
                <a:cxn ang="0">
                  <a:pos x="15" y="3"/>
                </a:cxn>
                <a:cxn ang="0">
                  <a:pos x="18" y="2"/>
                </a:cxn>
                <a:cxn ang="0">
                  <a:pos x="18" y="2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18" y="2"/>
                </a:cxn>
                <a:cxn ang="0">
                  <a:pos x="16" y="3"/>
                </a:cxn>
                <a:cxn ang="0">
                  <a:pos x="13" y="5"/>
                </a:cxn>
                <a:cxn ang="0">
                  <a:pos x="11" y="6"/>
                </a:cxn>
                <a:cxn ang="0">
                  <a:pos x="8" y="8"/>
                </a:cxn>
                <a:cxn ang="0">
                  <a:pos x="5" y="9"/>
                </a:cxn>
                <a:cxn ang="0">
                  <a:pos x="4" y="9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20" h="12">
                  <a:moveTo>
                    <a:pt x="0" y="12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2" y="11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8" y="8"/>
                  </a:lnTo>
                  <a:lnTo>
                    <a:pt x="10" y="6"/>
                  </a:lnTo>
                  <a:lnTo>
                    <a:pt x="11" y="5"/>
                  </a:lnTo>
                  <a:lnTo>
                    <a:pt x="13" y="5"/>
                  </a:lnTo>
                  <a:lnTo>
                    <a:pt x="15" y="3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8" y="2"/>
                  </a:lnTo>
                  <a:lnTo>
                    <a:pt x="16" y="3"/>
                  </a:lnTo>
                  <a:lnTo>
                    <a:pt x="13" y="5"/>
                  </a:lnTo>
                  <a:lnTo>
                    <a:pt x="11" y="6"/>
                  </a:lnTo>
                  <a:lnTo>
                    <a:pt x="8" y="8"/>
                  </a:lnTo>
                  <a:lnTo>
                    <a:pt x="5" y="9"/>
                  </a:lnTo>
                  <a:lnTo>
                    <a:pt x="4" y="9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71" name="Freeform 433"/>
            <p:cNvSpPr>
              <a:spLocks/>
            </p:cNvSpPr>
            <p:nvPr/>
          </p:nvSpPr>
          <p:spPr bwMode="auto">
            <a:xfrm>
              <a:off x="4510" y="596"/>
              <a:ext cx="20" cy="12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2" y="11"/>
                </a:cxn>
                <a:cxn ang="0">
                  <a:pos x="4" y="9"/>
                </a:cxn>
                <a:cxn ang="0">
                  <a:pos x="4" y="9"/>
                </a:cxn>
                <a:cxn ang="0">
                  <a:pos x="4" y="9"/>
                </a:cxn>
                <a:cxn ang="0">
                  <a:pos x="5" y="9"/>
                </a:cxn>
                <a:cxn ang="0">
                  <a:pos x="5" y="9"/>
                </a:cxn>
                <a:cxn ang="0">
                  <a:pos x="8" y="8"/>
                </a:cxn>
                <a:cxn ang="0">
                  <a:pos x="10" y="6"/>
                </a:cxn>
                <a:cxn ang="0">
                  <a:pos x="11" y="5"/>
                </a:cxn>
                <a:cxn ang="0">
                  <a:pos x="13" y="5"/>
                </a:cxn>
                <a:cxn ang="0">
                  <a:pos x="15" y="3"/>
                </a:cxn>
                <a:cxn ang="0">
                  <a:pos x="18" y="2"/>
                </a:cxn>
                <a:cxn ang="0">
                  <a:pos x="18" y="2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18" y="2"/>
                </a:cxn>
                <a:cxn ang="0">
                  <a:pos x="16" y="3"/>
                </a:cxn>
                <a:cxn ang="0">
                  <a:pos x="13" y="5"/>
                </a:cxn>
                <a:cxn ang="0">
                  <a:pos x="11" y="6"/>
                </a:cxn>
                <a:cxn ang="0">
                  <a:pos x="8" y="8"/>
                </a:cxn>
                <a:cxn ang="0">
                  <a:pos x="5" y="9"/>
                </a:cxn>
                <a:cxn ang="0">
                  <a:pos x="4" y="9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20" h="12">
                  <a:moveTo>
                    <a:pt x="0" y="12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2" y="11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8" y="8"/>
                  </a:lnTo>
                  <a:lnTo>
                    <a:pt x="10" y="6"/>
                  </a:lnTo>
                  <a:lnTo>
                    <a:pt x="11" y="5"/>
                  </a:lnTo>
                  <a:lnTo>
                    <a:pt x="13" y="5"/>
                  </a:lnTo>
                  <a:lnTo>
                    <a:pt x="15" y="3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8" y="2"/>
                  </a:lnTo>
                  <a:lnTo>
                    <a:pt x="16" y="3"/>
                  </a:lnTo>
                  <a:lnTo>
                    <a:pt x="13" y="5"/>
                  </a:lnTo>
                  <a:lnTo>
                    <a:pt x="11" y="6"/>
                  </a:lnTo>
                  <a:lnTo>
                    <a:pt x="8" y="8"/>
                  </a:lnTo>
                  <a:lnTo>
                    <a:pt x="5" y="9"/>
                  </a:lnTo>
                  <a:lnTo>
                    <a:pt x="4" y="9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72" name="Freeform 434"/>
            <p:cNvSpPr>
              <a:spLocks/>
            </p:cNvSpPr>
            <p:nvPr/>
          </p:nvSpPr>
          <p:spPr bwMode="auto">
            <a:xfrm>
              <a:off x="4531" y="584"/>
              <a:ext cx="12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2" y="9"/>
                </a:cxn>
                <a:cxn ang="0">
                  <a:pos x="2" y="8"/>
                </a:cxn>
                <a:cxn ang="0">
                  <a:pos x="2" y="6"/>
                </a:cxn>
                <a:cxn ang="0">
                  <a:pos x="2" y="6"/>
                </a:cxn>
                <a:cxn ang="0">
                  <a:pos x="2" y="6"/>
                </a:cxn>
                <a:cxn ang="0">
                  <a:pos x="2" y="6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3"/>
                </a:cxn>
                <a:cxn ang="0">
                  <a:pos x="7" y="3"/>
                </a:cxn>
                <a:cxn ang="0">
                  <a:pos x="7" y="3"/>
                </a:cxn>
                <a:cxn ang="0">
                  <a:pos x="7" y="1"/>
                </a:cxn>
                <a:cxn ang="0">
                  <a:pos x="9" y="1"/>
                </a:cxn>
                <a:cxn ang="0">
                  <a:pos x="10" y="1"/>
                </a:cxn>
                <a:cxn ang="0">
                  <a:pos x="10" y="0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10" y="1"/>
                </a:cxn>
                <a:cxn ang="0">
                  <a:pos x="9" y="1"/>
                </a:cxn>
                <a:cxn ang="0">
                  <a:pos x="9" y="1"/>
                </a:cxn>
                <a:cxn ang="0">
                  <a:pos x="7" y="1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4" y="6"/>
                </a:cxn>
                <a:cxn ang="0">
                  <a:pos x="4" y="6"/>
                </a:cxn>
                <a:cxn ang="0">
                  <a:pos x="2" y="6"/>
                </a:cxn>
                <a:cxn ang="0">
                  <a:pos x="2" y="8"/>
                </a:cxn>
                <a:cxn ang="0">
                  <a:pos x="0" y="9"/>
                </a:cxn>
              </a:cxnLst>
              <a:rect l="0" t="0" r="r" b="b"/>
              <a:pathLst>
                <a:path w="12" h="9">
                  <a:moveTo>
                    <a:pt x="0" y="9"/>
                  </a:moveTo>
                  <a:lnTo>
                    <a:pt x="0" y="9"/>
                  </a:lnTo>
                  <a:lnTo>
                    <a:pt x="0" y="9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7" y="1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73" name="Freeform 435"/>
            <p:cNvSpPr>
              <a:spLocks/>
            </p:cNvSpPr>
            <p:nvPr/>
          </p:nvSpPr>
          <p:spPr bwMode="auto">
            <a:xfrm>
              <a:off x="4531" y="584"/>
              <a:ext cx="12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2" y="9"/>
                </a:cxn>
                <a:cxn ang="0">
                  <a:pos x="2" y="8"/>
                </a:cxn>
                <a:cxn ang="0">
                  <a:pos x="2" y="6"/>
                </a:cxn>
                <a:cxn ang="0">
                  <a:pos x="2" y="6"/>
                </a:cxn>
                <a:cxn ang="0">
                  <a:pos x="2" y="6"/>
                </a:cxn>
                <a:cxn ang="0">
                  <a:pos x="2" y="6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3"/>
                </a:cxn>
                <a:cxn ang="0">
                  <a:pos x="7" y="3"/>
                </a:cxn>
                <a:cxn ang="0">
                  <a:pos x="7" y="3"/>
                </a:cxn>
                <a:cxn ang="0">
                  <a:pos x="7" y="1"/>
                </a:cxn>
                <a:cxn ang="0">
                  <a:pos x="9" y="1"/>
                </a:cxn>
                <a:cxn ang="0">
                  <a:pos x="10" y="1"/>
                </a:cxn>
                <a:cxn ang="0">
                  <a:pos x="10" y="0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10" y="1"/>
                </a:cxn>
                <a:cxn ang="0">
                  <a:pos x="9" y="1"/>
                </a:cxn>
                <a:cxn ang="0">
                  <a:pos x="9" y="1"/>
                </a:cxn>
                <a:cxn ang="0">
                  <a:pos x="7" y="1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4" y="6"/>
                </a:cxn>
                <a:cxn ang="0">
                  <a:pos x="4" y="6"/>
                </a:cxn>
                <a:cxn ang="0">
                  <a:pos x="2" y="6"/>
                </a:cxn>
                <a:cxn ang="0">
                  <a:pos x="2" y="8"/>
                </a:cxn>
                <a:cxn ang="0">
                  <a:pos x="0" y="9"/>
                </a:cxn>
              </a:cxnLst>
              <a:rect l="0" t="0" r="r" b="b"/>
              <a:pathLst>
                <a:path w="12" h="9">
                  <a:moveTo>
                    <a:pt x="0" y="9"/>
                  </a:moveTo>
                  <a:lnTo>
                    <a:pt x="0" y="9"/>
                  </a:lnTo>
                  <a:lnTo>
                    <a:pt x="0" y="9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7" y="1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0" y="9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74" name="Freeform 436"/>
            <p:cNvSpPr>
              <a:spLocks/>
            </p:cNvSpPr>
            <p:nvPr/>
          </p:nvSpPr>
          <p:spPr bwMode="auto">
            <a:xfrm>
              <a:off x="4543" y="582"/>
              <a:ext cx="5" cy="1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75" name="Freeform 437"/>
            <p:cNvSpPr>
              <a:spLocks/>
            </p:cNvSpPr>
            <p:nvPr/>
          </p:nvSpPr>
          <p:spPr bwMode="auto">
            <a:xfrm>
              <a:off x="4543" y="582"/>
              <a:ext cx="5" cy="1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76" name="Freeform 438"/>
            <p:cNvSpPr>
              <a:spLocks/>
            </p:cNvSpPr>
            <p:nvPr/>
          </p:nvSpPr>
          <p:spPr bwMode="auto">
            <a:xfrm>
              <a:off x="4550" y="582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77" name="Freeform 439"/>
            <p:cNvSpPr>
              <a:spLocks/>
            </p:cNvSpPr>
            <p:nvPr/>
          </p:nvSpPr>
          <p:spPr bwMode="auto">
            <a:xfrm>
              <a:off x="4550" y="582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78" name="Freeform 440"/>
            <p:cNvSpPr>
              <a:spLocks/>
            </p:cNvSpPr>
            <p:nvPr/>
          </p:nvSpPr>
          <p:spPr bwMode="auto">
            <a:xfrm>
              <a:off x="4551" y="581"/>
              <a:ext cx="4" cy="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79" name="Freeform 441"/>
            <p:cNvSpPr>
              <a:spLocks/>
            </p:cNvSpPr>
            <p:nvPr/>
          </p:nvSpPr>
          <p:spPr bwMode="auto">
            <a:xfrm>
              <a:off x="4551" y="581"/>
              <a:ext cx="4" cy="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80" name="Freeform 442"/>
            <p:cNvSpPr>
              <a:spLocks/>
            </p:cNvSpPr>
            <p:nvPr/>
          </p:nvSpPr>
          <p:spPr bwMode="auto">
            <a:xfrm>
              <a:off x="4555" y="579"/>
              <a:ext cx="5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3" y="2"/>
                </a:cxn>
                <a:cxn ang="0">
                  <a:pos x="0" y="2"/>
                </a:cxn>
              </a:cxnLst>
              <a:rect l="0" t="0" r="r" b="b"/>
              <a:pathLst>
                <a:path w="5" h="2">
                  <a:moveTo>
                    <a:pt x="0" y="2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81" name="Freeform 443"/>
            <p:cNvSpPr>
              <a:spLocks/>
            </p:cNvSpPr>
            <p:nvPr/>
          </p:nvSpPr>
          <p:spPr bwMode="auto">
            <a:xfrm>
              <a:off x="4555" y="579"/>
              <a:ext cx="5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3" y="2"/>
                </a:cxn>
                <a:cxn ang="0">
                  <a:pos x="0" y="2"/>
                </a:cxn>
              </a:cxnLst>
              <a:rect l="0" t="0" r="r" b="b"/>
              <a:pathLst>
                <a:path w="5" h="2">
                  <a:moveTo>
                    <a:pt x="0" y="2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2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82" name="Freeform 444"/>
            <p:cNvSpPr>
              <a:spLocks/>
            </p:cNvSpPr>
            <p:nvPr/>
          </p:nvSpPr>
          <p:spPr bwMode="auto">
            <a:xfrm>
              <a:off x="4597" y="576"/>
              <a:ext cx="2" cy="2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83" name="Freeform 445"/>
            <p:cNvSpPr>
              <a:spLocks/>
            </p:cNvSpPr>
            <p:nvPr/>
          </p:nvSpPr>
          <p:spPr bwMode="auto">
            <a:xfrm>
              <a:off x="4597" y="576"/>
              <a:ext cx="2" cy="2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84" name="Rectangle 446"/>
            <p:cNvSpPr>
              <a:spLocks noChangeArrowheads="1"/>
            </p:cNvSpPr>
            <p:nvPr/>
          </p:nvSpPr>
          <p:spPr bwMode="auto">
            <a:xfrm>
              <a:off x="4597" y="576"/>
              <a:ext cx="1" cy="1"/>
            </a:xfrm>
            <a:prstGeom prst="rect">
              <a:avLst/>
            </a:prstGeom>
            <a:solidFill>
              <a:srgbClr val="007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85" name="Rectangle 447"/>
            <p:cNvSpPr>
              <a:spLocks noChangeArrowheads="1"/>
            </p:cNvSpPr>
            <p:nvPr/>
          </p:nvSpPr>
          <p:spPr bwMode="auto">
            <a:xfrm>
              <a:off x="4597" y="576"/>
              <a:ext cx="1" cy="1"/>
            </a:xfrm>
            <a:prstGeom prst="rect">
              <a:avLst/>
            </a:prstGeom>
            <a:noFill/>
            <a:ln w="7938">
              <a:solidFill>
                <a:srgbClr val="004DA8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86" name="Rectangle 448"/>
            <p:cNvSpPr>
              <a:spLocks noChangeArrowheads="1"/>
            </p:cNvSpPr>
            <p:nvPr/>
          </p:nvSpPr>
          <p:spPr bwMode="auto">
            <a:xfrm>
              <a:off x="4597" y="576"/>
              <a:ext cx="1" cy="1"/>
            </a:xfrm>
            <a:prstGeom prst="rect">
              <a:avLst/>
            </a:prstGeom>
            <a:solidFill>
              <a:srgbClr val="007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87" name="Rectangle 449"/>
            <p:cNvSpPr>
              <a:spLocks noChangeArrowheads="1"/>
            </p:cNvSpPr>
            <p:nvPr/>
          </p:nvSpPr>
          <p:spPr bwMode="auto">
            <a:xfrm>
              <a:off x="4597" y="576"/>
              <a:ext cx="1" cy="1"/>
            </a:xfrm>
            <a:prstGeom prst="rect">
              <a:avLst/>
            </a:prstGeom>
            <a:noFill/>
            <a:ln w="7938">
              <a:solidFill>
                <a:srgbClr val="004DA8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88" name="Rectangle 450"/>
            <p:cNvSpPr>
              <a:spLocks noChangeArrowheads="1"/>
            </p:cNvSpPr>
            <p:nvPr/>
          </p:nvSpPr>
          <p:spPr bwMode="auto">
            <a:xfrm>
              <a:off x="4614" y="576"/>
              <a:ext cx="1" cy="1"/>
            </a:xfrm>
            <a:prstGeom prst="rect">
              <a:avLst/>
            </a:prstGeom>
            <a:solidFill>
              <a:srgbClr val="007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89" name="Rectangle 451"/>
            <p:cNvSpPr>
              <a:spLocks noChangeArrowheads="1"/>
            </p:cNvSpPr>
            <p:nvPr/>
          </p:nvSpPr>
          <p:spPr bwMode="auto">
            <a:xfrm>
              <a:off x="4614" y="576"/>
              <a:ext cx="1" cy="1"/>
            </a:xfrm>
            <a:prstGeom prst="rect">
              <a:avLst/>
            </a:prstGeom>
            <a:noFill/>
            <a:ln w="7938">
              <a:solidFill>
                <a:srgbClr val="004DA8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90" name="Freeform 452"/>
            <p:cNvSpPr>
              <a:spLocks/>
            </p:cNvSpPr>
            <p:nvPr/>
          </p:nvSpPr>
          <p:spPr bwMode="auto">
            <a:xfrm>
              <a:off x="4614" y="576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91" name="Freeform 453"/>
            <p:cNvSpPr>
              <a:spLocks/>
            </p:cNvSpPr>
            <p:nvPr/>
          </p:nvSpPr>
          <p:spPr bwMode="auto">
            <a:xfrm>
              <a:off x="4614" y="576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92" name="Rectangle 454"/>
            <p:cNvSpPr>
              <a:spLocks noChangeArrowheads="1"/>
            </p:cNvSpPr>
            <p:nvPr/>
          </p:nvSpPr>
          <p:spPr bwMode="auto">
            <a:xfrm>
              <a:off x="4589" y="576"/>
              <a:ext cx="2" cy="1"/>
            </a:xfrm>
            <a:prstGeom prst="rect">
              <a:avLst/>
            </a:prstGeom>
            <a:solidFill>
              <a:srgbClr val="007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93" name="Rectangle 455"/>
            <p:cNvSpPr>
              <a:spLocks noChangeArrowheads="1"/>
            </p:cNvSpPr>
            <p:nvPr/>
          </p:nvSpPr>
          <p:spPr bwMode="auto">
            <a:xfrm>
              <a:off x="4589" y="576"/>
              <a:ext cx="2" cy="1"/>
            </a:xfrm>
            <a:prstGeom prst="rect">
              <a:avLst/>
            </a:prstGeom>
            <a:noFill/>
            <a:ln w="7938">
              <a:solidFill>
                <a:srgbClr val="004DA8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94" name="Freeform 456"/>
            <p:cNvSpPr>
              <a:spLocks/>
            </p:cNvSpPr>
            <p:nvPr/>
          </p:nvSpPr>
          <p:spPr bwMode="auto">
            <a:xfrm>
              <a:off x="4594" y="576"/>
              <a:ext cx="2" cy="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95" name="Freeform 457"/>
            <p:cNvSpPr>
              <a:spLocks/>
            </p:cNvSpPr>
            <p:nvPr/>
          </p:nvSpPr>
          <p:spPr bwMode="auto">
            <a:xfrm>
              <a:off x="4594" y="576"/>
              <a:ext cx="2" cy="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96" name="Rectangle 458"/>
            <p:cNvSpPr>
              <a:spLocks noChangeArrowheads="1"/>
            </p:cNvSpPr>
            <p:nvPr/>
          </p:nvSpPr>
          <p:spPr bwMode="auto">
            <a:xfrm>
              <a:off x="4587" y="576"/>
              <a:ext cx="2" cy="1"/>
            </a:xfrm>
            <a:prstGeom prst="rect">
              <a:avLst/>
            </a:prstGeom>
            <a:solidFill>
              <a:srgbClr val="007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97" name="Rectangle 459"/>
            <p:cNvSpPr>
              <a:spLocks noChangeArrowheads="1"/>
            </p:cNvSpPr>
            <p:nvPr/>
          </p:nvSpPr>
          <p:spPr bwMode="auto">
            <a:xfrm>
              <a:off x="4587" y="576"/>
              <a:ext cx="2" cy="1"/>
            </a:xfrm>
            <a:prstGeom prst="rect">
              <a:avLst/>
            </a:prstGeom>
            <a:noFill/>
            <a:ln w="7938">
              <a:solidFill>
                <a:srgbClr val="004DA8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98" name="Freeform 460"/>
            <p:cNvSpPr>
              <a:spLocks/>
            </p:cNvSpPr>
            <p:nvPr/>
          </p:nvSpPr>
          <p:spPr bwMode="auto">
            <a:xfrm>
              <a:off x="4609" y="576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499" name="Freeform 461"/>
            <p:cNvSpPr>
              <a:spLocks/>
            </p:cNvSpPr>
            <p:nvPr/>
          </p:nvSpPr>
          <p:spPr bwMode="auto">
            <a:xfrm>
              <a:off x="4609" y="576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00" name="Freeform 462"/>
            <p:cNvSpPr>
              <a:spLocks/>
            </p:cNvSpPr>
            <p:nvPr/>
          </p:nvSpPr>
          <p:spPr bwMode="auto">
            <a:xfrm>
              <a:off x="4611" y="576"/>
              <a:ext cx="1" cy="1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01" name="Freeform 463"/>
            <p:cNvSpPr>
              <a:spLocks/>
            </p:cNvSpPr>
            <p:nvPr/>
          </p:nvSpPr>
          <p:spPr bwMode="auto">
            <a:xfrm>
              <a:off x="4611" y="576"/>
              <a:ext cx="1" cy="1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02" name="Freeform 464"/>
            <p:cNvSpPr>
              <a:spLocks/>
            </p:cNvSpPr>
            <p:nvPr/>
          </p:nvSpPr>
          <p:spPr bwMode="auto">
            <a:xfrm>
              <a:off x="4620" y="576"/>
              <a:ext cx="5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03" name="Freeform 465"/>
            <p:cNvSpPr>
              <a:spLocks/>
            </p:cNvSpPr>
            <p:nvPr/>
          </p:nvSpPr>
          <p:spPr bwMode="auto">
            <a:xfrm>
              <a:off x="4620" y="576"/>
              <a:ext cx="5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04" name="Freeform 466"/>
            <p:cNvSpPr>
              <a:spLocks/>
            </p:cNvSpPr>
            <p:nvPr/>
          </p:nvSpPr>
          <p:spPr bwMode="auto">
            <a:xfrm>
              <a:off x="4565" y="575"/>
              <a:ext cx="4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1"/>
                </a:cxn>
                <a:cxn ang="0">
                  <a:pos x="4" y="1"/>
                </a:cxn>
                <a:cxn ang="0">
                  <a:pos x="4" y="0"/>
                </a:cxn>
                <a:cxn ang="0">
                  <a:pos x="0" y="3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05" name="Freeform 467"/>
            <p:cNvSpPr>
              <a:spLocks/>
            </p:cNvSpPr>
            <p:nvPr/>
          </p:nvSpPr>
          <p:spPr bwMode="auto">
            <a:xfrm>
              <a:off x="4565" y="575"/>
              <a:ext cx="4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1"/>
                </a:cxn>
                <a:cxn ang="0">
                  <a:pos x="4" y="1"/>
                </a:cxn>
                <a:cxn ang="0">
                  <a:pos x="4" y="0"/>
                </a:cxn>
                <a:cxn ang="0">
                  <a:pos x="0" y="3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0" y="3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06" name="Freeform 468"/>
            <p:cNvSpPr>
              <a:spLocks/>
            </p:cNvSpPr>
            <p:nvPr/>
          </p:nvSpPr>
          <p:spPr bwMode="auto">
            <a:xfrm>
              <a:off x="4625" y="575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0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07" name="Freeform 469"/>
            <p:cNvSpPr>
              <a:spLocks/>
            </p:cNvSpPr>
            <p:nvPr/>
          </p:nvSpPr>
          <p:spPr bwMode="auto">
            <a:xfrm>
              <a:off x="4625" y="575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0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08" name="Freeform 470"/>
            <p:cNvSpPr>
              <a:spLocks/>
            </p:cNvSpPr>
            <p:nvPr/>
          </p:nvSpPr>
          <p:spPr bwMode="auto">
            <a:xfrm>
              <a:off x="4626" y="575"/>
              <a:ext cx="2" cy="1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09" name="Freeform 471"/>
            <p:cNvSpPr>
              <a:spLocks/>
            </p:cNvSpPr>
            <p:nvPr/>
          </p:nvSpPr>
          <p:spPr bwMode="auto">
            <a:xfrm>
              <a:off x="4626" y="575"/>
              <a:ext cx="2" cy="1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10" name="Freeform 472"/>
            <p:cNvSpPr>
              <a:spLocks/>
            </p:cNvSpPr>
            <p:nvPr/>
          </p:nvSpPr>
          <p:spPr bwMode="auto">
            <a:xfrm>
              <a:off x="4574" y="575"/>
              <a:ext cx="3" cy="1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1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2" y="1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11" name="Freeform 473"/>
            <p:cNvSpPr>
              <a:spLocks/>
            </p:cNvSpPr>
            <p:nvPr/>
          </p:nvSpPr>
          <p:spPr bwMode="auto">
            <a:xfrm>
              <a:off x="4574" y="575"/>
              <a:ext cx="3" cy="1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1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2" y="1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12" name="Rectangle 474"/>
            <p:cNvSpPr>
              <a:spLocks noChangeArrowheads="1"/>
            </p:cNvSpPr>
            <p:nvPr/>
          </p:nvSpPr>
          <p:spPr bwMode="auto">
            <a:xfrm>
              <a:off x="4630" y="575"/>
              <a:ext cx="1" cy="1"/>
            </a:xfrm>
            <a:prstGeom prst="rect">
              <a:avLst/>
            </a:prstGeom>
            <a:solidFill>
              <a:srgbClr val="007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13" name="Rectangle 475"/>
            <p:cNvSpPr>
              <a:spLocks noChangeArrowheads="1"/>
            </p:cNvSpPr>
            <p:nvPr/>
          </p:nvSpPr>
          <p:spPr bwMode="auto">
            <a:xfrm>
              <a:off x="4630" y="575"/>
              <a:ext cx="1" cy="1"/>
            </a:xfrm>
            <a:prstGeom prst="rect">
              <a:avLst/>
            </a:prstGeom>
            <a:noFill/>
            <a:ln w="7938">
              <a:solidFill>
                <a:srgbClr val="004DA8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14" name="Freeform 476"/>
            <p:cNvSpPr>
              <a:spLocks/>
            </p:cNvSpPr>
            <p:nvPr/>
          </p:nvSpPr>
          <p:spPr bwMode="auto">
            <a:xfrm>
              <a:off x="4571" y="575"/>
              <a:ext cx="1" cy="1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15" name="Freeform 477"/>
            <p:cNvSpPr>
              <a:spLocks/>
            </p:cNvSpPr>
            <p:nvPr/>
          </p:nvSpPr>
          <p:spPr bwMode="auto">
            <a:xfrm>
              <a:off x="4571" y="575"/>
              <a:ext cx="1" cy="1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16" name="Freeform 478"/>
            <p:cNvSpPr>
              <a:spLocks/>
            </p:cNvSpPr>
            <p:nvPr/>
          </p:nvSpPr>
          <p:spPr bwMode="auto">
            <a:xfrm>
              <a:off x="4633" y="575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17" name="Freeform 479"/>
            <p:cNvSpPr>
              <a:spLocks/>
            </p:cNvSpPr>
            <p:nvPr/>
          </p:nvSpPr>
          <p:spPr bwMode="auto">
            <a:xfrm>
              <a:off x="4633" y="575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18" name="Freeform 480"/>
            <p:cNvSpPr>
              <a:spLocks/>
            </p:cNvSpPr>
            <p:nvPr/>
          </p:nvSpPr>
          <p:spPr bwMode="auto">
            <a:xfrm>
              <a:off x="4638" y="573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19" name="Freeform 481"/>
            <p:cNvSpPr>
              <a:spLocks/>
            </p:cNvSpPr>
            <p:nvPr/>
          </p:nvSpPr>
          <p:spPr bwMode="auto">
            <a:xfrm>
              <a:off x="4638" y="573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20" name="Rectangle 482"/>
            <p:cNvSpPr>
              <a:spLocks noChangeArrowheads="1"/>
            </p:cNvSpPr>
            <p:nvPr/>
          </p:nvSpPr>
          <p:spPr bwMode="auto">
            <a:xfrm>
              <a:off x="4641" y="573"/>
              <a:ext cx="1" cy="1"/>
            </a:xfrm>
            <a:prstGeom prst="rect">
              <a:avLst/>
            </a:prstGeom>
            <a:solidFill>
              <a:srgbClr val="007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21" name="Rectangle 483"/>
            <p:cNvSpPr>
              <a:spLocks noChangeArrowheads="1"/>
            </p:cNvSpPr>
            <p:nvPr/>
          </p:nvSpPr>
          <p:spPr bwMode="auto">
            <a:xfrm>
              <a:off x="4641" y="573"/>
              <a:ext cx="1" cy="1"/>
            </a:xfrm>
            <a:prstGeom prst="rect">
              <a:avLst/>
            </a:prstGeom>
            <a:noFill/>
            <a:ln w="7938">
              <a:solidFill>
                <a:srgbClr val="004DA8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22" name="Rectangle 484"/>
            <p:cNvSpPr>
              <a:spLocks noChangeArrowheads="1"/>
            </p:cNvSpPr>
            <p:nvPr/>
          </p:nvSpPr>
          <p:spPr bwMode="auto">
            <a:xfrm>
              <a:off x="4650" y="567"/>
              <a:ext cx="1" cy="1"/>
            </a:xfrm>
            <a:prstGeom prst="rect">
              <a:avLst/>
            </a:prstGeom>
            <a:solidFill>
              <a:srgbClr val="007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23" name="Rectangle 485"/>
            <p:cNvSpPr>
              <a:spLocks noChangeArrowheads="1"/>
            </p:cNvSpPr>
            <p:nvPr/>
          </p:nvSpPr>
          <p:spPr bwMode="auto">
            <a:xfrm>
              <a:off x="4650" y="567"/>
              <a:ext cx="1" cy="1"/>
            </a:xfrm>
            <a:prstGeom prst="rect">
              <a:avLst/>
            </a:prstGeom>
            <a:noFill/>
            <a:ln w="7938">
              <a:solidFill>
                <a:srgbClr val="004DA8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24" name="Freeform 486"/>
            <p:cNvSpPr>
              <a:spLocks/>
            </p:cNvSpPr>
            <p:nvPr/>
          </p:nvSpPr>
          <p:spPr bwMode="auto">
            <a:xfrm>
              <a:off x="4651" y="567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25" name="Freeform 487"/>
            <p:cNvSpPr>
              <a:spLocks/>
            </p:cNvSpPr>
            <p:nvPr/>
          </p:nvSpPr>
          <p:spPr bwMode="auto">
            <a:xfrm>
              <a:off x="4651" y="567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26" name="Rectangle 488"/>
            <p:cNvSpPr>
              <a:spLocks noChangeArrowheads="1"/>
            </p:cNvSpPr>
            <p:nvPr/>
          </p:nvSpPr>
          <p:spPr bwMode="auto">
            <a:xfrm>
              <a:off x="4651" y="567"/>
              <a:ext cx="1" cy="1"/>
            </a:xfrm>
            <a:prstGeom prst="rect">
              <a:avLst/>
            </a:prstGeom>
            <a:solidFill>
              <a:srgbClr val="007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27" name="Rectangle 489"/>
            <p:cNvSpPr>
              <a:spLocks noChangeArrowheads="1"/>
            </p:cNvSpPr>
            <p:nvPr/>
          </p:nvSpPr>
          <p:spPr bwMode="auto">
            <a:xfrm>
              <a:off x="4651" y="567"/>
              <a:ext cx="1" cy="1"/>
            </a:xfrm>
            <a:prstGeom prst="rect">
              <a:avLst/>
            </a:prstGeom>
            <a:noFill/>
            <a:ln w="7938">
              <a:solidFill>
                <a:srgbClr val="004DA8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28" name="Rectangle 490"/>
            <p:cNvSpPr>
              <a:spLocks noChangeArrowheads="1"/>
            </p:cNvSpPr>
            <p:nvPr/>
          </p:nvSpPr>
          <p:spPr bwMode="auto">
            <a:xfrm>
              <a:off x="4658" y="566"/>
              <a:ext cx="2" cy="1"/>
            </a:xfrm>
            <a:prstGeom prst="rect">
              <a:avLst/>
            </a:prstGeom>
            <a:solidFill>
              <a:srgbClr val="007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29" name="Rectangle 491"/>
            <p:cNvSpPr>
              <a:spLocks noChangeArrowheads="1"/>
            </p:cNvSpPr>
            <p:nvPr/>
          </p:nvSpPr>
          <p:spPr bwMode="auto">
            <a:xfrm>
              <a:off x="4658" y="566"/>
              <a:ext cx="2" cy="1"/>
            </a:xfrm>
            <a:prstGeom prst="rect">
              <a:avLst/>
            </a:prstGeom>
            <a:noFill/>
            <a:ln w="7938">
              <a:solidFill>
                <a:srgbClr val="004DA8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30" name="Rectangle 492"/>
            <p:cNvSpPr>
              <a:spLocks noChangeArrowheads="1"/>
            </p:cNvSpPr>
            <p:nvPr/>
          </p:nvSpPr>
          <p:spPr bwMode="auto">
            <a:xfrm>
              <a:off x="4660" y="566"/>
              <a:ext cx="1" cy="1"/>
            </a:xfrm>
            <a:prstGeom prst="rect">
              <a:avLst/>
            </a:prstGeom>
            <a:solidFill>
              <a:srgbClr val="007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31" name="Rectangle 493"/>
            <p:cNvSpPr>
              <a:spLocks noChangeArrowheads="1"/>
            </p:cNvSpPr>
            <p:nvPr/>
          </p:nvSpPr>
          <p:spPr bwMode="auto">
            <a:xfrm>
              <a:off x="4660" y="566"/>
              <a:ext cx="1" cy="1"/>
            </a:xfrm>
            <a:prstGeom prst="rect">
              <a:avLst/>
            </a:prstGeom>
            <a:noFill/>
            <a:ln w="7938">
              <a:solidFill>
                <a:srgbClr val="004DA8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32" name="Freeform 494"/>
            <p:cNvSpPr>
              <a:spLocks/>
            </p:cNvSpPr>
            <p:nvPr/>
          </p:nvSpPr>
          <p:spPr bwMode="auto">
            <a:xfrm>
              <a:off x="4684" y="566"/>
              <a:ext cx="25" cy="3"/>
            </a:xfrm>
            <a:custGeom>
              <a:avLst/>
              <a:gdLst/>
              <a:ahLst/>
              <a:cxnLst>
                <a:cxn ang="0">
                  <a:pos x="25" y="1"/>
                </a:cxn>
                <a:cxn ang="0">
                  <a:pos x="25" y="1"/>
                </a:cxn>
                <a:cxn ang="0">
                  <a:pos x="20" y="1"/>
                </a:cxn>
                <a:cxn ang="0">
                  <a:pos x="17" y="1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3" y="1"/>
                </a:cxn>
                <a:cxn ang="0">
                  <a:pos x="12" y="1"/>
                </a:cxn>
                <a:cxn ang="0">
                  <a:pos x="12" y="1"/>
                </a:cxn>
                <a:cxn ang="0">
                  <a:pos x="5" y="3"/>
                </a:cxn>
                <a:cxn ang="0">
                  <a:pos x="2" y="3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5" y="1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7" y="3"/>
                </a:cxn>
                <a:cxn ang="0">
                  <a:pos x="8" y="1"/>
                </a:cxn>
                <a:cxn ang="0">
                  <a:pos x="8" y="1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2" y="1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1"/>
                </a:cxn>
                <a:cxn ang="0">
                  <a:pos x="12" y="1"/>
                </a:cxn>
                <a:cxn ang="0">
                  <a:pos x="12" y="1"/>
                </a:cxn>
                <a:cxn ang="0">
                  <a:pos x="12" y="1"/>
                </a:cxn>
                <a:cxn ang="0">
                  <a:pos x="13" y="1"/>
                </a:cxn>
                <a:cxn ang="0">
                  <a:pos x="13" y="1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7" y="1"/>
                </a:cxn>
                <a:cxn ang="0">
                  <a:pos x="17" y="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20" y="1"/>
                </a:cxn>
                <a:cxn ang="0">
                  <a:pos x="20" y="1"/>
                </a:cxn>
                <a:cxn ang="0">
                  <a:pos x="20" y="1"/>
                </a:cxn>
                <a:cxn ang="0">
                  <a:pos x="22" y="1"/>
                </a:cxn>
                <a:cxn ang="0">
                  <a:pos x="23" y="1"/>
                </a:cxn>
                <a:cxn ang="0">
                  <a:pos x="25" y="1"/>
                </a:cxn>
                <a:cxn ang="0">
                  <a:pos x="25" y="1"/>
                </a:cxn>
              </a:cxnLst>
              <a:rect l="0" t="0" r="r" b="b"/>
              <a:pathLst>
                <a:path w="25" h="3">
                  <a:moveTo>
                    <a:pt x="25" y="1"/>
                  </a:moveTo>
                  <a:lnTo>
                    <a:pt x="25" y="1"/>
                  </a:lnTo>
                  <a:lnTo>
                    <a:pt x="20" y="1"/>
                  </a:lnTo>
                  <a:lnTo>
                    <a:pt x="17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5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7" y="3"/>
                  </a:lnTo>
                  <a:lnTo>
                    <a:pt x="8" y="1"/>
                  </a:lnTo>
                  <a:lnTo>
                    <a:pt x="8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25" y="1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33" name="Freeform 495"/>
            <p:cNvSpPr>
              <a:spLocks/>
            </p:cNvSpPr>
            <p:nvPr/>
          </p:nvSpPr>
          <p:spPr bwMode="auto">
            <a:xfrm>
              <a:off x="4684" y="566"/>
              <a:ext cx="25" cy="3"/>
            </a:xfrm>
            <a:custGeom>
              <a:avLst/>
              <a:gdLst/>
              <a:ahLst/>
              <a:cxnLst>
                <a:cxn ang="0">
                  <a:pos x="25" y="1"/>
                </a:cxn>
                <a:cxn ang="0">
                  <a:pos x="25" y="1"/>
                </a:cxn>
                <a:cxn ang="0">
                  <a:pos x="20" y="1"/>
                </a:cxn>
                <a:cxn ang="0">
                  <a:pos x="17" y="1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3" y="1"/>
                </a:cxn>
                <a:cxn ang="0">
                  <a:pos x="12" y="1"/>
                </a:cxn>
                <a:cxn ang="0">
                  <a:pos x="12" y="1"/>
                </a:cxn>
                <a:cxn ang="0">
                  <a:pos x="5" y="3"/>
                </a:cxn>
                <a:cxn ang="0">
                  <a:pos x="2" y="3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5" y="1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7" y="3"/>
                </a:cxn>
                <a:cxn ang="0">
                  <a:pos x="8" y="1"/>
                </a:cxn>
                <a:cxn ang="0">
                  <a:pos x="8" y="1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2" y="1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1"/>
                </a:cxn>
                <a:cxn ang="0">
                  <a:pos x="12" y="1"/>
                </a:cxn>
                <a:cxn ang="0">
                  <a:pos x="12" y="1"/>
                </a:cxn>
                <a:cxn ang="0">
                  <a:pos x="12" y="1"/>
                </a:cxn>
                <a:cxn ang="0">
                  <a:pos x="13" y="1"/>
                </a:cxn>
                <a:cxn ang="0">
                  <a:pos x="13" y="1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7" y="1"/>
                </a:cxn>
                <a:cxn ang="0">
                  <a:pos x="17" y="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20" y="1"/>
                </a:cxn>
                <a:cxn ang="0">
                  <a:pos x="20" y="1"/>
                </a:cxn>
                <a:cxn ang="0">
                  <a:pos x="20" y="1"/>
                </a:cxn>
                <a:cxn ang="0">
                  <a:pos x="22" y="1"/>
                </a:cxn>
                <a:cxn ang="0">
                  <a:pos x="23" y="1"/>
                </a:cxn>
                <a:cxn ang="0">
                  <a:pos x="25" y="1"/>
                </a:cxn>
                <a:cxn ang="0">
                  <a:pos x="25" y="1"/>
                </a:cxn>
              </a:cxnLst>
              <a:rect l="0" t="0" r="r" b="b"/>
              <a:pathLst>
                <a:path w="25" h="3">
                  <a:moveTo>
                    <a:pt x="25" y="1"/>
                  </a:moveTo>
                  <a:lnTo>
                    <a:pt x="25" y="1"/>
                  </a:lnTo>
                  <a:lnTo>
                    <a:pt x="20" y="1"/>
                  </a:lnTo>
                  <a:lnTo>
                    <a:pt x="17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5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7" y="3"/>
                  </a:lnTo>
                  <a:lnTo>
                    <a:pt x="8" y="1"/>
                  </a:lnTo>
                  <a:lnTo>
                    <a:pt x="8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25" y="1"/>
                  </a:lnTo>
                  <a:lnTo>
                    <a:pt x="25" y="1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34" name="Freeform 496"/>
            <p:cNvSpPr>
              <a:spLocks/>
            </p:cNvSpPr>
            <p:nvPr/>
          </p:nvSpPr>
          <p:spPr bwMode="auto">
            <a:xfrm>
              <a:off x="4660" y="566"/>
              <a:ext cx="21" cy="1"/>
            </a:xfrm>
            <a:custGeom>
              <a:avLst/>
              <a:gdLst/>
              <a:ahLst/>
              <a:cxnLst>
                <a:cxn ang="0">
                  <a:pos x="21" y="1"/>
                </a:cxn>
                <a:cxn ang="0">
                  <a:pos x="17" y="1"/>
                </a:cxn>
                <a:cxn ang="0">
                  <a:pos x="16" y="1"/>
                </a:cxn>
                <a:cxn ang="0">
                  <a:pos x="12" y="1"/>
                </a:cxn>
                <a:cxn ang="0">
                  <a:pos x="9" y="1"/>
                </a:cxn>
                <a:cxn ang="0">
                  <a:pos x="9" y="1"/>
                </a:cxn>
                <a:cxn ang="0">
                  <a:pos x="7" y="1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6" y="1"/>
                </a:cxn>
                <a:cxn ang="0">
                  <a:pos x="6" y="1"/>
                </a:cxn>
                <a:cxn ang="0">
                  <a:pos x="6" y="1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1"/>
                </a:cxn>
                <a:cxn ang="0">
                  <a:pos x="7" y="1"/>
                </a:cxn>
                <a:cxn ang="0">
                  <a:pos x="7" y="1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11" y="1"/>
                </a:cxn>
                <a:cxn ang="0">
                  <a:pos x="11" y="1"/>
                </a:cxn>
                <a:cxn ang="0">
                  <a:pos x="11" y="1"/>
                </a:cxn>
                <a:cxn ang="0">
                  <a:pos x="11" y="1"/>
                </a:cxn>
                <a:cxn ang="0">
                  <a:pos x="11" y="1"/>
                </a:cxn>
                <a:cxn ang="0">
                  <a:pos x="11" y="1"/>
                </a:cxn>
                <a:cxn ang="0">
                  <a:pos x="12" y="1"/>
                </a:cxn>
                <a:cxn ang="0">
                  <a:pos x="12" y="1"/>
                </a:cxn>
                <a:cxn ang="0">
                  <a:pos x="12" y="1"/>
                </a:cxn>
                <a:cxn ang="0">
                  <a:pos x="14" y="1"/>
                </a:cxn>
                <a:cxn ang="0">
                  <a:pos x="14" y="1"/>
                </a:cxn>
                <a:cxn ang="0">
                  <a:pos x="14" y="1"/>
                </a:cxn>
                <a:cxn ang="0">
                  <a:pos x="14" y="1"/>
                </a:cxn>
                <a:cxn ang="0">
                  <a:pos x="16" y="1"/>
                </a:cxn>
                <a:cxn ang="0">
                  <a:pos x="16" y="1"/>
                </a:cxn>
                <a:cxn ang="0">
                  <a:pos x="16" y="1"/>
                </a:cxn>
                <a:cxn ang="0">
                  <a:pos x="16" y="1"/>
                </a:cxn>
                <a:cxn ang="0">
                  <a:pos x="16" y="1"/>
                </a:cxn>
                <a:cxn ang="0">
                  <a:pos x="17" y="1"/>
                </a:cxn>
                <a:cxn ang="0">
                  <a:pos x="17" y="1"/>
                </a:cxn>
                <a:cxn ang="0">
                  <a:pos x="19" y="1"/>
                </a:cxn>
                <a:cxn ang="0">
                  <a:pos x="19" y="1"/>
                </a:cxn>
                <a:cxn ang="0">
                  <a:pos x="21" y="1"/>
                </a:cxn>
                <a:cxn ang="0">
                  <a:pos x="21" y="1"/>
                </a:cxn>
              </a:cxnLst>
              <a:rect l="0" t="0" r="r" b="b"/>
              <a:pathLst>
                <a:path w="21" h="1">
                  <a:moveTo>
                    <a:pt x="21" y="1"/>
                  </a:moveTo>
                  <a:lnTo>
                    <a:pt x="17" y="1"/>
                  </a:lnTo>
                  <a:lnTo>
                    <a:pt x="16" y="1"/>
                  </a:lnTo>
                  <a:lnTo>
                    <a:pt x="12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3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21" y="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35" name="Freeform 497"/>
            <p:cNvSpPr>
              <a:spLocks/>
            </p:cNvSpPr>
            <p:nvPr/>
          </p:nvSpPr>
          <p:spPr bwMode="auto">
            <a:xfrm>
              <a:off x="4660" y="566"/>
              <a:ext cx="21" cy="1"/>
            </a:xfrm>
            <a:custGeom>
              <a:avLst/>
              <a:gdLst/>
              <a:ahLst/>
              <a:cxnLst>
                <a:cxn ang="0">
                  <a:pos x="21" y="1"/>
                </a:cxn>
                <a:cxn ang="0">
                  <a:pos x="17" y="1"/>
                </a:cxn>
                <a:cxn ang="0">
                  <a:pos x="16" y="1"/>
                </a:cxn>
                <a:cxn ang="0">
                  <a:pos x="12" y="1"/>
                </a:cxn>
                <a:cxn ang="0">
                  <a:pos x="9" y="1"/>
                </a:cxn>
                <a:cxn ang="0">
                  <a:pos x="9" y="1"/>
                </a:cxn>
                <a:cxn ang="0">
                  <a:pos x="7" y="1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6" y="1"/>
                </a:cxn>
                <a:cxn ang="0">
                  <a:pos x="6" y="1"/>
                </a:cxn>
                <a:cxn ang="0">
                  <a:pos x="6" y="1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1"/>
                </a:cxn>
                <a:cxn ang="0">
                  <a:pos x="7" y="1"/>
                </a:cxn>
                <a:cxn ang="0">
                  <a:pos x="7" y="1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11" y="1"/>
                </a:cxn>
                <a:cxn ang="0">
                  <a:pos x="11" y="1"/>
                </a:cxn>
                <a:cxn ang="0">
                  <a:pos x="11" y="1"/>
                </a:cxn>
                <a:cxn ang="0">
                  <a:pos x="11" y="1"/>
                </a:cxn>
                <a:cxn ang="0">
                  <a:pos x="11" y="1"/>
                </a:cxn>
                <a:cxn ang="0">
                  <a:pos x="11" y="1"/>
                </a:cxn>
                <a:cxn ang="0">
                  <a:pos x="12" y="1"/>
                </a:cxn>
                <a:cxn ang="0">
                  <a:pos x="12" y="1"/>
                </a:cxn>
                <a:cxn ang="0">
                  <a:pos x="12" y="1"/>
                </a:cxn>
                <a:cxn ang="0">
                  <a:pos x="14" y="1"/>
                </a:cxn>
                <a:cxn ang="0">
                  <a:pos x="14" y="1"/>
                </a:cxn>
                <a:cxn ang="0">
                  <a:pos x="14" y="1"/>
                </a:cxn>
                <a:cxn ang="0">
                  <a:pos x="14" y="1"/>
                </a:cxn>
                <a:cxn ang="0">
                  <a:pos x="16" y="1"/>
                </a:cxn>
                <a:cxn ang="0">
                  <a:pos x="16" y="1"/>
                </a:cxn>
                <a:cxn ang="0">
                  <a:pos x="16" y="1"/>
                </a:cxn>
                <a:cxn ang="0">
                  <a:pos x="16" y="1"/>
                </a:cxn>
                <a:cxn ang="0">
                  <a:pos x="16" y="1"/>
                </a:cxn>
                <a:cxn ang="0">
                  <a:pos x="17" y="1"/>
                </a:cxn>
                <a:cxn ang="0">
                  <a:pos x="17" y="1"/>
                </a:cxn>
                <a:cxn ang="0">
                  <a:pos x="19" y="1"/>
                </a:cxn>
                <a:cxn ang="0">
                  <a:pos x="19" y="1"/>
                </a:cxn>
                <a:cxn ang="0">
                  <a:pos x="21" y="1"/>
                </a:cxn>
                <a:cxn ang="0">
                  <a:pos x="21" y="1"/>
                </a:cxn>
              </a:cxnLst>
              <a:rect l="0" t="0" r="r" b="b"/>
              <a:pathLst>
                <a:path w="21" h="1">
                  <a:moveTo>
                    <a:pt x="21" y="1"/>
                  </a:moveTo>
                  <a:lnTo>
                    <a:pt x="17" y="1"/>
                  </a:lnTo>
                  <a:lnTo>
                    <a:pt x="16" y="1"/>
                  </a:lnTo>
                  <a:lnTo>
                    <a:pt x="12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3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21" y="1"/>
                  </a:lnTo>
                  <a:lnTo>
                    <a:pt x="21" y="1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36" name="Freeform 498"/>
            <p:cNvSpPr>
              <a:spLocks/>
            </p:cNvSpPr>
            <p:nvPr/>
          </p:nvSpPr>
          <p:spPr bwMode="auto">
            <a:xfrm>
              <a:off x="4651" y="566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37" name="Freeform 499"/>
            <p:cNvSpPr>
              <a:spLocks/>
            </p:cNvSpPr>
            <p:nvPr/>
          </p:nvSpPr>
          <p:spPr bwMode="auto">
            <a:xfrm>
              <a:off x="4651" y="566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38" name="Freeform 500"/>
            <p:cNvSpPr>
              <a:spLocks/>
            </p:cNvSpPr>
            <p:nvPr/>
          </p:nvSpPr>
          <p:spPr bwMode="auto">
            <a:xfrm>
              <a:off x="4653" y="566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39" name="Freeform 501"/>
            <p:cNvSpPr>
              <a:spLocks/>
            </p:cNvSpPr>
            <p:nvPr/>
          </p:nvSpPr>
          <p:spPr bwMode="auto">
            <a:xfrm>
              <a:off x="4653" y="566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40" name="Freeform 502"/>
            <p:cNvSpPr>
              <a:spLocks/>
            </p:cNvSpPr>
            <p:nvPr/>
          </p:nvSpPr>
          <p:spPr bwMode="auto">
            <a:xfrm>
              <a:off x="4655" y="564"/>
              <a:ext cx="3" cy="3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3" y="3"/>
                </a:cxn>
                <a:cxn ang="0">
                  <a:pos x="1" y="3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3"/>
                </a:cxn>
                <a:cxn ang="0">
                  <a:pos x="3" y="3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3" y="2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lnTo>
                    <a:pt x="3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41" name="Freeform 503"/>
            <p:cNvSpPr>
              <a:spLocks/>
            </p:cNvSpPr>
            <p:nvPr/>
          </p:nvSpPr>
          <p:spPr bwMode="auto">
            <a:xfrm>
              <a:off x="4655" y="564"/>
              <a:ext cx="3" cy="3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3" y="3"/>
                </a:cxn>
                <a:cxn ang="0">
                  <a:pos x="1" y="3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3"/>
                </a:cxn>
                <a:cxn ang="0">
                  <a:pos x="3" y="3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3" y="2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lnTo>
                    <a:pt x="3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42" name="Freeform 504"/>
            <p:cNvSpPr>
              <a:spLocks/>
            </p:cNvSpPr>
            <p:nvPr/>
          </p:nvSpPr>
          <p:spPr bwMode="auto">
            <a:xfrm>
              <a:off x="4655" y="564"/>
              <a:ext cx="1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43" name="Freeform 505"/>
            <p:cNvSpPr>
              <a:spLocks/>
            </p:cNvSpPr>
            <p:nvPr/>
          </p:nvSpPr>
          <p:spPr bwMode="auto">
            <a:xfrm>
              <a:off x="4655" y="564"/>
              <a:ext cx="1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44" name="Freeform 506"/>
            <p:cNvSpPr>
              <a:spLocks/>
            </p:cNvSpPr>
            <p:nvPr/>
          </p:nvSpPr>
          <p:spPr bwMode="auto">
            <a:xfrm>
              <a:off x="4709" y="562"/>
              <a:ext cx="6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2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2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4" y="2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6" y="5"/>
                </a:cxn>
                <a:cxn ang="0">
                  <a:pos x="6" y="5"/>
                </a:cxn>
                <a:cxn ang="0">
                  <a:pos x="4" y="5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0" y="5"/>
                </a:cxn>
              </a:cxnLst>
              <a:rect l="0" t="0" r="r" b="b"/>
              <a:pathLst>
                <a:path w="6" h="5">
                  <a:moveTo>
                    <a:pt x="0" y="5"/>
                  </a:moveTo>
                  <a:lnTo>
                    <a:pt x="2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2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5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45" name="Freeform 507"/>
            <p:cNvSpPr>
              <a:spLocks/>
            </p:cNvSpPr>
            <p:nvPr/>
          </p:nvSpPr>
          <p:spPr bwMode="auto">
            <a:xfrm>
              <a:off x="4709" y="562"/>
              <a:ext cx="6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2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2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4" y="2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6" y="5"/>
                </a:cxn>
                <a:cxn ang="0">
                  <a:pos x="6" y="5"/>
                </a:cxn>
                <a:cxn ang="0">
                  <a:pos x="4" y="5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0" y="5"/>
                </a:cxn>
              </a:cxnLst>
              <a:rect l="0" t="0" r="r" b="b"/>
              <a:pathLst>
                <a:path w="6" h="5">
                  <a:moveTo>
                    <a:pt x="0" y="5"/>
                  </a:moveTo>
                  <a:lnTo>
                    <a:pt x="2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2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5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5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46" name="Freeform 508"/>
            <p:cNvSpPr>
              <a:spLocks/>
            </p:cNvSpPr>
            <p:nvPr/>
          </p:nvSpPr>
          <p:spPr bwMode="auto">
            <a:xfrm>
              <a:off x="4715" y="559"/>
              <a:ext cx="5" cy="5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5" y="1"/>
                </a:cxn>
                <a:cxn ang="0">
                  <a:pos x="5" y="1"/>
                </a:cxn>
                <a:cxn ang="0">
                  <a:pos x="5" y="1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1"/>
                </a:cxn>
                <a:cxn ang="0">
                  <a:pos x="5" y="1"/>
                </a:cxn>
                <a:cxn ang="0">
                  <a:pos x="3" y="3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3" y="5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0" y="3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1"/>
                  </a:lnTo>
                  <a:lnTo>
                    <a:pt x="3" y="3"/>
                  </a:lnTo>
                  <a:lnTo>
                    <a:pt x="5" y="5"/>
                  </a:lnTo>
                  <a:lnTo>
                    <a:pt x="5" y="5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47" name="Freeform 509"/>
            <p:cNvSpPr>
              <a:spLocks/>
            </p:cNvSpPr>
            <p:nvPr/>
          </p:nvSpPr>
          <p:spPr bwMode="auto">
            <a:xfrm>
              <a:off x="4715" y="559"/>
              <a:ext cx="5" cy="5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5" y="1"/>
                </a:cxn>
                <a:cxn ang="0">
                  <a:pos x="5" y="1"/>
                </a:cxn>
                <a:cxn ang="0">
                  <a:pos x="5" y="1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1"/>
                </a:cxn>
                <a:cxn ang="0">
                  <a:pos x="5" y="1"/>
                </a:cxn>
                <a:cxn ang="0">
                  <a:pos x="3" y="3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3" y="5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0" y="3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1"/>
                  </a:lnTo>
                  <a:lnTo>
                    <a:pt x="3" y="3"/>
                  </a:lnTo>
                  <a:lnTo>
                    <a:pt x="5" y="5"/>
                  </a:lnTo>
                  <a:lnTo>
                    <a:pt x="5" y="5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3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48" name="Freeform 510"/>
            <p:cNvSpPr>
              <a:spLocks/>
            </p:cNvSpPr>
            <p:nvPr/>
          </p:nvSpPr>
          <p:spPr bwMode="auto">
            <a:xfrm>
              <a:off x="4722" y="557"/>
              <a:ext cx="1" cy="2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49" name="Freeform 511"/>
            <p:cNvSpPr>
              <a:spLocks/>
            </p:cNvSpPr>
            <p:nvPr/>
          </p:nvSpPr>
          <p:spPr bwMode="auto">
            <a:xfrm>
              <a:off x="4722" y="557"/>
              <a:ext cx="1" cy="2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50" name="Freeform 512"/>
            <p:cNvSpPr>
              <a:spLocks/>
            </p:cNvSpPr>
            <p:nvPr/>
          </p:nvSpPr>
          <p:spPr bwMode="auto">
            <a:xfrm>
              <a:off x="4725" y="555"/>
              <a:ext cx="2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51" name="Freeform 513"/>
            <p:cNvSpPr>
              <a:spLocks/>
            </p:cNvSpPr>
            <p:nvPr/>
          </p:nvSpPr>
          <p:spPr bwMode="auto">
            <a:xfrm>
              <a:off x="4725" y="555"/>
              <a:ext cx="2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52" name="Freeform 514"/>
            <p:cNvSpPr>
              <a:spLocks/>
            </p:cNvSpPr>
            <p:nvPr/>
          </p:nvSpPr>
          <p:spPr bwMode="auto">
            <a:xfrm>
              <a:off x="4773" y="552"/>
              <a:ext cx="1" cy="1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53" name="Freeform 515"/>
            <p:cNvSpPr>
              <a:spLocks/>
            </p:cNvSpPr>
            <p:nvPr/>
          </p:nvSpPr>
          <p:spPr bwMode="auto">
            <a:xfrm>
              <a:off x="4773" y="552"/>
              <a:ext cx="1" cy="1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54" name="Freeform 516"/>
            <p:cNvSpPr>
              <a:spLocks/>
            </p:cNvSpPr>
            <p:nvPr/>
          </p:nvSpPr>
          <p:spPr bwMode="auto">
            <a:xfrm>
              <a:off x="4774" y="551"/>
              <a:ext cx="12" cy="16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0"/>
                </a:cxn>
                <a:cxn ang="0">
                  <a:pos x="5" y="1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7" y="3"/>
                </a:cxn>
                <a:cxn ang="0">
                  <a:pos x="7" y="3"/>
                </a:cxn>
                <a:cxn ang="0">
                  <a:pos x="9" y="4"/>
                </a:cxn>
                <a:cxn ang="0">
                  <a:pos x="9" y="4"/>
                </a:cxn>
                <a:cxn ang="0">
                  <a:pos x="9" y="4"/>
                </a:cxn>
                <a:cxn ang="0">
                  <a:pos x="10" y="8"/>
                </a:cxn>
                <a:cxn ang="0">
                  <a:pos x="12" y="8"/>
                </a:cxn>
                <a:cxn ang="0">
                  <a:pos x="10" y="9"/>
                </a:cxn>
                <a:cxn ang="0">
                  <a:pos x="9" y="11"/>
                </a:cxn>
                <a:cxn ang="0">
                  <a:pos x="7" y="11"/>
                </a:cxn>
                <a:cxn ang="0">
                  <a:pos x="7" y="11"/>
                </a:cxn>
                <a:cxn ang="0">
                  <a:pos x="7" y="11"/>
                </a:cxn>
                <a:cxn ang="0">
                  <a:pos x="10" y="13"/>
                </a:cxn>
                <a:cxn ang="0">
                  <a:pos x="12" y="16"/>
                </a:cxn>
                <a:cxn ang="0">
                  <a:pos x="12" y="16"/>
                </a:cxn>
                <a:cxn ang="0">
                  <a:pos x="9" y="13"/>
                </a:cxn>
                <a:cxn ang="0">
                  <a:pos x="7" y="13"/>
                </a:cxn>
                <a:cxn ang="0">
                  <a:pos x="9" y="13"/>
                </a:cxn>
                <a:cxn ang="0">
                  <a:pos x="7" y="11"/>
                </a:cxn>
                <a:cxn ang="0">
                  <a:pos x="9" y="8"/>
                </a:cxn>
                <a:cxn ang="0">
                  <a:pos x="4" y="4"/>
                </a:cxn>
                <a:cxn ang="0">
                  <a:pos x="2" y="3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5" y="3"/>
                </a:cxn>
                <a:cxn ang="0">
                  <a:pos x="5" y="1"/>
                </a:cxn>
                <a:cxn ang="0">
                  <a:pos x="5" y="1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2" h="16">
                  <a:moveTo>
                    <a:pt x="2" y="0"/>
                  </a:moveTo>
                  <a:lnTo>
                    <a:pt x="2" y="0"/>
                  </a:lnTo>
                  <a:lnTo>
                    <a:pt x="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0" y="9"/>
                  </a:lnTo>
                  <a:lnTo>
                    <a:pt x="9" y="8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9" y="11"/>
                  </a:lnTo>
                  <a:lnTo>
                    <a:pt x="10" y="13"/>
                  </a:lnTo>
                  <a:lnTo>
                    <a:pt x="12" y="15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0" y="15"/>
                  </a:lnTo>
                  <a:lnTo>
                    <a:pt x="9" y="13"/>
                  </a:lnTo>
                  <a:lnTo>
                    <a:pt x="9" y="11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7" y="13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9" y="8"/>
                  </a:lnTo>
                  <a:lnTo>
                    <a:pt x="5" y="4"/>
                  </a:lnTo>
                  <a:lnTo>
                    <a:pt x="4" y="4"/>
                  </a:lnTo>
                  <a:lnTo>
                    <a:pt x="4" y="3"/>
                  </a:lnTo>
                  <a:lnTo>
                    <a:pt x="2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55" name="Freeform 517"/>
            <p:cNvSpPr>
              <a:spLocks/>
            </p:cNvSpPr>
            <p:nvPr/>
          </p:nvSpPr>
          <p:spPr bwMode="auto">
            <a:xfrm>
              <a:off x="4774" y="551"/>
              <a:ext cx="12" cy="16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0"/>
                </a:cxn>
                <a:cxn ang="0">
                  <a:pos x="5" y="1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7" y="3"/>
                </a:cxn>
                <a:cxn ang="0">
                  <a:pos x="7" y="3"/>
                </a:cxn>
                <a:cxn ang="0">
                  <a:pos x="9" y="4"/>
                </a:cxn>
                <a:cxn ang="0">
                  <a:pos x="9" y="4"/>
                </a:cxn>
                <a:cxn ang="0">
                  <a:pos x="9" y="4"/>
                </a:cxn>
                <a:cxn ang="0">
                  <a:pos x="10" y="8"/>
                </a:cxn>
                <a:cxn ang="0">
                  <a:pos x="12" y="8"/>
                </a:cxn>
                <a:cxn ang="0">
                  <a:pos x="10" y="9"/>
                </a:cxn>
                <a:cxn ang="0">
                  <a:pos x="9" y="11"/>
                </a:cxn>
                <a:cxn ang="0">
                  <a:pos x="7" y="11"/>
                </a:cxn>
                <a:cxn ang="0">
                  <a:pos x="7" y="11"/>
                </a:cxn>
                <a:cxn ang="0">
                  <a:pos x="7" y="11"/>
                </a:cxn>
                <a:cxn ang="0">
                  <a:pos x="10" y="13"/>
                </a:cxn>
                <a:cxn ang="0">
                  <a:pos x="12" y="16"/>
                </a:cxn>
                <a:cxn ang="0">
                  <a:pos x="12" y="16"/>
                </a:cxn>
                <a:cxn ang="0">
                  <a:pos x="9" y="13"/>
                </a:cxn>
                <a:cxn ang="0">
                  <a:pos x="7" y="13"/>
                </a:cxn>
                <a:cxn ang="0">
                  <a:pos x="9" y="13"/>
                </a:cxn>
                <a:cxn ang="0">
                  <a:pos x="7" y="11"/>
                </a:cxn>
                <a:cxn ang="0">
                  <a:pos x="9" y="8"/>
                </a:cxn>
                <a:cxn ang="0">
                  <a:pos x="4" y="4"/>
                </a:cxn>
                <a:cxn ang="0">
                  <a:pos x="2" y="3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5" y="3"/>
                </a:cxn>
                <a:cxn ang="0">
                  <a:pos x="5" y="1"/>
                </a:cxn>
                <a:cxn ang="0">
                  <a:pos x="5" y="1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2" h="16">
                  <a:moveTo>
                    <a:pt x="2" y="0"/>
                  </a:moveTo>
                  <a:lnTo>
                    <a:pt x="2" y="0"/>
                  </a:lnTo>
                  <a:lnTo>
                    <a:pt x="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0" y="9"/>
                  </a:lnTo>
                  <a:lnTo>
                    <a:pt x="9" y="8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9" y="11"/>
                  </a:lnTo>
                  <a:lnTo>
                    <a:pt x="10" y="13"/>
                  </a:lnTo>
                  <a:lnTo>
                    <a:pt x="12" y="15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0" y="15"/>
                  </a:lnTo>
                  <a:lnTo>
                    <a:pt x="9" y="13"/>
                  </a:lnTo>
                  <a:lnTo>
                    <a:pt x="9" y="11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7" y="13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9" y="8"/>
                  </a:lnTo>
                  <a:lnTo>
                    <a:pt x="5" y="4"/>
                  </a:lnTo>
                  <a:lnTo>
                    <a:pt x="4" y="4"/>
                  </a:lnTo>
                  <a:lnTo>
                    <a:pt x="4" y="3"/>
                  </a:lnTo>
                  <a:lnTo>
                    <a:pt x="2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56" name="Freeform 518"/>
            <p:cNvSpPr>
              <a:spLocks/>
            </p:cNvSpPr>
            <p:nvPr/>
          </p:nvSpPr>
          <p:spPr bwMode="auto">
            <a:xfrm>
              <a:off x="4778" y="549"/>
              <a:ext cx="8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1" y="2"/>
                </a:cxn>
                <a:cxn ang="0">
                  <a:pos x="0" y="2"/>
                </a:cxn>
              </a:cxnLst>
              <a:rect l="0" t="0" r="r" b="b"/>
              <a:pathLst>
                <a:path w="8" h="2">
                  <a:moveTo>
                    <a:pt x="0" y="2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1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57" name="Freeform 519"/>
            <p:cNvSpPr>
              <a:spLocks/>
            </p:cNvSpPr>
            <p:nvPr/>
          </p:nvSpPr>
          <p:spPr bwMode="auto">
            <a:xfrm>
              <a:off x="4778" y="549"/>
              <a:ext cx="8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1" y="2"/>
                </a:cxn>
                <a:cxn ang="0">
                  <a:pos x="0" y="2"/>
                </a:cxn>
              </a:cxnLst>
              <a:rect l="0" t="0" r="r" b="b"/>
              <a:pathLst>
                <a:path w="8" h="2">
                  <a:moveTo>
                    <a:pt x="0" y="2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1" y="2"/>
                  </a:lnTo>
                  <a:lnTo>
                    <a:pt x="0" y="2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58" name="Freeform 520"/>
            <p:cNvSpPr>
              <a:spLocks/>
            </p:cNvSpPr>
            <p:nvPr/>
          </p:nvSpPr>
          <p:spPr bwMode="auto">
            <a:xfrm>
              <a:off x="4788" y="548"/>
              <a:ext cx="3" cy="1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3" y="1"/>
                </a:cxn>
                <a:cxn ang="0">
                  <a:pos x="3" y="1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3" y="1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59" name="Freeform 521"/>
            <p:cNvSpPr>
              <a:spLocks/>
            </p:cNvSpPr>
            <p:nvPr/>
          </p:nvSpPr>
          <p:spPr bwMode="auto">
            <a:xfrm>
              <a:off x="4788" y="548"/>
              <a:ext cx="3" cy="1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3" y="1"/>
                </a:cxn>
                <a:cxn ang="0">
                  <a:pos x="3" y="1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3" y="1"/>
                  </a:lnTo>
                  <a:lnTo>
                    <a:pt x="3" y="1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60" name="Freeform 522"/>
            <p:cNvSpPr>
              <a:spLocks/>
            </p:cNvSpPr>
            <p:nvPr/>
          </p:nvSpPr>
          <p:spPr bwMode="auto">
            <a:xfrm>
              <a:off x="4783" y="548"/>
              <a:ext cx="16" cy="7"/>
            </a:xfrm>
            <a:custGeom>
              <a:avLst/>
              <a:gdLst/>
              <a:ahLst/>
              <a:cxnLst>
                <a:cxn ang="0">
                  <a:pos x="6" y="7"/>
                </a:cxn>
                <a:cxn ang="0">
                  <a:pos x="6" y="7"/>
                </a:cxn>
                <a:cxn ang="0">
                  <a:pos x="1" y="4"/>
                </a:cxn>
                <a:cxn ang="0">
                  <a:pos x="0" y="3"/>
                </a:cxn>
                <a:cxn ang="0">
                  <a:pos x="1" y="1"/>
                </a:cxn>
                <a:cxn ang="0">
                  <a:pos x="3" y="1"/>
                </a:cxn>
                <a:cxn ang="0">
                  <a:pos x="5" y="1"/>
                </a:cxn>
                <a:cxn ang="0">
                  <a:pos x="5" y="1"/>
                </a:cxn>
                <a:cxn ang="0">
                  <a:pos x="13" y="1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6" y="1"/>
                </a:cxn>
                <a:cxn ang="0">
                  <a:pos x="14" y="1"/>
                </a:cxn>
                <a:cxn ang="0">
                  <a:pos x="13" y="1"/>
                </a:cxn>
                <a:cxn ang="0">
                  <a:pos x="13" y="1"/>
                </a:cxn>
                <a:cxn ang="0">
                  <a:pos x="11" y="1"/>
                </a:cxn>
                <a:cxn ang="0">
                  <a:pos x="9" y="1"/>
                </a:cxn>
                <a:cxn ang="0">
                  <a:pos x="6" y="1"/>
                </a:cxn>
                <a:cxn ang="0">
                  <a:pos x="5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4"/>
                </a:cxn>
                <a:cxn ang="0">
                  <a:pos x="3" y="4"/>
                </a:cxn>
                <a:cxn ang="0">
                  <a:pos x="5" y="6"/>
                </a:cxn>
                <a:cxn ang="0">
                  <a:pos x="5" y="6"/>
                </a:cxn>
                <a:cxn ang="0">
                  <a:pos x="6" y="7"/>
                </a:cxn>
                <a:cxn ang="0">
                  <a:pos x="6" y="7"/>
                </a:cxn>
              </a:cxnLst>
              <a:rect l="0" t="0" r="r" b="b"/>
              <a:pathLst>
                <a:path w="16" h="7">
                  <a:moveTo>
                    <a:pt x="6" y="7"/>
                  </a:moveTo>
                  <a:lnTo>
                    <a:pt x="6" y="7"/>
                  </a:lnTo>
                  <a:lnTo>
                    <a:pt x="1" y="4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13" y="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1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9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3" y="4"/>
                  </a:lnTo>
                  <a:lnTo>
                    <a:pt x="5" y="6"/>
                  </a:lnTo>
                  <a:lnTo>
                    <a:pt x="5" y="6"/>
                  </a:lnTo>
                  <a:lnTo>
                    <a:pt x="6" y="7"/>
                  </a:lnTo>
                  <a:lnTo>
                    <a:pt x="6" y="7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61" name="Freeform 523"/>
            <p:cNvSpPr>
              <a:spLocks/>
            </p:cNvSpPr>
            <p:nvPr/>
          </p:nvSpPr>
          <p:spPr bwMode="auto">
            <a:xfrm>
              <a:off x="4783" y="548"/>
              <a:ext cx="16" cy="7"/>
            </a:xfrm>
            <a:custGeom>
              <a:avLst/>
              <a:gdLst/>
              <a:ahLst/>
              <a:cxnLst>
                <a:cxn ang="0">
                  <a:pos x="6" y="7"/>
                </a:cxn>
                <a:cxn ang="0">
                  <a:pos x="6" y="7"/>
                </a:cxn>
                <a:cxn ang="0">
                  <a:pos x="1" y="4"/>
                </a:cxn>
                <a:cxn ang="0">
                  <a:pos x="0" y="3"/>
                </a:cxn>
                <a:cxn ang="0">
                  <a:pos x="1" y="1"/>
                </a:cxn>
                <a:cxn ang="0">
                  <a:pos x="3" y="1"/>
                </a:cxn>
                <a:cxn ang="0">
                  <a:pos x="5" y="1"/>
                </a:cxn>
                <a:cxn ang="0">
                  <a:pos x="5" y="1"/>
                </a:cxn>
                <a:cxn ang="0">
                  <a:pos x="13" y="1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6" y="1"/>
                </a:cxn>
                <a:cxn ang="0">
                  <a:pos x="14" y="1"/>
                </a:cxn>
                <a:cxn ang="0">
                  <a:pos x="13" y="1"/>
                </a:cxn>
                <a:cxn ang="0">
                  <a:pos x="13" y="1"/>
                </a:cxn>
                <a:cxn ang="0">
                  <a:pos x="11" y="1"/>
                </a:cxn>
                <a:cxn ang="0">
                  <a:pos x="9" y="1"/>
                </a:cxn>
                <a:cxn ang="0">
                  <a:pos x="6" y="1"/>
                </a:cxn>
                <a:cxn ang="0">
                  <a:pos x="5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4"/>
                </a:cxn>
                <a:cxn ang="0">
                  <a:pos x="3" y="4"/>
                </a:cxn>
                <a:cxn ang="0">
                  <a:pos x="5" y="6"/>
                </a:cxn>
                <a:cxn ang="0">
                  <a:pos x="5" y="6"/>
                </a:cxn>
                <a:cxn ang="0">
                  <a:pos x="6" y="7"/>
                </a:cxn>
                <a:cxn ang="0">
                  <a:pos x="6" y="7"/>
                </a:cxn>
              </a:cxnLst>
              <a:rect l="0" t="0" r="r" b="b"/>
              <a:pathLst>
                <a:path w="16" h="7">
                  <a:moveTo>
                    <a:pt x="6" y="7"/>
                  </a:moveTo>
                  <a:lnTo>
                    <a:pt x="6" y="7"/>
                  </a:lnTo>
                  <a:lnTo>
                    <a:pt x="1" y="4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13" y="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1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9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3" y="4"/>
                  </a:lnTo>
                  <a:lnTo>
                    <a:pt x="5" y="6"/>
                  </a:lnTo>
                  <a:lnTo>
                    <a:pt x="5" y="6"/>
                  </a:lnTo>
                  <a:lnTo>
                    <a:pt x="6" y="7"/>
                  </a:lnTo>
                  <a:lnTo>
                    <a:pt x="6" y="7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62" name="Freeform 524"/>
            <p:cNvSpPr>
              <a:spLocks/>
            </p:cNvSpPr>
            <p:nvPr/>
          </p:nvSpPr>
          <p:spPr bwMode="auto">
            <a:xfrm>
              <a:off x="4727" y="548"/>
              <a:ext cx="44" cy="22"/>
            </a:xfrm>
            <a:custGeom>
              <a:avLst/>
              <a:gdLst/>
              <a:ahLst/>
              <a:cxnLst>
                <a:cxn ang="0">
                  <a:pos x="37" y="7"/>
                </a:cxn>
                <a:cxn ang="0">
                  <a:pos x="33" y="9"/>
                </a:cxn>
                <a:cxn ang="0">
                  <a:pos x="36" y="9"/>
                </a:cxn>
                <a:cxn ang="0">
                  <a:pos x="36" y="11"/>
                </a:cxn>
                <a:cxn ang="0">
                  <a:pos x="31" y="9"/>
                </a:cxn>
                <a:cxn ang="0">
                  <a:pos x="33" y="21"/>
                </a:cxn>
                <a:cxn ang="0">
                  <a:pos x="25" y="21"/>
                </a:cxn>
                <a:cxn ang="0">
                  <a:pos x="23" y="18"/>
                </a:cxn>
                <a:cxn ang="0">
                  <a:pos x="21" y="12"/>
                </a:cxn>
                <a:cxn ang="0">
                  <a:pos x="15" y="11"/>
                </a:cxn>
                <a:cxn ang="0">
                  <a:pos x="10" y="12"/>
                </a:cxn>
                <a:cxn ang="0">
                  <a:pos x="8" y="7"/>
                </a:cxn>
                <a:cxn ang="0">
                  <a:pos x="1" y="6"/>
                </a:cxn>
                <a:cxn ang="0">
                  <a:pos x="1" y="6"/>
                </a:cxn>
                <a:cxn ang="0">
                  <a:pos x="3" y="6"/>
                </a:cxn>
                <a:cxn ang="0">
                  <a:pos x="3" y="4"/>
                </a:cxn>
                <a:cxn ang="0">
                  <a:pos x="6" y="1"/>
                </a:cxn>
                <a:cxn ang="0">
                  <a:pos x="8" y="1"/>
                </a:cxn>
                <a:cxn ang="0">
                  <a:pos x="11" y="1"/>
                </a:cxn>
                <a:cxn ang="0">
                  <a:pos x="13" y="0"/>
                </a:cxn>
                <a:cxn ang="0">
                  <a:pos x="15" y="0"/>
                </a:cxn>
                <a:cxn ang="0">
                  <a:pos x="16" y="0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3" y="1"/>
                </a:cxn>
                <a:cxn ang="0">
                  <a:pos x="15" y="3"/>
                </a:cxn>
                <a:cxn ang="0">
                  <a:pos x="16" y="3"/>
                </a:cxn>
                <a:cxn ang="0">
                  <a:pos x="16" y="4"/>
                </a:cxn>
                <a:cxn ang="0">
                  <a:pos x="16" y="4"/>
                </a:cxn>
                <a:cxn ang="0">
                  <a:pos x="15" y="4"/>
                </a:cxn>
                <a:cxn ang="0">
                  <a:pos x="13" y="6"/>
                </a:cxn>
                <a:cxn ang="0">
                  <a:pos x="15" y="6"/>
                </a:cxn>
                <a:cxn ang="0">
                  <a:pos x="16" y="7"/>
                </a:cxn>
                <a:cxn ang="0">
                  <a:pos x="15" y="7"/>
                </a:cxn>
                <a:cxn ang="0">
                  <a:pos x="15" y="9"/>
                </a:cxn>
                <a:cxn ang="0">
                  <a:pos x="16" y="9"/>
                </a:cxn>
                <a:cxn ang="0">
                  <a:pos x="18" y="9"/>
                </a:cxn>
                <a:cxn ang="0">
                  <a:pos x="18" y="11"/>
                </a:cxn>
                <a:cxn ang="0">
                  <a:pos x="20" y="11"/>
                </a:cxn>
                <a:cxn ang="0">
                  <a:pos x="21" y="11"/>
                </a:cxn>
                <a:cxn ang="0">
                  <a:pos x="23" y="12"/>
                </a:cxn>
                <a:cxn ang="0">
                  <a:pos x="23" y="12"/>
                </a:cxn>
                <a:cxn ang="0">
                  <a:pos x="21" y="14"/>
                </a:cxn>
                <a:cxn ang="0">
                  <a:pos x="23" y="16"/>
                </a:cxn>
                <a:cxn ang="0">
                  <a:pos x="23" y="19"/>
                </a:cxn>
                <a:cxn ang="0">
                  <a:pos x="25" y="19"/>
                </a:cxn>
                <a:cxn ang="0">
                  <a:pos x="26" y="19"/>
                </a:cxn>
                <a:cxn ang="0">
                  <a:pos x="30" y="18"/>
                </a:cxn>
                <a:cxn ang="0">
                  <a:pos x="30" y="16"/>
                </a:cxn>
                <a:cxn ang="0">
                  <a:pos x="30" y="14"/>
                </a:cxn>
                <a:cxn ang="0">
                  <a:pos x="30" y="11"/>
                </a:cxn>
                <a:cxn ang="0">
                  <a:pos x="28" y="11"/>
                </a:cxn>
                <a:cxn ang="0">
                  <a:pos x="28" y="9"/>
                </a:cxn>
                <a:cxn ang="0">
                  <a:pos x="30" y="9"/>
                </a:cxn>
                <a:cxn ang="0">
                  <a:pos x="31" y="9"/>
                </a:cxn>
                <a:cxn ang="0">
                  <a:pos x="33" y="7"/>
                </a:cxn>
                <a:cxn ang="0">
                  <a:pos x="36" y="7"/>
                </a:cxn>
                <a:cxn ang="0">
                  <a:pos x="41" y="6"/>
                </a:cxn>
              </a:cxnLst>
              <a:rect l="0" t="0" r="r" b="b"/>
              <a:pathLst>
                <a:path w="44" h="22">
                  <a:moveTo>
                    <a:pt x="44" y="4"/>
                  </a:moveTo>
                  <a:lnTo>
                    <a:pt x="44" y="4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33" y="9"/>
                  </a:lnTo>
                  <a:lnTo>
                    <a:pt x="33" y="9"/>
                  </a:lnTo>
                  <a:lnTo>
                    <a:pt x="33" y="9"/>
                  </a:lnTo>
                  <a:lnTo>
                    <a:pt x="33" y="9"/>
                  </a:lnTo>
                  <a:lnTo>
                    <a:pt x="33" y="9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7" y="11"/>
                  </a:lnTo>
                  <a:lnTo>
                    <a:pt x="36" y="11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3" y="9"/>
                  </a:lnTo>
                  <a:lnTo>
                    <a:pt x="33" y="11"/>
                  </a:lnTo>
                  <a:lnTo>
                    <a:pt x="33" y="9"/>
                  </a:lnTo>
                  <a:lnTo>
                    <a:pt x="31" y="9"/>
                  </a:lnTo>
                  <a:lnTo>
                    <a:pt x="33" y="12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21"/>
                  </a:lnTo>
                  <a:lnTo>
                    <a:pt x="33" y="21"/>
                  </a:lnTo>
                  <a:lnTo>
                    <a:pt x="31" y="22"/>
                  </a:lnTo>
                  <a:lnTo>
                    <a:pt x="26" y="22"/>
                  </a:lnTo>
                  <a:lnTo>
                    <a:pt x="25" y="21"/>
                  </a:lnTo>
                  <a:lnTo>
                    <a:pt x="23" y="22"/>
                  </a:lnTo>
                  <a:lnTo>
                    <a:pt x="21" y="21"/>
                  </a:lnTo>
                  <a:lnTo>
                    <a:pt x="23" y="19"/>
                  </a:lnTo>
                  <a:lnTo>
                    <a:pt x="23" y="18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1" y="14"/>
                  </a:lnTo>
                  <a:lnTo>
                    <a:pt x="21" y="12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16" y="11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1" y="11"/>
                  </a:lnTo>
                  <a:lnTo>
                    <a:pt x="10" y="11"/>
                  </a:lnTo>
                  <a:lnTo>
                    <a:pt x="10" y="12"/>
                  </a:lnTo>
                  <a:lnTo>
                    <a:pt x="10" y="11"/>
                  </a:lnTo>
                  <a:lnTo>
                    <a:pt x="8" y="11"/>
                  </a:lnTo>
                  <a:lnTo>
                    <a:pt x="8" y="7"/>
                  </a:lnTo>
                  <a:lnTo>
                    <a:pt x="8" y="7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4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3" y="4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6" y="9"/>
                  </a:lnTo>
                  <a:lnTo>
                    <a:pt x="16" y="7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3" y="14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23" y="18"/>
                  </a:lnTo>
                  <a:lnTo>
                    <a:pt x="23" y="19"/>
                  </a:lnTo>
                  <a:lnTo>
                    <a:pt x="23" y="19"/>
                  </a:lnTo>
                  <a:lnTo>
                    <a:pt x="23" y="19"/>
                  </a:lnTo>
                  <a:lnTo>
                    <a:pt x="23" y="19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28" y="18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30" y="11"/>
                  </a:lnTo>
                  <a:lnTo>
                    <a:pt x="30" y="11"/>
                  </a:lnTo>
                  <a:lnTo>
                    <a:pt x="30" y="11"/>
                  </a:lnTo>
                  <a:lnTo>
                    <a:pt x="30" y="11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1" y="9"/>
                  </a:lnTo>
                  <a:lnTo>
                    <a:pt x="31" y="7"/>
                  </a:lnTo>
                  <a:lnTo>
                    <a:pt x="31" y="7"/>
                  </a:lnTo>
                  <a:lnTo>
                    <a:pt x="31" y="7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7" y="7"/>
                  </a:lnTo>
                  <a:lnTo>
                    <a:pt x="37" y="6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2" y="4"/>
                  </a:lnTo>
                  <a:lnTo>
                    <a:pt x="44" y="4"/>
                  </a:lnTo>
                  <a:lnTo>
                    <a:pt x="44" y="4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63" name="Freeform 525"/>
            <p:cNvSpPr>
              <a:spLocks/>
            </p:cNvSpPr>
            <p:nvPr/>
          </p:nvSpPr>
          <p:spPr bwMode="auto">
            <a:xfrm>
              <a:off x="4727" y="548"/>
              <a:ext cx="44" cy="22"/>
            </a:xfrm>
            <a:custGeom>
              <a:avLst/>
              <a:gdLst/>
              <a:ahLst/>
              <a:cxnLst>
                <a:cxn ang="0">
                  <a:pos x="37" y="7"/>
                </a:cxn>
                <a:cxn ang="0">
                  <a:pos x="33" y="9"/>
                </a:cxn>
                <a:cxn ang="0">
                  <a:pos x="36" y="9"/>
                </a:cxn>
                <a:cxn ang="0">
                  <a:pos x="36" y="11"/>
                </a:cxn>
                <a:cxn ang="0">
                  <a:pos x="31" y="9"/>
                </a:cxn>
                <a:cxn ang="0">
                  <a:pos x="33" y="21"/>
                </a:cxn>
                <a:cxn ang="0">
                  <a:pos x="25" y="21"/>
                </a:cxn>
                <a:cxn ang="0">
                  <a:pos x="23" y="18"/>
                </a:cxn>
                <a:cxn ang="0">
                  <a:pos x="21" y="12"/>
                </a:cxn>
                <a:cxn ang="0">
                  <a:pos x="15" y="11"/>
                </a:cxn>
                <a:cxn ang="0">
                  <a:pos x="10" y="12"/>
                </a:cxn>
                <a:cxn ang="0">
                  <a:pos x="8" y="7"/>
                </a:cxn>
                <a:cxn ang="0">
                  <a:pos x="1" y="6"/>
                </a:cxn>
                <a:cxn ang="0">
                  <a:pos x="1" y="6"/>
                </a:cxn>
                <a:cxn ang="0">
                  <a:pos x="3" y="6"/>
                </a:cxn>
                <a:cxn ang="0">
                  <a:pos x="3" y="4"/>
                </a:cxn>
                <a:cxn ang="0">
                  <a:pos x="6" y="1"/>
                </a:cxn>
                <a:cxn ang="0">
                  <a:pos x="8" y="1"/>
                </a:cxn>
                <a:cxn ang="0">
                  <a:pos x="11" y="1"/>
                </a:cxn>
                <a:cxn ang="0">
                  <a:pos x="13" y="0"/>
                </a:cxn>
                <a:cxn ang="0">
                  <a:pos x="15" y="0"/>
                </a:cxn>
                <a:cxn ang="0">
                  <a:pos x="16" y="0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3" y="1"/>
                </a:cxn>
                <a:cxn ang="0">
                  <a:pos x="15" y="3"/>
                </a:cxn>
                <a:cxn ang="0">
                  <a:pos x="16" y="3"/>
                </a:cxn>
                <a:cxn ang="0">
                  <a:pos x="16" y="4"/>
                </a:cxn>
                <a:cxn ang="0">
                  <a:pos x="16" y="4"/>
                </a:cxn>
                <a:cxn ang="0">
                  <a:pos x="15" y="4"/>
                </a:cxn>
                <a:cxn ang="0">
                  <a:pos x="13" y="6"/>
                </a:cxn>
                <a:cxn ang="0">
                  <a:pos x="15" y="6"/>
                </a:cxn>
                <a:cxn ang="0">
                  <a:pos x="16" y="7"/>
                </a:cxn>
                <a:cxn ang="0">
                  <a:pos x="15" y="7"/>
                </a:cxn>
                <a:cxn ang="0">
                  <a:pos x="15" y="9"/>
                </a:cxn>
                <a:cxn ang="0">
                  <a:pos x="16" y="9"/>
                </a:cxn>
                <a:cxn ang="0">
                  <a:pos x="18" y="9"/>
                </a:cxn>
                <a:cxn ang="0">
                  <a:pos x="18" y="11"/>
                </a:cxn>
                <a:cxn ang="0">
                  <a:pos x="20" y="11"/>
                </a:cxn>
                <a:cxn ang="0">
                  <a:pos x="21" y="11"/>
                </a:cxn>
                <a:cxn ang="0">
                  <a:pos x="23" y="12"/>
                </a:cxn>
                <a:cxn ang="0">
                  <a:pos x="23" y="12"/>
                </a:cxn>
                <a:cxn ang="0">
                  <a:pos x="21" y="14"/>
                </a:cxn>
                <a:cxn ang="0">
                  <a:pos x="23" y="16"/>
                </a:cxn>
                <a:cxn ang="0">
                  <a:pos x="23" y="19"/>
                </a:cxn>
                <a:cxn ang="0">
                  <a:pos x="25" y="19"/>
                </a:cxn>
                <a:cxn ang="0">
                  <a:pos x="26" y="19"/>
                </a:cxn>
                <a:cxn ang="0">
                  <a:pos x="30" y="18"/>
                </a:cxn>
                <a:cxn ang="0">
                  <a:pos x="30" y="16"/>
                </a:cxn>
                <a:cxn ang="0">
                  <a:pos x="30" y="14"/>
                </a:cxn>
                <a:cxn ang="0">
                  <a:pos x="30" y="11"/>
                </a:cxn>
                <a:cxn ang="0">
                  <a:pos x="28" y="11"/>
                </a:cxn>
                <a:cxn ang="0">
                  <a:pos x="28" y="9"/>
                </a:cxn>
                <a:cxn ang="0">
                  <a:pos x="30" y="9"/>
                </a:cxn>
                <a:cxn ang="0">
                  <a:pos x="31" y="9"/>
                </a:cxn>
                <a:cxn ang="0">
                  <a:pos x="33" y="7"/>
                </a:cxn>
                <a:cxn ang="0">
                  <a:pos x="36" y="7"/>
                </a:cxn>
                <a:cxn ang="0">
                  <a:pos x="41" y="6"/>
                </a:cxn>
              </a:cxnLst>
              <a:rect l="0" t="0" r="r" b="b"/>
              <a:pathLst>
                <a:path w="44" h="22">
                  <a:moveTo>
                    <a:pt x="44" y="4"/>
                  </a:moveTo>
                  <a:lnTo>
                    <a:pt x="44" y="4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33" y="9"/>
                  </a:lnTo>
                  <a:lnTo>
                    <a:pt x="33" y="9"/>
                  </a:lnTo>
                  <a:lnTo>
                    <a:pt x="33" y="9"/>
                  </a:lnTo>
                  <a:lnTo>
                    <a:pt x="33" y="9"/>
                  </a:lnTo>
                  <a:lnTo>
                    <a:pt x="33" y="9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7" y="11"/>
                  </a:lnTo>
                  <a:lnTo>
                    <a:pt x="36" y="11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3" y="9"/>
                  </a:lnTo>
                  <a:lnTo>
                    <a:pt x="33" y="11"/>
                  </a:lnTo>
                  <a:lnTo>
                    <a:pt x="33" y="9"/>
                  </a:lnTo>
                  <a:lnTo>
                    <a:pt x="31" y="9"/>
                  </a:lnTo>
                  <a:lnTo>
                    <a:pt x="33" y="12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21"/>
                  </a:lnTo>
                  <a:lnTo>
                    <a:pt x="33" y="21"/>
                  </a:lnTo>
                  <a:lnTo>
                    <a:pt x="31" y="22"/>
                  </a:lnTo>
                  <a:lnTo>
                    <a:pt x="26" y="22"/>
                  </a:lnTo>
                  <a:lnTo>
                    <a:pt x="25" y="21"/>
                  </a:lnTo>
                  <a:lnTo>
                    <a:pt x="23" y="22"/>
                  </a:lnTo>
                  <a:lnTo>
                    <a:pt x="21" y="21"/>
                  </a:lnTo>
                  <a:lnTo>
                    <a:pt x="23" y="19"/>
                  </a:lnTo>
                  <a:lnTo>
                    <a:pt x="23" y="18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1" y="14"/>
                  </a:lnTo>
                  <a:lnTo>
                    <a:pt x="21" y="12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16" y="11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1" y="11"/>
                  </a:lnTo>
                  <a:lnTo>
                    <a:pt x="10" y="11"/>
                  </a:lnTo>
                  <a:lnTo>
                    <a:pt x="10" y="12"/>
                  </a:lnTo>
                  <a:lnTo>
                    <a:pt x="10" y="11"/>
                  </a:lnTo>
                  <a:lnTo>
                    <a:pt x="8" y="11"/>
                  </a:lnTo>
                  <a:lnTo>
                    <a:pt x="8" y="7"/>
                  </a:lnTo>
                  <a:lnTo>
                    <a:pt x="8" y="7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4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3" y="4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6" y="9"/>
                  </a:lnTo>
                  <a:lnTo>
                    <a:pt x="16" y="7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3" y="14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23" y="18"/>
                  </a:lnTo>
                  <a:lnTo>
                    <a:pt x="23" y="19"/>
                  </a:lnTo>
                  <a:lnTo>
                    <a:pt x="23" y="19"/>
                  </a:lnTo>
                  <a:lnTo>
                    <a:pt x="23" y="19"/>
                  </a:lnTo>
                  <a:lnTo>
                    <a:pt x="23" y="19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28" y="18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30" y="11"/>
                  </a:lnTo>
                  <a:lnTo>
                    <a:pt x="30" y="11"/>
                  </a:lnTo>
                  <a:lnTo>
                    <a:pt x="30" y="11"/>
                  </a:lnTo>
                  <a:lnTo>
                    <a:pt x="30" y="11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1" y="9"/>
                  </a:lnTo>
                  <a:lnTo>
                    <a:pt x="31" y="7"/>
                  </a:lnTo>
                  <a:lnTo>
                    <a:pt x="31" y="7"/>
                  </a:lnTo>
                  <a:lnTo>
                    <a:pt x="31" y="7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7" y="7"/>
                  </a:lnTo>
                  <a:lnTo>
                    <a:pt x="37" y="6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2" y="4"/>
                  </a:lnTo>
                  <a:lnTo>
                    <a:pt x="44" y="4"/>
                  </a:lnTo>
                  <a:lnTo>
                    <a:pt x="44" y="4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64" name="Freeform 526"/>
            <p:cNvSpPr>
              <a:spLocks/>
            </p:cNvSpPr>
            <p:nvPr/>
          </p:nvSpPr>
          <p:spPr bwMode="auto">
            <a:xfrm>
              <a:off x="4789" y="548"/>
              <a:ext cx="15" cy="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2" y="7"/>
                </a:cxn>
                <a:cxn ang="0">
                  <a:pos x="2" y="7"/>
                </a:cxn>
                <a:cxn ang="0">
                  <a:pos x="3" y="7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8" y="6"/>
                </a:cxn>
                <a:cxn ang="0">
                  <a:pos x="8" y="6"/>
                </a:cxn>
                <a:cxn ang="0">
                  <a:pos x="10" y="6"/>
                </a:cxn>
                <a:cxn ang="0">
                  <a:pos x="12" y="4"/>
                </a:cxn>
                <a:cxn ang="0">
                  <a:pos x="12" y="3"/>
                </a:cxn>
                <a:cxn ang="0">
                  <a:pos x="12" y="3"/>
                </a:cxn>
                <a:cxn ang="0">
                  <a:pos x="12" y="3"/>
                </a:cxn>
                <a:cxn ang="0">
                  <a:pos x="13" y="1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1"/>
                </a:cxn>
                <a:cxn ang="0">
                  <a:pos x="13" y="1"/>
                </a:cxn>
                <a:cxn ang="0">
                  <a:pos x="13" y="0"/>
                </a:cxn>
                <a:cxn ang="0">
                  <a:pos x="15" y="0"/>
                </a:cxn>
                <a:cxn ang="0">
                  <a:pos x="15" y="1"/>
                </a:cxn>
                <a:cxn ang="0">
                  <a:pos x="13" y="1"/>
                </a:cxn>
                <a:cxn ang="0">
                  <a:pos x="13" y="4"/>
                </a:cxn>
                <a:cxn ang="0">
                  <a:pos x="8" y="7"/>
                </a:cxn>
                <a:cxn ang="0">
                  <a:pos x="7" y="7"/>
                </a:cxn>
                <a:cxn ang="0">
                  <a:pos x="2" y="7"/>
                </a:cxn>
                <a:cxn ang="0">
                  <a:pos x="2" y="7"/>
                </a:cxn>
                <a:cxn ang="0">
                  <a:pos x="0" y="7"/>
                </a:cxn>
              </a:cxnLst>
              <a:rect l="0" t="0" r="r" b="b"/>
              <a:pathLst>
                <a:path w="15" h="7">
                  <a:moveTo>
                    <a:pt x="0" y="7"/>
                  </a:move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8" y="6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2" y="4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3" y="1"/>
                  </a:lnTo>
                  <a:lnTo>
                    <a:pt x="13" y="4"/>
                  </a:lnTo>
                  <a:lnTo>
                    <a:pt x="8" y="7"/>
                  </a:lnTo>
                  <a:lnTo>
                    <a:pt x="7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65" name="Freeform 527"/>
            <p:cNvSpPr>
              <a:spLocks/>
            </p:cNvSpPr>
            <p:nvPr/>
          </p:nvSpPr>
          <p:spPr bwMode="auto">
            <a:xfrm>
              <a:off x="4789" y="548"/>
              <a:ext cx="15" cy="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2" y="7"/>
                </a:cxn>
                <a:cxn ang="0">
                  <a:pos x="2" y="7"/>
                </a:cxn>
                <a:cxn ang="0">
                  <a:pos x="3" y="7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8" y="6"/>
                </a:cxn>
                <a:cxn ang="0">
                  <a:pos x="8" y="6"/>
                </a:cxn>
                <a:cxn ang="0">
                  <a:pos x="10" y="6"/>
                </a:cxn>
                <a:cxn ang="0">
                  <a:pos x="12" y="4"/>
                </a:cxn>
                <a:cxn ang="0">
                  <a:pos x="12" y="3"/>
                </a:cxn>
                <a:cxn ang="0">
                  <a:pos x="12" y="3"/>
                </a:cxn>
                <a:cxn ang="0">
                  <a:pos x="12" y="3"/>
                </a:cxn>
                <a:cxn ang="0">
                  <a:pos x="13" y="1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1"/>
                </a:cxn>
                <a:cxn ang="0">
                  <a:pos x="13" y="1"/>
                </a:cxn>
                <a:cxn ang="0">
                  <a:pos x="13" y="0"/>
                </a:cxn>
                <a:cxn ang="0">
                  <a:pos x="15" y="0"/>
                </a:cxn>
                <a:cxn ang="0">
                  <a:pos x="15" y="1"/>
                </a:cxn>
                <a:cxn ang="0">
                  <a:pos x="13" y="1"/>
                </a:cxn>
                <a:cxn ang="0">
                  <a:pos x="13" y="4"/>
                </a:cxn>
                <a:cxn ang="0">
                  <a:pos x="8" y="7"/>
                </a:cxn>
                <a:cxn ang="0">
                  <a:pos x="7" y="7"/>
                </a:cxn>
                <a:cxn ang="0">
                  <a:pos x="2" y="7"/>
                </a:cxn>
                <a:cxn ang="0">
                  <a:pos x="2" y="7"/>
                </a:cxn>
                <a:cxn ang="0">
                  <a:pos x="0" y="7"/>
                </a:cxn>
              </a:cxnLst>
              <a:rect l="0" t="0" r="r" b="b"/>
              <a:pathLst>
                <a:path w="15" h="7">
                  <a:moveTo>
                    <a:pt x="0" y="7"/>
                  </a:move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8" y="6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2" y="4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3" y="1"/>
                  </a:lnTo>
                  <a:lnTo>
                    <a:pt x="13" y="4"/>
                  </a:lnTo>
                  <a:lnTo>
                    <a:pt x="8" y="7"/>
                  </a:lnTo>
                  <a:lnTo>
                    <a:pt x="7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0" y="7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66" name="Freeform 528"/>
            <p:cNvSpPr>
              <a:spLocks/>
            </p:cNvSpPr>
            <p:nvPr/>
          </p:nvSpPr>
          <p:spPr bwMode="auto">
            <a:xfrm>
              <a:off x="4804" y="546"/>
              <a:ext cx="2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67" name="Freeform 529"/>
            <p:cNvSpPr>
              <a:spLocks/>
            </p:cNvSpPr>
            <p:nvPr/>
          </p:nvSpPr>
          <p:spPr bwMode="auto">
            <a:xfrm>
              <a:off x="4804" y="546"/>
              <a:ext cx="2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68" name="Freeform 530"/>
            <p:cNvSpPr>
              <a:spLocks/>
            </p:cNvSpPr>
            <p:nvPr/>
          </p:nvSpPr>
          <p:spPr bwMode="auto">
            <a:xfrm>
              <a:off x="4806" y="543"/>
              <a:ext cx="6" cy="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3" y="0"/>
                </a:cxn>
                <a:cxn ang="0">
                  <a:pos x="1" y="2"/>
                </a:cxn>
                <a:cxn ang="0">
                  <a:pos x="3" y="2"/>
                </a:cxn>
                <a:cxn ang="0">
                  <a:pos x="1" y="2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6" h="5">
                  <a:moveTo>
                    <a:pt x="6" y="0"/>
                  </a:moveTo>
                  <a:lnTo>
                    <a:pt x="3" y="0"/>
                  </a:lnTo>
                  <a:lnTo>
                    <a:pt x="1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69" name="Freeform 531"/>
            <p:cNvSpPr>
              <a:spLocks/>
            </p:cNvSpPr>
            <p:nvPr/>
          </p:nvSpPr>
          <p:spPr bwMode="auto">
            <a:xfrm>
              <a:off x="4806" y="543"/>
              <a:ext cx="6" cy="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3" y="0"/>
                </a:cxn>
                <a:cxn ang="0">
                  <a:pos x="1" y="2"/>
                </a:cxn>
                <a:cxn ang="0">
                  <a:pos x="3" y="2"/>
                </a:cxn>
                <a:cxn ang="0">
                  <a:pos x="1" y="2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6" h="5">
                  <a:moveTo>
                    <a:pt x="6" y="0"/>
                  </a:moveTo>
                  <a:lnTo>
                    <a:pt x="3" y="0"/>
                  </a:lnTo>
                  <a:lnTo>
                    <a:pt x="1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570" name="Rectangle 532"/>
            <p:cNvSpPr>
              <a:spLocks noChangeArrowheads="1"/>
            </p:cNvSpPr>
            <p:nvPr/>
          </p:nvSpPr>
          <p:spPr bwMode="auto">
            <a:xfrm>
              <a:off x="3685" y="1866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FF00"/>
                  </a:solidFill>
                  <a:latin typeface="ESRI Default Marker" pitchFamily="2" charset="0"/>
                </a:rPr>
                <a:t>!</a:t>
              </a:r>
              <a:endParaRPr lang="en-US" sz="1000"/>
            </a:p>
          </p:txBody>
        </p:sp>
        <p:sp>
          <p:nvSpPr>
            <p:cNvPr id="571" name="Rectangle 533"/>
            <p:cNvSpPr>
              <a:spLocks noChangeArrowheads="1"/>
            </p:cNvSpPr>
            <p:nvPr/>
          </p:nvSpPr>
          <p:spPr bwMode="auto">
            <a:xfrm>
              <a:off x="3680" y="1866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  <a:latin typeface="ESRI Default Marker" pitchFamily="2" charset="0"/>
                </a:rPr>
                <a:t>(</a:t>
              </a:r>
              <a:endParaRPr lang="en-US" sz="1000"/>
            </a:p>
          </p:txBody>
        </p:sp>
        <p:sp>
          <p:nvSpPr>
            <p:cNvPr id="572" name="Rectangle 534"/>
            <p:cNvSpPr>
              <a:spLocks noChangeArrowheads="1"/>
            </p:cNvSpPr>
            <p:nvPr/>
          </p:nvSpPr>
          <p:spPr bwMode="auto">
            <a:xfrm>
              <a:off x="3631" y="1909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FF00"/>
                  </a:solidFill>
                  <a:latin typeface="ESRI Default Marker" pitchFamily="2" charset="0"/>
                </a:rPr>
                <a:t>!</a:t>
              </a:r>
              <a:endParaRPr lang="en-US" sz="1000"/>
            </a:p>
          </p:txBody>
        </p:sp>
        <p:sp>
          <p:nvSpPr>
            <p:cNvPr id="573" name="Rectangle 535"/>
            <p:cNvSpPr>
              <a:spLocks noChangeArrowheads="1"/>
            </p:cNvSpPr>
            <p:nvPr/>
          </p:nvSpPr>
          <p:spPr bwMode="auto">
            <a:xfrm>
              <a:off x="3626" y="1909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  <a:latin typeface="ESRI Default Marker" pitchFamily="2" charset="0"/>
                </a:rPr>
                <a:t>(</a:t>
              </a:r>
              <a:endParaRPr lang="en-US" sz="1000"/>
            </a:p>
          </p:txBody>
        </p:sp>
        <p:sp>
          <p:nvSpPr>
            <p:cNvPr id="574" name="Rectangle 536"/>
            <p:cNvSpPr>
              <a:spLocks noChangeArrowheads="1"/>
            </p:cNvSpPr>
            <p:nvPr/>
          </p:nvSpPr>
          <p:spPr bwMode="auto">
            <a:xfrm>
              <a:off x="3575" y="1955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FF00"/>
                  </a:solidFill>
                  <a:latin typeface="ESRI Default Marker" pitchFamily="2" charset="0"/>
                </a:rPr>
                <a:t>!</a:t>
              </a:r>
              <a:endParaRPr lang="en-US" sz="1000"/>
            </a:p>
          </p:txBody>
        </p:sp>
        <p:sp>
          <p:nvSpPr>
            <p:cNvPr id="575" name="Rectangle 537"/>
            <p:cNvSpPr>
              <a:spLocks noChangeArrowheads="1"/>
            </p:cNvSpPr>
            <p:nvPr/>
          </p:nvSpPr>
          <p:spPr bwMode="auto">
            <a:xfrm>
              <a:off x="3570" y="1955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  <a:latin typeface="ESRI Default Marker" pitchFamily="2" charset="0"/>
                </a:rPr>
                <a:t>(</a:t>
              </a:r>
              <a:endParaRPr lang="en-US" sz="1000"/>
            </a:p>
          </p:txBody>
        </p:sp>
        <p:sp>
          <p:nvSpPr>
            <p:cNvPr id="576" name="Rectangle 538"/>
            <p:cNvSpPr>
              <a:spLocks noChangeArrowheads="1"/>
            </p:cNvSpPr>
            <p:nvPr/>
          </p:nvSpPr>
          <p:spPr bwMode="auto">
            <a:xfrm>
              <a:off x="3534" y="1978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FF00"/>
                  </a:solidFill>
                  <a:latin typeface="ESRI Default Marker" pitchFamily="2" charset="0"/>
                </a:rPr>
                <a:t>!</a:t>
              </a:r>
              <a:endParaRPr lang="en-US" sz="1000"/>
            </a:p>
          </p:txBody>
        </p:sp>
        <p:sp>
          <p:nvSpPr>
            <p:cNvPr id="577" name="Rectangle 539"/>
            <p:cNvSpPr>
              <a:spLocks noChangeArrowheads="1"/>
            </p:cNvSpPr>
            <p:nvPr/>
          </p:nvSpPr>
          <p:spPr bwMode="auto">
            <a:xfrm>
              <a:off x="3529" y="1978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  <a:latin typeface="ESRI Default Marker" pitchFamily="2" charset="0"/>
                </a:rPr>
                <a:t>(</a:t>
              </a:r>
              <a:endParaRPr lang="en-US" sz="1000"/>
            </a:p>
          </p:txBody>
        </p:sp>
        <p:sp>
          <p:nvSpPr>
            <p:cNvPr id="578" name="Rectangle 540"/>
            <p:cNvSpPr>
              <a:spLocks noChangeArrowheads="1"/>
            </p:cNvSpPr>
            <p:nvPr/>
          </p:nvSpPr>
          <p:spPr bwMode="auto">
            <a:xfrm>
              <a:off x="3597" y="1542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FF00"/>
                  </a:solidFill>
                  <a:latin typeface="ESRI Default Marker" pitchFamily="2" charset="0"/>
                </a:rPr>
                <a:t>!</a:t>
              </a:r>
              <a:endParaRPr lang="en-US" sz="1000"/>
            </a:p>
          </p:txBody>
        </p:sp>
        <p:sp>
          <p:nvSpPr>
            <p:cNvPr id="579" name="Rectangle 541"/>
            <p:cNvSpPr>
              <a:spLocks noChangeArrowheads="1"/>
            </p:cNvSpPr>
            <p:nvPr/>
          </p:nvSpPr>
          <p:spPr bwMode="auto">
            <a:xfrm>
              <a:off x="3592" y="1542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  <a:latin typeface="ESRI Default Marker" pitchFamily="2" charset="0"/>
                </a:rPr>
                <a:t>(</a:t>
              </a:r>
              <a:endParaRPr lang="en-US" sz="1000"/>
            </a:p>
          </p:txBody>
        </p:sp>
        <p:sp>
          <p:nvSpPr>
            <p:cNvPr id="580" name="Rectangle 542"/>
            <p:cNvSpPr>
              <a:spLocks noChangeArrowheads="1"/>
            </p:cNvSpPr>
            <p:nvPr/>
          </p:nvSpPr>
          <p:spPr bwMode="auto">
            <a:xfrm>
              <a:off x="3649" y="1419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FF00"/>
                  </a:solidFill>
                  <a:latin typeface="ESRI Default Marker" pitchFamily="2" charset="0"/>
                </a:rPr>
                <a:t>!</a:t>
              </a:r>
              <a:endParaRPr lang="en-US" sz="1000"/>
            </a:p>
          </p:txBody>
        </p:sp>
      </p:grpSp>
      <p:grpSp>
        <p:nvGrpSpPr>
          <p:cNvPr id="58" name="Group 1485"/>
          <p:cNvGrpSpPr>
            <a:grpSpLocks/>
          </p:cNvGrpSpPr>
          <p:nvPr/>
        </p:nvGrpSpPr>
        <p:grpSpPr bwMode="auto">
          <a:xfrm>
            <a:off x="460375" y="228601"/>
            <a:ext cx="7436145" cy="5257800"/>
            <a:chOff x="290" y="144"/>
            <a:chExt cx="5265" cy="3862"/>
          </a:xfrm>
        </p:grpSpPr>
        <p:sp>
          <p:nvSpPr>
            <p:cNvPr id="181" name="Rectangle 544"/>
            <p:cNvSpPr>
              <a:spLocks noChangeArrowheads="1"/>
            </p:cNvSpPr>
            <p:nvPr/>
          </p:nvSpPr>
          <p:spPr bwMode="auto">
            <a:xfrm>
              <a:off x="3644" y="1383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  <a:latin typeface="ESRI Default Marker" pitchFamily="2" charset="0"/>
                </a:rPr>
                <a:t>(</a:t>
              </a:r>
              <a:endParaRPr lang="en-US" sz="1000"/>
            </a:p>
          </p:txBody>
        </p:sp>
        <p:sp>
          <p:nvSpPr>
            <p:cNvPr id="182" name="Rectangle 545"/>
            <p:cNvSpPr>
              <a:spLocks noChangeArrowheads="1"/>
            </p:cNvSpPr>
            <p:nvPr/>
          </p:nvSpPr>
          <p:spPr bwMode="auto">
            <a:xfrm>
              <a:off x="3336" y="1743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FF00"/>
                  </a:solidFill>
                  <a:latin typeface="ESRI Default Marker" pitchFamily="2" charset="0"/>
                </a:rPr>
                <a:t>!</a:t>
              </a:r>
              <a:endParaRPr lang="en-US" sz="1000"/>
            </a:p>
          </p:txBody>
        </p:sp>
        <p:sp>
          <p:nvSpPr>
            <p:cNvPr id="183" name="Rectangle 546"/>
            <p:cNvSpPr>
              <a:spLocks noChangeArrowheads="1"/>
            </p:cNvSpPr>
            <p:nvPr/>
          </p:nvSpPr>
          <p:spPr bwMode="auto">
            <a:xfrm>
              <a:off x="3331" y="1743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  <a:latin typeface="ESRI Default Marker" pitchFamily="2" charset="0"/>
                </a:rPr>
                <a:t>(</a:t>
              </a:r>
              <a:endParaRPr lang="en-US" sz="1000"/>
            </a:p>
          </p:txBody>
        </p:sp>
        <p:sp>
          <p:nvSpPr>
            <p:cNvPr id="184" name="Rectangle 547"/>
            <p:cNvSpPr>
              <a:spLocks noChangeArrowheads="1"/>
            </p:cNvSpPr>
            <p:nvPr/>
          </p:nvSpPr>
          <p:spPr bwMode="auto">
            <a:xfrm>
              <a:off x="4022" y="1977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FF00"/>
                  </a:solidFill>
                  <a:latin typeface="ESRI Default Marker" pitchFamily="2" charset="0"/>
                </a:rPr>
                <a:t>!</a:t>
              </a:r>
              <a:endParaRPr lang="en-US" sz="1000"/>
            </a:p>
          </p:txBody>
        </p:sp>
        <p:sp>
          <p:nvSpPr>
            <p:cNvPr id="185" name="Rectangle 548"/>
            <p:cNvSpPr>
              <a:spLocks noChangeArrowheads="1"/>
            </p:cNvSpPr>
            <p:nvPr/>
          </p:nvSpPr>
          <p:spPr bwMode="auto">
            <a:xfrm>
              <a:off x="4017" y="1977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  <a:latin typeface="ESRI Default Marker" pitchFamily="2" charset="0"/>
                </a:rPr>
                <a:t>(</a:t>
              </a:r>
              <a:endParaRPr lang="en-US" sz="1000"/>
            </a:p>
          </p:txBody>
        </p:sp>
        <p:sp>
          <p:nvSpPr>
            <p:cNvPr id="186" name="Rectangle 549"/>
            <p:cNvSpPr>
              <a:spLocks noChangeArrowheads="1"/>
            </p:cNvSpPr>
            <p:nvPr/>
          </p:nvSpPr>
          <p:spPr bwMode="auto">
            <a:xfrm>
              <a:off x="3918" y="1995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FF00"/>
                  </a:solidFill>
                  <a:latin typeface="ESRI Default Marker" pitchFamily="2" charset="0"/>
                </a:rPr>
                <a:t>!</a:t>
              </a:r>
              <a:endParaRPr lang="en-US" sz="1000"/>
            </a:p>
          </p:txBody>
        </p:sp>
        <p:sp>
          <p:nvSpPr>
            <p:cNvPr id="187" name="Rectangle 550"/>
            <p:cNvSpPr>
              <a:spLocks noChangeArrowheads="1"/>
            </p:cNvSpPr>
            <p:nvPr/>
          </p:nvSpPr>
          <p:spPr bwMode="auto">
            <a:xfrm>
              <a:off x="3913" y="1995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  <a:latin typeface="ESRI Default Marker" pitchFamily="2" charset="0"/>
                </a:rPr>
                <a:t>(</a:t>
              </a:r>
              <a:endParaRPr lang="en-US" sz="1000"/>
            </a:p>
          </p:txBody>
        </p:sp>
        <p:sp>
          <p:nvSpPr>
            <p:cNvPr id="188" name="Rectangle 551"/>
            <p:cNvSpPr>
              <a:spLocks noChangeArrowheads="1"/>
            </p:cNvSpPr>
            <p:nvPr/>
          </p:nvSpPr>
          <p:spPr bwMode="auto">
            <a:xfrm>
              <a:off x="3864" y="1936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FF00"/>
                  </a:solidFill>
                  <a:latin typeface="ESRI Default Marker" pitchFamily="2" charset="0"/>
                </a:rPr>
                <a:t>!</a:t>
              </a:r>
              <a:endParaRPr lang="en-US" sz="1000"/>
            </a:p>
          </p:txBody>
        </p:sp>
        <p:sp>
          <p:nvSpPr>
            <p:cNvPr id="189" name="Rectangle 552"/>
            <p:cNvSpPr>
              <a:spLocks noChangeArrowheads="1"/>
            </p:cNvSpPr>
            <p:nvPr/>
          </p:nvSpPr>
          <p:spPr bwMode="auto">
            <a:xfrm>
              <a:off x="3859" y="1936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  <a:latin typeface="ESRI Default Marker" pitchFamily="2" charset="0"/>
                </a:rPr>
                <a:t>(</a:t>
              </a:r>
              <a:endParaRPr lang="en-US" sz="1000"/>
            </a:p>
          </p:txBody>
        </p:sp>
        <p:sp>
          <p:nvSpPr>
            <p:cNvPr id="190" name="Rectangle 553"/>
            <p:cNvSpPr>
              <a:spLocks noChangeArrowheads="1"/>
            </p:cNvSpPr>
            <p:nvPr/>
          </p:nvSpPr>
          <p:spPr bwMode="auto">
            <a:xfrm>
              <a:off x="3987" y="1745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FF00"/>
                  </a:solidFill>
                  <a:latin typeface="ESRI Default Marker" pitchFamily="2" charset="0"/>
                </a:rPr>
                <a:t>!</a:t>
              </a:r>
              <a:endParaRPr lang="en-US" sz="1000"/>
            </a:p>
          </p:txBody>
        </p:sp>
        <p:sp>
          <p:nvSpPr>
            <p:cNvPr id="191" name="Rectangle 554"/>
            <p:cNvSpPr>
              <a:spLocks noChangeArrowheads="1"/>
            </p:cNvSpPr>
            <p:nvPr/>
          </p:nvSpPr>
          <p:spPr bwMode="auto">
            <a:xfrm>
              <a:off x="3982" y="1745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  <a:latin typeface="ESRI Default Marker" pitchFamily="2" charset="0"/>
                </a:rPr>
                <a:t>(</a:t>
              </a:r>
              <a:endParaRPr lang="en-US" sz="1000"/>
            </a:p>
          </p:txBody>
        </p:sp>
        <p:sp>
          <p:nvSpPr>
            <p:cNvPr id="192" name="Rectangle 555"/>
            <p:cNvSpPr>
              <a:spLocks noChangeArrowheads="1"/>
            </p:cNvSpPr>
            <p:nvPr/>
          </p:nvSpPr>
          <p:spPr bwMode="auto">
            <a:xfrm>
              <a:off x="3957" y="1625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FF00"/>
                  </a:solidFill>
                  <a:latin typeface="ESRI Default Marker" pitchFamily="2" charset="0"/>
                </a:rPr>
                <a:t>!</a:t>
              </a:r>
              <a:endParaRPr lang="en-US" sz="1000"/>
            </a:p>
          </p:txBody>
        </p:sp>
        <p:sp>
          <p:nvSpPr>
            <p:cNvPr id="193" name="Rectangle 556"/>
            <p:cNvSpPr>
              <a:spLocks noChangeArrowheads="1"/>
            </p:cNvSpPr>
            <p:nvPr/>
          </p:nvSpPr>
          <p:spPr bwMode="auto">
            <a:xfrm>
              <a:off x="3952" y="1625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  <a:latin typeface="ESRI Default Marker" pitchFamily="2" charset="0"/>
                </a:rPr>
                <a:t>(</a:t>
              </a:r>
              <a:endParaRPr lang="en-US" sz="1000"/>
            </a:p>
          </p:txBody>
        </p:sp>
        <p:sp>
          <p:nvSpPr>
            <p:cNvPr id="194" name="Rectangle 557"/>
            <p:cNvSpPr>
              <a:spLocks noChangeArrowheads="1"/>
            </p:cNvSpPr>
            <p:nvPr/>
          </p:nvSpPr>
          <p:spPr bwMode="auto">
            <a:xfrm>
              <a:off x="3816" y="1562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FF00"/>
                  </a:solidFill>
                  <a:latin typeface="ESRI Default Marker" pitchFamily="2" charset="0"/>
                </a:rPr>
                <a:t>!</a:t>
              </a:r>
              <a:endParaRPr lang="en-US" sz="1000"/>
            </a:p>
          </p:txBody>
        </p:sp>
        <p:sp>
          <p:nvSpPr>
            <p:cNvPr id="195" name="Rectangle 558"/>
            <p:cNvSpPr>
              <a:spLocks noChangeArrowheads="1"/>
            </p:cNvSpPr>
            <p:nvPr/>
          </p:nvSpPr>
          <p:spPr bwMode="auto">
            <a:xfrm>
              <a:off x="3811" y="1562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  <a:latin typeface="ESRI Default Marker" pitchFamily="2" charset="0"/>
                </a:rPr>
                <a:t>(</a:t>
              </a:r>
              <a:endParaRPr lang="en-US" sz="1000"/>
            </a:p>
          </p:txBody>
        </p:sp>
        <p:sp>
          <p:nvSpPr>
            <p:cNvPr id="196" name="Rectangle 559"/>
            <p:cNvSpPr>
              <a:spLocks noChangeArrowheads="1"/>
            </p:cNvSpPr>
            <p:nvPr/>
          </p:nvSpPr>
          <p:spPr bwMode="auto">
            <a:xfrm>
              <a:off x="3901" y="1460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FF00"/>
                  </a:solidFill>
                  <a:latin typeface="ESRI Default Marker" pitchFamily="2" charset="0"/>
                </a:rPr>
                <a:t>!</a:t>
              </a:r>
              <a:endParaRPr lang="en-US" sz="1000"/>
            </a:p>
          </p:txBody>
        </p:sp>
        <p:sp>
          <p:nvSpPr>
            <p:cNvPr id="197" name="Rectangle 560"/>
            <p:cNvSpPr>
              <a:spLocks noChangeArrowheads="1"/>
            </p:cNvSpPr>
            <p:nvPr/>
          </p:nvSpPr>
          <p:spPr bwMode="auto">
            <a:xfrm>
              <a:off x="3896" y="1460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  <a:latin typeface="ESRI Default Marker" pitchFamily="2" charset="0"/>
                </a:rPr>
                <a:t>(</a:t>
              </a:r>
              <a:endParaRPr lang="en-US" sz="1000"/>
            </a:p>
          </p:txBody>
        </p:sp>
        <p:sp>
          <p:nvSpPr>
            <p:cNvPr id="198" name="Rectangle 561"/>
            <p:cNvSpPr>
              <a:spLocks noChangeArrowheads="1"/>
            </p:cNvSpPr>
            <p:nvPr/>
          </p:nvSpPr>
          <p:spPr bwMode="auto">
            <a:xfrm>
              <a:off x="3911" y="1408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FF00"/>
                  </a:solidFill>
                  <a:latin typeface="ESRI Default Marker" pitchFamily="2" charset="0"/>
                </a:rPr>
                <a:t>!</a:t>
              </a:r>
              <a:endParaRPr lang="en-US" sz="1000"/>
            </a:p>
          </p:txBody>
        </p:sp>
        <p:sp>
          <p:nvSpPr>
            <p:cNvPr id="199" name="Rectangle 562"/>
            <p:cNvSpPr>
              <a:spLocks noChangeArrowheads="1"/>
            </p:cNvSpPr>
            <p:nvPr/>
          </p:nvSpPr>
          <p:spPr bwMode="auto">
            <a:xfrm>
              <a:off x="3906" y="1408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  <a:latin typeface="ESRI Default Marker" pitchFamily="2" charset="0"/>
                </a:rPr>
                <a:t>(</a:t>
              </a:r>
              <a:endParaRPr lang="en-US" sz="1000"/>
            </a:p>
          </p:txBody>
        </p:sp>
        <p:sp>
          <p:nvSpPr>
            <p:cNvPr id="200" name="Rectangle 563"/>
            <p:cNvSpPr>
              <a:spLocks noChangeArrowheads="1"/>
            </p:cNvSpPr>
            <p:nvPr/>
          </p:nvSpPr>
          <p:spPr bwMode="auto">
            <a:xfrm>
              <a:off x="2418" y="2506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FF00"/>
                  </a:solidFill>
                  <a:latin typeface="ESRI Default Marker" pitchFamily="2" charset="0"/>
                </a:rPr>
                <a:t>!</a:t>
              </a:r>
              <a:endParaRPr lang="en-US" sz="1000"/>
            </a:p>
          </p:txBody>
        </p:sp>
        <p:sp>
          <p:nvSpPr>
            <p:cNvPr id="201" name="Rectangle 564"/>
            <p:cNvSpPr>
              <a:spLocks noChangeArrowheads="1"/>
            </p:cNvSpPr>
            <p:nvPr/>
          </p:nvSpPr>
          <p:spPr bwMode="auto">
            <a:xfrm>
              <a:off x="2413" y="2506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  <a:latin typeface="ESRI Default Marker" pitchFamily="2" charset="0"/>
                </a:rPr>
                <a:t>(</a:t>
              </a:r>
              <a:endParaRPr lang="en-US" sz="1000"/>
            </a:p>
          </p:txBody>
        </p:sp>
        <p:sp>
          <p:nvSpPr>
            <p:cNvPr id="202" name="Rectangle 565"/>
            <p:cNvSpPr>
              <a:spLocks noChangeArrowheads="1"/>
            </p:cNvSpPr>
            <p:nvPr/>
          </p:nvSpPr>
          <p:spPr bwMode="auto">
            <a:xfrm>
              <a:off x="2167" y="2680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FF00"/>
                  </a:solidFill>
                  <a:latin typeface="ESRI Default Marker" pitchFamily="2" charset="0"/>
                </a:rPr>
                <a:t>!</a:t>
              </a:r>
              <a:endParaRPr lang="en-US" sz="1000"/>
            </a:p>
          </p:txBody>
        </p:sp>
        <p:sp>
          <p:nvSpPr>
            <p:cNvPr id="203" name="Rectangle 566"/>
            <p:cNvSpPr>
              <a:spLocks noChangeArrowheads="1"/>
            </p:cNvSpPr>
            <p:nvPr/>
          </p:nvSpPr>
          <p:spPr bwMode="auto">
            <a:xfrm>
              <a:off x="2162" y="2680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  <a:latin typeface="ESRI Default Marker" pitchFamily="2" charset="0"/>
                </a:rPr>
                <a:t>(</a:t>
              </a:r>
              <a:endParaRPr lang="en-US" sz="1000"/>
            </a:p>
          </p:txBody>
        </p:sp>
        <p:sp>
          <p:nvSpPr>
            <p:cNvPr id="204" name="Rectangle 567"/>
            <p:cNvSpPr>
              <a:spLocks noChangeArrowheads="1"/>
            </p:cNvSpPr>
            <p:nvPr/>
          </p:nvSpPr>
          <p:spPr bwMode="auto">
            <a:xfrm>
              <a:off x="2305" y="2636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FF00"/>
                  </a:solidFill>
                  <a:latin typeface="ESRI Default Marker" pitchFamily="2" charset="0"/>
                </a:rPr>
                <a:t>!</a:t>
              </a:r>
              <a:endParaRPr lang="en-US" sz="1000"/>
            </a:p>
          </p:txBody>
        </p:sp>
        <p:sp>
          <p:nvSpPr>
            <p:cNvPr id="205" name="Rectangle 568"/>
            <p:cNvSpPr>
              <a:spLocks noChangeArrowheads="1"/>
            </p:cNvSpPr>
            <p:nvPr/>
          </p:nvSpPr>
          <p:spPr bwMode="auto">
            <a:xfrm>
              <a:off x="2300" y="2636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  <a:latin typeface="ESRI Default Marker" pitchFamily="2" charset="0"/>
                </a:rPr>
                <a:t>(</a:t>
              </a:r>
              <a:endParaRPr lang="en-US" sz="1000"/>
            </a:p>
          </p:txBody>
        </p:sp>
        <p:sp>
          <p:nvSpPr>
            <p:cNvPr id="206" name="Rectangle 569"/>
            <p:cNvSpPr>
              <a:spLocks noChangeArrowheads="1"/>
            </p:cNvSpPr>
            <p:nvPr/>
          </p:nvSpPr>
          <p:spPr bwMode="auto">
            <a:xfrm>
              <a:off x="2429" y="2559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FF00"/>
                  </a:solidFill>
                  <a:latin typeface="ESRI Default Marker" pitchFamily="2" charset="0"/>
                </a:rPr>
                <a:t>!</a:t>
              </a:r>
              <a:endParaRPr lang="en-US" sz="1000"/>
            </a:p>
          </p:txBody>
        </p:sp>
        <p:sp>
          <p:nvSpPr>
            <p:cNvPr id="207" name="Rectangle 570"/>
            <p:cNvSpPr>
              <a:spLocks noChangeArrowheads="1"/>
            </p:cNvSpPr>
            <p:nvPr/>
          </p:nvSpPr>
          <p:spPr bwMode="auto">
            <a:xfrm>
              <a:off x="2424" y="2559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  <a:latin typeface="ESRI Default Marker" pitchFamily="2" charset="0"/>
                </a:rPr>
                <a:t>(</a:t>
              </a:r>
              <a:endParaRPr lang="en-US" sz="1000"/>
            </a:p>
          </p:txBody>
        </p:sp>
        <p:sp>
          <p:nvSpPr>
            <p:cNvPr id="208" name="Rectangle 571"/>
            <p:cNvSpPr>
              <a:spLocks noChangeArrowheads="1"/>
            </p:cNvSpPr>
            <p:nvPr/>
          </p:nvSpPr>
          <p:spPr bwMode="auto">
            <a:xfrm>
              <a:off x="2475" y="2446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FF00"/>
                  </a:solidFill>
                  <a:latin typeface="ESRI Default Marker" pitchFamily="2" charset="0"/>
                </a:rPr>
                <a:t>!</a:t>
              </a:r>
              <a:endParaRPr lang="en-US" sz="1000"/>
            </a:p>
          </p:txBody>
        </p:sp>
        <p:sp>
          <p:nvSpPr>
            <p:cNvPr id="209" name="Rectangle 572"/>
            <p:cNvSpPr>
              <a:spLocks noChangeArrowheads="1"/>
            </p:cNvSpPr>
            <p:nvPr/>
          </p:nvSpPr>
          <p:spPr bwMode="auto">
            <a:xfrm>
              <a:off x="2470" y="2446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  <a:latin typeface="ESRI Default Marker" pitchFamily="2" charset="0"/>
                </a:rPr>
                <a:t>(</a:t>
              </a:r>
              <a:endParaRPr lang="en-US" sz="1000"/>
            </a:p>
          </p:txBody>
        </p:sp>
        <p:sp>
          <p:nvSpPr>
            <p:cNvPr id="210" name="Rectangle 573"/>
            <p:cNvSpPr>
              <a:spLocks noChangeArrowheads="1"/>
            </p:cNvSpPr>
            <p:nvPr/>
          </p:nvSpPr>
          <p:spPr bwMode="auto">
            <a:xfrm>
              <a:off x="2877" y="2466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FF00"/>
                  </a:solidFill>
                  <a:latin typeface="ESRI Default Marker" pitchFamily="2" charset="0"/>
                </a:rPr>
                <a:t>!</a:t>
              </a:r>
              <a:endParaRPr lang="en-US" sz="1000"/>
            </a:p>
          </p:txBody>
        </p:sp>
        <p:sp>
          <p:nvSpPr>
            <p:cNvPr id="211" name="Rectangle 574"/>
            <p:cNvSpPr>
              <a:spLocks noChangeArrowheads="1"/>
            </p:cNvSpPr>
            <p:nvPr/>
          </p:nvSpPr>
          <p:spPr bwMode="auto">
            <a:xfrm>
              <a:off x="2872" y="2466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  <a:latin typeface="ESRI Default Marker" pitchFamily="2" charset="0"/>
                </a:rPr>
                <a:t>(</a:t>
              </a:r>
              <a:endParaRPr lang="en-US" sz="1000"/>
            </a:p>
          </p:txBody>
        </p:sp>
        <p:sp>
          <p:nvSpPr>
            <p:cNvPr id="212" name="Rectangle 575"/>
            <p:cNvSpPr>
              <a:spLocks noChangeArrowheads="1"/>
            </p:cNvSpPr>
            <p:nvPr/>
          </p:nvSpPr>
          <p:spPr bwMode="auto">
            <a:xfrm>
              <a:off x="3643" y="1903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  <a:latin typeface="ESRI Default Marker" pitchFamily="2" charset="0"/>
                </a:rPr>
                <a:t>!</a:t>
              </a:r>
              <a:endParaRPr lang="en-US" sz="1000"/>
            </a:p>
          </p:txBody>
        </p:sp>
        <p:sp>
          <p:nvSpPr>
            <p:cNvPr id="213" name="Rectangle 576"/>
            <p:cNvSpPr>
              <a:spLocks noChangeArrowheads="1"/>
            </p:cNvSpPr>
            <p:nvPr/>
          </p:nvSpPr>
          <p:spPr bwMode="auto">
            <a:xfrm>
              <a:off x="3609" y="1532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  <a:latin typeface="ESRI Default Marker" pitchFamily="2" charset="0"/>
                </a:rPr>
                <a:t>!</a:t>
              </a:r>
              <a:endParaRPr lang="en-US" sz="1000"/>
            </a:p>
          </p:txBody>
        </p:sp>
        <p:sp>
          <p:nvSpPr>
            <p:cNvPr id="214" name="Rectangle 577"/>
            <p:cNvSpPr>
              <a:spLocks noChangeArrowheads="1"/>
            </p:cNvSpPr>
            <p:nvPr/>
          </p:nvSpPr>
          <p:spPr bwMode="auto">
            <a:xfrm>
              <a:off x="3661" y="1407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  <a:latin typeface="ESRI Default Marker" pitchFamily="2" charset="0"/>
                </a:rPr>
                <a:t>!</a:t>
              </a:r>
              <a:endParaRPr lang="en-US" sz="1000"/>
            </a:p>
          </p:txBody>
        </p:sp>
        <p:sp>
          <p:nvSpPr>
            <p:cNvPr id="215" name="Rectangle 578"/>
            <p:cNvSpPr>
              <a:spLocks noChangeArrowheads="1"/>
            </p:cNvSpPr>
            <p:nvPr/>
          </p:nvSpPr>
          <p:spPr bwMode="auto">
            <a:xfrm>
              <a:off x="4034" y="2001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  <a:latin typeface="ESRI Default Marker" pitchFamily="2" charset="0"/>
                </a:rPr>
                <a:t>!</a:t>
              </a:r>
              <a:endParaRPr lang="en-US" sz="1000"/>
            </a:p>
          </p:txBody>
        </p:sp>
        <p:sp>
          <p:nvSpPr>
            <p:cNvPr id="216" name="Rectangle 579"/>
            <p:cNvSpPr>
              <a:spLocks noChangeArrowheads="1"/>
            </p:cNvSpPr>
            <p:nvPr/>
          </p:nvSpPr>
          <p:spPr bwMode="auto">
            <a:xfrm>
              <a:off x="3930" y="2020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  <a:latin typeface="ESRI Default Marker" pitchFamily="2" charset="0"/>
                </a:rPr>
                <a:t>!</a:t>
              </a:r>
              <a:endParaRPr lang="en-US" sz="1000"/>
            </a:p>
          </p:txBody>
        </p:sp>
        <p:sp>
          <p:nvSpPr>
            <p:cNvPr id="217" name="Rectangle 580"/>
            <p:cNvSpPr>
              <a:spLocks noChangeArrowheads="1"/>
            </p:cNvSpPr>
            <p:nvPr/>
          </p:nvSpPr>
          <p:spPr bwMode="auto">
            <a:xfrm>
              <a:off x="2179" y="2704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  <a:latin typeface="ESRI Default Marker" pitchFamily="2" charset="0"/>
                </a:rPr>
                <a:t>!</a:t>
              </a:r>
              <a:endParaRPr lang="en-US" sz="1000"/>
            </a:p>
          </p:txBody>
        </p:sp>
        <p:sp>
          <p:nvSpPr>
            <p:cNvPr id="218" name="Rectangle 581"/>
            <p:cNvSpPr>
              <a:spLocks noChangeArrowheads="1"/>
            </p:cNvSpPr>
            <p:nvPr/>
          </p:nvSpPr>
          <p:spPr bwMode="auto">
            <a:xfrm>
              <a:off x="2889" y="2489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  <a:latin typeface="ESRI Default Marker" pitchFamily="2" charset="0"/>
                </a:rPr>
                <a:t>!</a:t>
              </a:r>
              <a:endParaRPr lang="en-US" sz="1000"/>
            </a:p>
          </p:txBody>
        </p:sp>
        <p:sp>
          <p:nvSpPr>
            <p:cNvPr id="219" name="Rectangle 582"/>
            <p:cNvSpPr>
              <a:spLocks noChangeArrowheads="1"/>
            </p:cNvSpPr>
            <p:nvPr/>
          </p:nvSpPr>
          <p:spPr bwMode="auto">
            <a:xfrm>
              <a:off x="290" y="144"/>
              <a:ext cx="5265" cy="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pic>
          <p:nvPicPr>
            <p:cNvPr id="220" name="Picture 58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6" y="357"/>
              <a:ext cx="2403" cy="1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1" name="Rectangle 584"/>
            <p:cNvSpPr>
              <a:spLocks noChangeArrowheads="1"/>
            </p:cNvSpPr>
            <p:nvPr/>
          </p:nvSpPr>
          <p:spPr bwMode="auto">
            <a:xfrm>
              <a:off x="392" y="351"/>
              <a:ext cx="2406" cy="1560"/>
            </a:xfrm>
            <a:prstGeom prst="rect">
              <a:avLst/>
            </a:prstGeom>
            <a:noFill/>
            <a:ln w="9525">
              <a:solidFill>
                <a:srgbClr val="33CC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222" name="Rectangle 585"/>
            <p:cNvSpPr>
              <a:spLocks noChangeArrowheads="1"/>
            </p:cNvSpPr>
            <p:nvPr/>
          </p:nvSpPr>
          <p:spPr bwMode="auto">
            <a:xfrm>
              <a:off x="1661" y="1661"/>
              <a:ext cx="34" cy="18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223" name="Rectangle 586"/>
            <p:cNvSpPr>
              <a:spLocks noChangeArrowheads="1"/>
            </p:cNvSpPr>
            <p:nvPr/>
          </p:nvSpPr>
          <p:spPr bwMode="auto">
            <a:xfrm>
              <a:off x="1695" y="1661"/>
              <a:ext cx="36" cy="18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224" name="Rectangle 587"/>
            <p:cNvSpPr>
              <a:spLocks noChangeArrowheads="1"/>
            </p:cNvSpPr>
            <p:nvPr/>
          </p:nvSpPr>
          <p:spPr bwMode="auto">
            <a:xfrm>
              <a:off x="1731" y="1661"/>
              <a:ext cx="35" cy="18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225" name="Rectangle 588"/>
            <p:cNvSpPr>
              <a:spLocks noChangeArrowheads="1"/>
            </p:cNvSpPr>
            <p:nvPr/>
          </p:nvSpPr>
          <p:spPr bwMode="auto">
            <a:xfrm>
              <a:off x="1766" y="1661"/>
              <a:ext cx="34" cy="18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226" name="Rectangle 589"/>
            <p:cNvSpPr>
              <a:spLocks noChangeArrowheads="1"/>
            </p:cNvSpPr>
            <p:nvPr/>
          </p:nvSpPr>
          <p:spPr bwMode="auto">
            <a:xfrm>
              <a:off x="1800" y="1661"/>
              <a:ext cx="140" cy="18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227" name="Rectangle 590"/>
            <p:cNvSpPr>
              <a:spLocks noChangeArrowheads="1"/>
            </p:cNvSpPr>
            <p:nvPr/>
          </p:nvSpPr>
          <p:spPr bwMode="auto">
            <a:xfrm>
              <a:off x="1940" y="1661"/>
              <a:ext cx="140" cy="18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228" name="Rectangle 591"/>
            <p:cNvSpPr>
              <a:spLocks noChangeArrowheads="1"/>
            </p:cNvSpPr>
            <p:nvPr/>
          </p:nvSpPr>
          <p:spPr bwMode="auto">
            <a:xfrm>
              <a:off x="2080" y="1661"/>
              <a:ext cx="140" cy="18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229" name="Rectangle 592"/>
            <p:cNvSpPr>
              <a:spLocks noChangeArrowheads="1"/>
            </p:cNvSpPr>
            <p:nvPr/>
          </p:nvSpPr>
          <p:spPr bwMode="auto">
            <a:xfrm>
              <a:off x="1641" y="1689"/>
              <a:ext cx="44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0</a:t>
              </a:r>
              <a:endParaRPr lang="en-US" sz="1000"/>
            </a:p>
          </p:txBody>
        </p:sp>
        <p:sp>
          <p:nvSpPr>
            <p:cNvPr id="230" name="Rectangle 593"/>
            <p:cNvSpPr>
              <a:spLocks noChangeArrowheads="1"/>
            </p:cNvSpPr>
            <p:nvPr/>
          </p:nvSpPr>
          <p:spPr bwMode="auto">
            <a:xfrm>
              <a:off x="1769" y="1689"/>
              <a:ext cx="89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50</a:t>
              </a:r>
              <a:endParaRPr lang="en-US" sz="1000"/>
            </a:p>
          </p:txBody>
        </p:sp>
        <p:sp>
          <p:nvSpPr>
            <p:cNvPr id="231" name="Rectangle 594"/>
            <p:cNvSpPr>
              <a:spLocks noChangeArrowheads="1"/>
            </p:cNvSpPr>
            <p:nvPr/>
          </p:nvSpPr>
          <p:spPr bwMode="auto">
            <a:xfrm>
              <a:off x="1898" y="1689"/>
              <a:ext cx="133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100</a:t>
              </a:r>
              <a:endParaRPr lang="en-US" sz="1000"/>
            </a:p>
          </p:txBody>
        </p:sp>
        <p:sp>
          <p:nvSpPr>
            <p:cNvPr id="232" name="Rectangle 595"/>
            <p:cNvSpPr>
              <a:spLocks noChangeArrowheads="1"/>
            </p:cNvSpPr>
            <p:nvPr/>
          </p:nvSpPr>
          <p:spPr bwMode="auto">
            <a:xfrm>
              <a:off x="2038" y="1689"/>
              <a:ext cx="133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150</a:t>
              </a:r>
              <a:endParaRPr lang="en-US" sz="1000"/>
            </a:p>
          </p:txBody>
        </p:sp>
        <p:sp>
          <p:nvSpPr>
            <p:cNvPr id="233" name="Rectangle 596"/>
            <p:cNvSpPr>
              <a:spLocks noChangeArrowheads="1"/>
            </p:cNvSpPr>
            <p:nvPr/>
          </p:nvSpPr>
          <p:spPr bwMode="auto">
            <a:xfrm>
              <a:off x="2178" y="1689"/>
              <a:ext cx="133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200</a:t>
              </a:r>
              <a:endParaRPr lang="en-US" sz="1000"/>
            </a:p>
          </p:txBody>
        </p:sp>
        <p:sp>
          <p:nvSpPr>
            <p:cNvPr id="234" name="Rectangle 597"/>
            <p:cNvSpPr>
              <a:spLocks noChangeArrowheads="1"/>
            </p:cNvSpPr>
            <p:nvPr/>
          </p:nvSpPr>
          <p:spPr bwMode="auto">
            <a:xfrm>
              <a:off x="1700" y="1689"/>
              <a:ext cx="89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25</a:t>
              </a:r>
              <a:endParaRPr lang="en-US" sz="1000"/>
            </a:p>
          </p:txBody>
        </p:sp>
        <p:sp>
          <p:nvSpPr>
            <p:cNvPr id="235" name="Rectangle 598"/>
            <p:cNvSpPr>
              <a:spLocks noChangeArrowheads="1"/>
            </p:cNvSpPr>
            <p:nvPr/>
          </p:nvSpPr>
          <p:spPr bwMode="auto">
            <a:xfrm>
              <a:off x="2229" y="1644"/>
              <a:ext cx="121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Km</a:t>
              </a:r>
              <a:endParaRPr lang="en-US" sz="1000"/>
            </a:p>
          </p:txBody>
        </p:sp>
        <p:sp>
          <p:nvSpPr>
            <p:cNvPr id="236" name="Rectangle 599"/>
            <p:cNvSpPr>
              <a:spLocks noChangeArrowheads="1"/>
            </p:cNvSpPr>
            <p:nvPr/>
          </p:nvSpPr>
          <p:spPr bwMode="auto">
            <a:xfrm>
              <a:off x="1638" y="1641"/>
              <a:ext cx="661" cy="98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237" name="Rectangle 600"/>
            <p:cNvSpPr>
              <a:spLocks noChangeArrowheads="1"/>
            </p:cNvSpPr>
            <p:nvPr/>
          </p:nvSpPr>
          <p:spPr bwMode="auto">
            <a:xfrm>
              <a:off x="4485" y="871"/>
              <a:ext cx="63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  <a:latin typeface="ESRI North" pitchFamily="2" charset="0"/>
                </a:rPr>
                <a:t>.</a:t>
              </a:r>
              <a:endParaRPr lang="en-US" sz="1000"/>
            </a:p>
          </p:txBody>
        </p:sp>
        <p:sp>
          <p:nvSpPr>
            <p:cNvPr id="238" name="Rectangle 601"/>
            <p:cNvSpPr>
              <a:spLocks noChangeArrowheads="1"/>
            </p:cNvSpPr>
            <p:nvPr/>
          </p:nvSpPr>
          <p:spPr bwMode="auto">
            <a:xfrm>
              <a:off x="403" y="3843"/>
              <a:ext cx="110" cy="41"/>
            </a:xfrm>
            <a:prstGeom prst="rect">
              <a:avLst/>
            </a:prstGeom>
            <a:solidFill>
              <a:srgbClr val="000000"/>
            </a:solidFill>
            <a:ln w="587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239" name="Rectangle 602"/>
            <p:cNvSpPr>
              <a:spLocks noChangeArrowheads="1"/>
            </p:cNvSpPr>
            <p:nvPr/>
          </p:nvSpPr>
          <p:spPr bwMode="auto">
            <a:xfrm>
              <a:off x="513" y="3843"/>
              <a:ext cx="145" cy="41"/>
            </a:xfrm>
            <a:prstGeom prst="rect">
              <a:avLst/>
            </a:prstGeom>
            <a:noFill/>
            <a:ln w="587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240" name="Rectangle 603"/>
            <p:cNvSpPr>
              <a:spLocks noChangeArrowheads="1"/>
            </p:cNvSpPr>
            <p:nvPr/>
          </p:nvSpPr>
          <p:spPr bwMode="auto">
            <a:xfrm>
              <a:off x="658" y="3843"/>
              <a:ext cx="145" cy="41"/>
            </a:xfrm>
            <a:prstGeom prst="rect">
              <a:avLst/>
            </a:prstGeom>
            <a:solidFill>
              <a:srgbClr val="000000"/>
            </a:solidFill>
            <a:ln w="587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241" name="Rectangle 604"/>
            <p:cNvSpPr>
              <a:spLocks noChangeArrowheads="1"/>
            </p:cNvSpPr>
            <p:nvPr/>
          </p:nvSpPr>
          <p:spPr bwMode="auto">
            <a:xfrm>
              <a:off x="803" y="3843"/>
              <a:ext cx="109" cy="41"/>
            </a:xfrm>
            <a:prstGeom prst="rect">
              <a:avLst/>
            </a:prstGeom>
            <a:noFill/>
            <a:ln w="587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242" name="Rectangle 605"/>
            <p:cNvSpPr>
              <a:spLocks noChangeArrowheads="1"/>
            </p:cNvSpPr>
            <p:nvPr/>
          </p:nvSpPr>
          <p:spPr bwMode="auto">
            <a:xfrm>
              <a:off x="912" y="3843"/>
              <a:ext cx="545" cy="41"/>
            </a:xfrm>
            <a:prstGeom prst="rect">
              <a:avLst/>
            </a:prstGeom>
            <a:solidFill>
              <a:srgbClr val="000000"/>
            </a:solidFill>
            <a:ln w="587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243" name="Rectangle 606"/>
            <p:cNvSpPr>
              <a:spLocks noChangeArrowheads="1"/>
            </p:cNvSpPr>
            <p:nvPr/>
          </p:nvSpPr>
          <p:spPr bwMode="auto">
            <a:xfrm>
              <a:off x="1457" y="3843"/>
              <a:ext cx="508" cy="41"/>
            </a:xfrm>
            <a:prstGeom prst="rect">
              <a:avLst/>
            </a:prstGeom>
            <a:noFill/>
            <a:ln w="587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244" name="Rectangle 607"/>
            <p:cNvSpPr>
              <a:spLocks noChangeArrowheads="1"/>
            </p:cNvSpPr>
            <p:nvPr/>
          </p:nvSpPr>
          <p:spPr bwMode="auto">
            <a:xfrm>
              <a:off x="1965" y="3843"/>
              <a:ext cx="545" cy="41"/>
            </a:xfrm>
            <a:prstGeom prst="rect">
              <a:avLst/>
            </a:prstGeom>
            <a:solidFill>
              <a:srgbClr val="000000"/>
            </a:solidFill>
            <a:ln w="587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245" name="Rectangle 608"/>
            <p:cNvSpPr>
              <a:spLocks noChangeArrowheads="1"/>
            </p:cNvSpPr>
            <p:nvPr/>
          </p:nvSpPr>
          <p:spPr bwMode="auto">
            <a:xfrm>
              <a:off x="368" y="3893"/>
              <a:ext cx="44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0</a:t>
              </a:r>
              <a:endParaRPr lang="en-US" sz="1000"/>
            </a:p>
          </p:txBody>
        </p:sp>
        <p:sp>
          <p:nvSpPr>
            <p:cNvPr id="246" name="Rectangle 609"/>
            <p:cNvSpPr>
              <a:spLocks noChangeArrowheads="1"/>
            </p:cNvSpPr>
            <p:nvPr/>
          </p:nvSpPr>
          <p:spPr bwMode="auto">
            <a:xfrm>
              <a:off x="877" y="3893"/>
              <a:ext cx="44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8</a:t>
              </a:r>
              <a:endParaRPr lang="en-US" sz="1000"/>
            </a:p>
          </p:txBody>
        </p:sp>
        <p:sp>
          <p:nvSpPr>
            <p:cNvPr id="247" name="Rectangle 610"/>
            <p:cNvSpPr>
              <a:spLocks noChangeArrowheads="1"/>
            </p:cNvSpPr>
            <p:nvPr/>
          </p:nvSpPr>
          <p:spPr bwMode="auto">
            <a:xfrm>
              <a:off x="1402" y="3893"/>
              <a:ext cx="89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16</a:t>
              </a:r>
              <a:endParaRPr lang="en-US" sz="1000"/>
            </a:p>
          </p:txBody>
        </p:sp>
        <p:sp>
          <p:nvSpPr>
            <p:cNvPr id="248" name="Rectangle 611"/>
            <p:cNvSpPr>
              <a:spLocks noChangeArrowheads="1"/>
            </p:cNvSpPr>
            <p:nvPr/>
          </p:nvSpPr>
          <p:spPr bwMode="auto">
            <a:xfrm>
              <a:off x="1910" y="3893"/>
              <a:ext cx="89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24</a:t>
              </a:r>
              <a:endParaRPr lang="en-US" sz="1000"/>
            </a:p>
          </p:txBody>
        </p:sp>
        <p:sp>
          <p:nvSpPr>
            <p:cNvPr id="249" name="Rectangle 612"/>
            <p:cNvSpPr>
              <a:spLocks noChangeArrowheads="1"/>
            </p:cNvSpPr>
            <p:nvPr/>
          </p:nvSpPr>
          <p:spPr bwMode="auto">
            <a:xfrm>
              <a:off x="2455" y="3893"/>
              <a:ext cx="89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32</a:t>
              </a:r>
              <a:endParaRPr lang="en-US" sz="1000"/>
            </a:p>
          </p:txBody>
        </p:sp>
        <p:sp>
          <p:nvSpPr>
            <p:cNvPr id="250" name="Rectangle 613"/>
            <p:cNvSpPr>
              <a:spLocks noChangeArrowheads="1"/>
            </p:cNvSpPr>
            <p:nvPr/>
          </p:nvSpPr>
          <p:spPr bwMode="auto">
            <a:xfrm>
              <a:off x="623" y="3893"/>
              <a:ext cx="44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4</a:t>
              </a:r>
              <a:endParaRPr lang="en-US" sz="1000"/>
            </a:p>
          </p:txBody>
        </p:sp>
        <p:sp>
          <p:nvSpPr>
            <p:cNvPr id="251" name="Rectangle 614"/>
            <p:cNvSpPr>
              <a:spLocks noChangeArrowheads="1"/>
            </p:cNvSpPr>
            <p:nvPr/>
          </p:nvSpPr>
          <p:spPr bwMode="auto">
            <a:xfrm>
              <a:off x="2583" y="3819"/>
              <a:ext cx="121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Km</a:t>
              </a:r>
              <a:endParaRPr lang="en-US" sz="1000"/>
            </a:p>
          </p:txBody>
        </p:sp>
        <p:sp>
          <p:nvSpPr>
            <p:cNvPr id="252" name="Rectangle 615"/>
            <p:cNvSpPr>
              <a:spLocks noChangeArrowheads="1"/>
            </p:cNvSpPr>
            <p:nvPr/>
          </p:nvSpPr>
          <p:spPr bwMode="auto">
            <a:xfrm>
              <a:off x="4086" y="2995"/>
              <a:ext cx="1349" cy="780"/>
            </a:xfrm>
            <a:prstGeom prst="rect">
              <a:avLst/>
            </a:prstGeom>
            <a:solidFill>
              <a:srgbClr val="FFFF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253" name="Rectangle 616"/>
            <p:cNvSpPr>
              <a:spLocks noChangeArrowheads="1"/>
            </p:cNvSpPr>
            <p:nvPr/>
          </p:nvSpPr>
          <p:spPr bwMode="auto">
            <a:xfrm>
              <a:off x="4189" y="3101"/>
              <a:ext cx="28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b="1">
                  <a:solidFill>
                    <a:srgbClr val="004DA8"/>
                  </a:solidFill>
                </a:rPr>
                <a:t>Legend</a:t>
              </a:r>
              <a:endParaRPr lang="en-US" sz="1000"/>
            </a:p>
          </p:txBody>
        </p:sp>
        <p:sp>
          <p:nvSpPr>
            <p:cNvPr id="254" name="Rectangle 617"/>
            <p:cNvSpPr>
              <a:spLocks noChangeArrowheads="1"/>
            </p:cNvSpPr>
            <p:nvPr/>
          </p:nvSpPr>
          <p:spPr bwMode="auto">
            <a:xfrm>
              <a:off x="4326" y="3360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  <a:latin typeface="ESRI Default Marker" pitchFamily="2" charset="0"/>
                </a:rPr>
                <a:t>!</a:t>
              </a:r>
              <a:endParaRPr lang="en-US" sz="1000"/>
            </a:p>
          </p:txBody>
        </p:sp>
        <p:sp>
          <p:nvSpPr>
            <p:cNvPr id="255" name="Rectangle 618"/>
            <p:cNvSpPr>
              <a:spLocks noChangeArrowheads="1"/>
            </p:cNvSpPr>
            <p:nvPr/>
          </p:nvSpPr>
          <p:spPr bwMode="auto">
            <a:xfrm>
              <a:off x="4555" y="3321"/>
              <a:ext cx="566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Seepagemetres</a:t>
              </a:r>
              <a:endParaRPr lang="en-US" sz="1000"/>
            </a:p>
          </p:txBody>
        </p:sp>
        <p:sp>
          <p:nvSpPr>
            <p:cNvPr id="256" name="Rectangle 619"/>
            <p:cNvSpPr>
              <a:spLocks noChangeArrowheads="1"/>
            </p:cNvSpPr>
            <p:nvPr/>
          </p:nvSpPr>
          <p:spPr bwMode="auto">
            <a:xfrm>
              <a:off x="4314" y="3546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FF00"/>
                  </a:solidFill>
                  <a:latin typeface="ESRI Default Marker" pitchFamily="2" charset="0"/>
                </a:rPr>
                <a:t>!</a:t>
              </a:r>
              <a:endParaRPr lang="en-US" sz="1000"/>
            </a:p>
          </p:txBody>
        </p:sp>
        <p:sp>
          <p:nvSpPr>
            <p:cNvPr id="257" name="Rectangle 620"/>
            <p:cNvSpPr>
              <a:spLocks noChangeArrowheads="1"/>
            </p:cNvSpPr>
            <p:nvPr/>
          </p:nvSpPr>
          <p:spPr bwMode="auto">
            <a:xfrm>
              <a:off x="4310" y="3546"/>
              <a:ext cx="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  <a:latin typeface="ESRI Default Marker" pitchFamily="2" charset="0"/>
                </a:rPr>
                <a:t>(</a:t>
              </a:r>
              <a:endParaRPr lang="en-US" sz="1000"/>
            </a:p>
          </p:txBody>
        </p:sp>
        <p:sp>
          <p:nvSpPr>
            <p:cNvPr id="258" name="Rectangle 621"/>
            <p:cNvSpPr>
              <a:spLocks noChangeArrowheads="1"/>
            </p:cNvSpPr>
            <p:nvPr/>
          </p:nvSpPr>
          <p:spPr bwMode="auto">
            <a:xfrm>
              <a:off x="4555" y="3546"/>
              <a:ext cx="614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Mini-piezometers</a:t>
              </a:r>
              <a:endParaRPr lang="en-US" sz="1000"/>
            </a:p>
          </p:txBody>
        </p:sp>
        <p:sp>
          <p:nvSpPr>
            <p:cNvPr id="259" name="Freeform 622"/>
            <p:cNvSpPr>
              <a:spLocks noEditPoints="1"/>
            </p:cNvSpPr>
            <p:nvPr/>
          </p:nvSpPr>
          <p:spPr bwMode="auto">
            <a:xfrm>
              <a:off x="2183" y="862"/>
              <a:ext cx="974" cy="625"/>
            </a:xfrm>
            <a:custGeom>
              <a:avLst/>
              <a:gdLst/>
              <a:ahLst/>
              <a:cxnLst>
                <a:cxn ang="0">
                  <a:pos x="967" y="616"/>
                </a:cxn>
                <a:cxn ang="0">
                  <a:pos x="33" y="26"/>
                </a:cxn>
                <a:cxn ang="0">
                  <a:pos x="31" y="25"/>
                </a:cxn>
                <a:cxn ang="0">
                  <a:pos x="31" y="24"/>
                </a:cxn>
                <a:cxn ang="0">
                  <a:pos x="31" y="22"/>
                </a:cxn>
                <a:cxn ang="0">
                  <a:pos x="31" y="21"/>
                </a:cxn>
                <a:cxn ang="0">
                  <a:pos x="32" y="19"/>
                </a:cxn>
                <a:cxn ang="0">
                  <a:pos x="34" y="19"/>
                </a:cxn>
                <a:cxn ang="0">
                  <a:pos x="37" y="19"/>
                </a:cxn>
                <a:cxn ang="0">
                  <a:pos x="38" y="19"/>
                </a:cxn>
                <a:cxn ang="0">
                  <a:pos x="972" y="609"/>
                </a:cxn>
                <a:cxn ang="0">
                  <a:pos x="973" y="610"/>
                </a:cxn>
                <a:cxn ang="0">
                  <a:pos x="974" y="612"/>
                </a:cxn>
                <a:cxn ang="0">
                  <a:pos x="974" y="613"/>
                </a:cxn>
                <a:cxn ang="0">
                  <a:pos x="973" y="615"/>
                </a:cxn>
                <a:cxn ang="0">
                  <a:pos x="972" y="616"/>
                </a:cxn>
                <a:cxn ang="0">
                  <a:pos x="971" y="617"/>
                </a:cxn>
                <a:cxn ang="0">
                  <a:pos x="969" y="617"/>
                </a:cxn>
                <a:cxn ang="0">
                  <a:pos x="967" y="616"/>
                </a:cxn>
                <a:cxn ang="0">
                  <a:pos x="967" y="616"/>
                </a:cxn>
                <a:cxn ang="0">
                  <a:pos x="29" y="48"/>
                </a:cxn>
                <a:cxn ang="0">
                  <a:pos x="0" y="0"/>
                </a:cxn>
                <a:cxn ang="0">
                  <a:pos x="56" y="6"/>
                </a:cxn>
                <a:cxn ang="0">
                  <a:pos x="29" y="48"/>
                </a:cxn>
              </a:cxnLst>
              <a:rect l="0" t="0" r="r" b="b"/>
              <a:pathLst>
                <a:path w="974" h="617">
                  <a:moveTo>
                    <a:pt x="967" y="616"/>
                  </a:moveTo>
                  <a:lnTo>
                    <a:pt x="33" y="26"/>
                  </a:lnTo>
                  <a:lnTo>
                    <a:pt x="31" y="25"/>
                  </a:lnTo>
                  <a:lnTo>
                    <a:pt x="31" y="24"/>
                  </a:lnTo>
                  <a:lnTo>
                    <a:pt x="31" y="22"/>
                  </a:lnTo>
                  <a:lnTo>
                    <a:pt x="31" y="21"/>
                  </a:lnTo>
                  <a:lnTo>
                    <a:pt x="32" y="19"/>
                  </a:lnTo>
                  <a:lnTo>
                    <a:pt x="34" y="19"/>
                  </a:lnTo>
                  <a:lnTo>
                    <a:pt x="37" y="19"/>
                  </a:lnTo>
                  <a:lnTo>
                    <a:pt x="38" y="19"/>
                  </a:lnTo>
                  <a:lnTo>
                    <a:pt x="972" y="609"/>
                  </a:lnTo>
                  <a:lnTo>
                    <a:pt x="973" y="610"/>
                  </a:lnTo>
                  <a:lnTo>
                    <a:pt x="974" y="612"/>
                  </a:lnTo>
                  <a:lnTo>
                    <a:pt x="974" y="613"/>
                  </a:lnTo>
                  <a:lnTo>
                    <a:pt x="973" y="615"/>
                  </a:lnTo>
                  <a:lnTo>
                    <a:pt x="972" y="616"/>
                  </a:lnTo>
                  <a:lnTo>
                    <a:pt x="971" y="617"/>
                  </a:lnTo>
                  <a:lnTo>
                    <a:pt x="969" y="617"/>
                  </a:lnTo>
                  <a:lnTo>
                    <a:pt x="967" y="616"/>
                  </a:lnTo>
                  <a:lnTo>
                    <a:pt x="967" y="616"/>
                  </a:lnTo>
                  <a:close/>
                  <a:moveTo>
                    <a:pt x="29" y="48"/>
                  </a:moveTo>
                  <a:lnTo>
                    <a:pt x="0" y="0"/>
                  </a:lnTo>
                  <a:lnTo>
                    <a:pt x="56" y="6"/>
                  </a:lnTo>
                  <a:lnTo>
                    <a:pt x="29" y="48"/>
                  </a:lnTo>
                  <a:close/>
                </a:path>
              </a:pathLst>
            </a:custGeom>
            <a:solidFill>
              <a:srgbClr val="0000FF"/>
            </a:solidFill>
            <a:ln w="1588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260" name="Rectangle 623"/>
            <p:cNvSpPr>
              <a:spLocks noChangeArrowheads="1"/>
            </p:cNvSpPr>
            <p:nvPr/>
          </p:nvSpPr>
          <p:spPr bwMode="auto">
            <a:xfrm>
              <a:off x="1172" y="3117"/>
              <a:ext cx="241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66"/>
                  </a:solidFill>
                </a:rPr>
                <a:t>Upper </a:t>
              </a:r>
              <a:endParaRPr lang="en-US" sz="1000"/>
            </a:p>
          </p:txBody>
        </p:sp>
        <p:sp>
          <p:nvSpPr>
            <p:cNvPr id="261" name="Rectangle 624"/>
            <p:cNvSpPr>
              <a:spLocks noChangeArrowheads="1"/>
            </p:cNvSpPr>
            <p:nvPr/>
          </p:nvSpPr>
          <p:spPr bwMode="auto">
            <a:xfrm>
              <a:off x="1376" y="3117"/>
              <a:ext cx="134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66"/>
                  </a:solidFill>
                </a:rPr>
                <a:t>Tay</a:t>
              </a:r>
              <a:endParaRPr lang="en-US" sz="1000"/>
            </a:p>
          </p:txBody>
        </p:sp>
        <p:sp>
          <p:nvSpPr>
            <p:cNvPr id="262" name="Rectangle 625"/>
            <p:cNvSpPr>
              <a:spLocks noChangeArrowheads="1"/>
            </p:cNvSpPr>
            <p:nvPr/>
          </p:nvSpPr>
          <p:spPr bwMode="auto">
            <a:xfrm rot="19440000">
              <a:off x="2441" y="2322"/>
              <a:ext cx="241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66"/>
                  </a:solidFill>
                </a:rPr>
                <a:t>Lower </a:t>
              </a:r>
              <a:endParaRPr lang="en-US" sz="1000"/>
            </a:p>
          </p:txBody>
        </p:sp>
        <p:sp>
          <p:nvSpPr>
            <p:cNvPr id="263" name="Rectangle 626"/>
            <p:cNvSpPr>
              <a:spLocks noChangeArrowheads="1"/>
            </p:cNvSpPr>
            <p:nvPr/>
          </p:nvSpPr>
          <p:spPr bwMode="auto">
            <a:xfrm rot="19440000">
              <a:off x="2625" y="2231"/>
              <a:ext cx="134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66"/>
                  </a:solidFill>
                </a:rPr>
                <a:t>Tay</a:t>
              </a:r>
              <a:endParaRPr lang="en-US" sz="1000"/>
            </a:p>
          </p:txBody>
        </p:sp>
        <p:sp>
          <p:nvSpPr>
            <p:cNvPr id="264" name="Rectangle 627"/>
            <p:cNvSpPr>
              <a:spLocks noChangeArrowheads="1"/>
            </p:cNvSpPr>
            <p:nvPr/>
          </p:nvSpPr>
          <p:spPr bwMode="auto">
            <a:xfrm rot="19440000">
              <a:off x="3317" y="1525"/>
              <a:ext cx="269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66"/>
                  </a:solidFill>
                </a:rPr>
                <a:t>Jock R.</a:t>
              </a:r>
              <a:endParaRPr lang="en-US" sz="1000"/>
            </a:p>
          </p:txBody>
        </p:sp>
        <p:sp>
          <p:nvSpPr>
            <p:cNvPr id="265" name="Rectangle 628"/>
            <p:cNvSpPr>
              <a:spLocks noChangeArrowheads="1"/>
            </p:cNvSpPr>
            <p:nvPr/>
          </p:nvSpPr>
          <p:spPr bwMode="auto">
            <a:xfrm rot="18840000">
              <a:off x="3487" y="2461"/>
              <a:ext cx="260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66"/>
                  </a:solidFill>
                </a:rPr>
                <a:t>Middle </a:t>
              </a:r>
              <a:endParaRPr lang="en-US" sz="1000"/>
            </a:p>
          </p:txBody>
        </p:sp>
        <p:sp>
          <p:nvSpPr>
            <p:cNvPr id="266" name="Rectangle 629"/>
            <p:cNvSpPr>
              <a:spLocks noChangeArrowheads="1"/>
            </p:cNvSpPr>
            <p:nvPr/>
          </p:nvSpPr>
          <p:spPr bwMode="auto">
            <a:xfrm rot="18840000">
              <a:off x="3644" y="2303"/>
              <a:ext cx="254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66"/>
                  </a:solidFill>
                </a:rPr>
                <a:t>Rideau</a:t>
              </a:r>
              <a:endParaRPr lang="en-US" sz="1000"/>
            </a:p>
          </p:txBody>
        </p:sp>
        <p:sp>
          <p:nvSpPr>
            <p:cNvPr id="267" name="Rectangle 630"/>
            <p:cNvSpPr>
              <a:spLocks noChangeArrowheads="1"/>
            </p:cNvSpPr>
            <p:nvPr/>
          </p:nvSpPr>
          <p:spPr bwMode="auto">
            <a:xfrm rot="19560000">
              <a:off x="2197" y="2972"/>
              <a:ext cx="241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66"/>
                  </a:solidFill>
                </a:rPr>
                <a:t>Upper </a:t>
              </a:r>
              <a:endParaRPr lang="en-US" sz="1000"/>
            </a:p>
          </p:txBody>
        </p:sp>
        <p:sp>
          <p:nvSpPr>
            <p:cNvPr id="268" name="Rectangle 631"/>
            <p:cNvSpPr>
              <a:spLocks noChangeArrowheads="1"/>
            </p:cNvSpPr>
            <p:nvPr/>
          </p:nvSpPr>
          <p:spPr bwMode="auto">
            <a:xfrm rot="19560000">
              <a:off x="2365" y="2851"/>
              <a:ext cx="254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66"/>
                  </a:solidFill>
                </a:rPr>
                <a:t>Rideau</a:t>
              </a:r>
              <a:endParaRPr lang="en-US" sz="1000"/>
            </a:p>
          </p:txBody>
        </p:sp>
        <p:sp>
          <p:nvSpPr>
            <p:cNvPr id="269" name="Rectangle 632"/>
            <p:cNvSpPr>
              <a:spLocks noChangeArrowheads="1"/>
            </p:cNvSpPr>
            <p:nvPr/>
          </p:nvSpPr>
          <p:spPr bwMode="auto">
            <a:xfrm rot="16200000">
              <a:off x="3924" y="1205"/>
              <a:ext cx="241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66"/>
                  </a:solidFill>
                </a:rPr>
                <a:t>Lower </a:t>
              </a:r>
              <a:endParaRPr lang="en-US" sz="1000"/>
            </a:p>
          </p:txBody>
        </p:sp>
        <p:sp>
          <p:nvSpPr>
            <p:cNvPr id="270" name="Rectangle 633"/>
            <p:cNvSpPr>
              <a:spLocks noChangeArrowheads="1"/>
            </p:cNvSpPr>
            <p:nvPr/>
          </p:nvSpPr>
          <p:spPr bwMode="auto">
            <a:xfrm rot="16200000">
              <a:off x="3917" y="989"/>
              <a:ext cx="254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66"/>
                  </a:solidFill>
                </a:rPr>
                <a:t>Rideau</a:t>
              </a:r>
              <a:endParaRPr lang="en-US" sz="1000"/>
            </a:p>
          </p:txBody>
        </p:sp>
        <p:sp>
          <p:nvSpPr>
            <p:cNvPr id="271" name="Rectangle 634"/>
            <p:cNvSpPr>
              <a:spLocks noChangeArrowheads="1"/>
            </p:cNvSpPr>
            <p:nvPr/>
          </p:nvSpPr>
          <p:spPr bwMode="auto">
            <a:xfrm rot="17400000">
              <a:off x="3835" y="2442"/>
              <a:ext cx="372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66"/>
                  </a:solidFill>
                </a:rPr>
                <a:t>Kemptville</a:t>
              </a:r>
              <a:endParaRPr lang="en-US" sz="1000"/>
            </a:p>
          </p:txBody>
        </p:sp>
        <p:sp>
          <p:nvSpPr>
            <p:cNvPr id="272" name="Rectangle 635"/>
            <p:cNvSpPr>
              <a:spLocks noChangeArrowheads="1"/>
            </p:cNvSpPr>
            <p:nvPr/>
          </p:nvSpPr>
          <p:spPr bwMode="auto">
            <a:xfrm rot="17400000">
              <a:off x="4041" y="2234"/>
              <a:ext cx="108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66"/>
                  </a:solidFill>
                </a:rPr>
                <a:t>Cr.</a:t>
              </a:r>
              <a:endParaRPr lang="en-US" sz="1000"/>
            </a:p>
          </p:txBody>
        </p:sp>
        <p:sp>
          <p:nvSpPr>
            <p:cNvPr id="273" name="Rectangle 636"/>
            <p:cNvSpPr>
              <a:spLocks noChangeArrowheads="1"/>
            </p:cNvSpPr>
            <p:nvPr/>
          </p:nvSpPr>
          <p:spPr bwMode="auto">
            <a:xfrm rot="19440000">
              <a:off x="3262" y="1865"/>
              <a:ext cx="545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66"/>
                  </a:solidFill>
                </a:rPr>
                <a:t>Richmond Fen.</a:t>
              </a:r>
              <a:endParaRPr lang="en-US" sz="1000"/>
            </a:p>
          </p:txBody>
        </p:sp>
        <p:sp>
          <p:nvSpPr>
            <p:cNvPr id="274" name="Rectangle 637"/>
            <p:cNvSpPr>
              <a:spLocks noChangeArrowheads="1"/>
            </p:cNvSpPr>
            <p:nvPr/>
          </p:nvSpPr>
          <p:spPr bwMode="auto">
            <a:xfrm rot="19440000">
              <a:off x="4056" y="1370"/>
              <a:ext cx="28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66"/>
                  </a:solidFill>
                </a:rPr>
                <a:t>Mud Cr.</a:t>
              </a:r>
              <a:endParaRPr lang="en-US" sz="1000"/>
            </a:p>
          </p:txBody>
        </p:sp>
        <p:sp>
          <p:nvSpPr>
            <p:cNvPr id="275" name="Rectangle 638"/>
            <p:cNvSpPr>
              <a:spLocks noChangeArrowheads="1"/>
            </p:cNvSpPr>
            <p:nvPr/>
          </p:nvSpPr>
          <p:spPr bwMode="auto">
            <a:xfrm rot="19440000">
              <a:off x="4141" y="1508"/>
              <a:ext cx="22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66"/>
                  </a:solidFill>
                </a:rPr>
                <a:t>.</a:t>
              </a:r>
              <a:endParaRPr lang="en-US" sz="1000"/>
            </a:p>
          </p:txBody>
        </p:sp>
        <p:sp>
          <p:nvSpPr>
            <p:cNvPr id="276" name="Rectangle 639"/>
            <p:cNvSpPr>
              <a:spLocks noChangeArrowheads="1"/>
            </p:cNvSpPr>
            <p:nvPr/>
          </p:nvSpPr>
          <p:spPr bwMode="auto">
            <a:xfrm rot="19440000">
              <a:off x="4087" y="1571"/>
              <a:ext cx="376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66"/>
                  </a:solidFill>
                </a:rPr>
                <a:t>StevensCr</a:t>
              </a:r>
              <a:endParaRPr lang="en-US" sz="1000"/>
            </a:p>
          </p:txBody>
        </p:sp>
        <p:sp>
          <p:nvSpPr>
            <p:cNvPr id="277" name="Rectangle 640"/>
            <p:cNvSpPr>
              <a:spLocks noChangeArrowheads="1"/>
            </p:cNvSpPr>
            <p:nvPr/>
          </p:nvSpPr>
          <p:spPr bwMode="auto">
            <a:xfrm rot="19440000">
              <a:off x="4394" y="1476"/>
              <a:ext cx="22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66"/>
                  </a:solidFill>
                </a:rPr>
                <a:t>.</a:t>
              </a:r>
              <a:endParaRPr lang="en-US" sz="1000"/>
            </a:p>
          </p:txBody>
        </p:sp>
        <p:sp>
          <p:nvSpPr>
            <p:cNvPr id="278" name="Rectangle 641"/>
            <p:cNvSpPr>
              <a:spLocks noChangeArrowheads="1"/>
            </p:cNvSpPr>
            <p:nvPr/>
          </p:nvSpPr>
          <p:spPr bwMode="auto">
            <a:xfrm rot="19440000">
              <a:off x="4184" y="1733"/>
              <a:ext cx="22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66"/>
                  </a:solidFill>
                </a:rPr>
                <a:t>.</a:t>
              </a:r>
              <a:endParaRPr lang="en-US" sz="1000"/>
            </a:p>
          </p:txBody>
        </p:sp>
        <p:sp>
          <p:nvSpPr>
            <p:cNvPr id="279" name="Rectangle 642"/>
            <p:cNvSpPr>
              <a:spLocks noChangeArrowheads="1"/>
            </p:cNvSpPr>
            <p:nvPr/>
          </p:nvSpPr>
          <p:spPr bwMode="auto">
            <a:xfrm>
              <a:off x="2857" y="340"/>
              <a:ext cx="166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b="1">
                  <a:solidFill>
                    <a:srgbClr val="000066"/>
                  </a:solidFill>
                </a:rPr>
                <a:t>The </a:t>
              </a:r>
              <a:endParaRPr lang="en-US" sz="1000"/>
            </a:p>
          </p:txBody>
        </p:sp>
        <p:sp>
          <p:nvSpPr>
            <p:cNvPr id="280" name="Rectangle 643"/>
            <p:cNvSpPr>
              <a:spLocks noChangeArrowheads="1"/>
            </p:cNvSpPr>
            <p:nvPr/>
          </p:nvSpPr>
          <p:spPr bwMode="auto">
            <a:xfrm>
              <a:off x="3032" y="340"/>
              <a:ext cx="269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b="1">
                  <a:solidFill>
                    <a:srgbClr val="000066"/>
                  </a:solidFill>
                </a:rPr>
                <a:t>Rideau</a:t>
              </a:r>
              <a:endParaRPr lang="en-US" sz="1000"/>
            </a:p>
          </p:txBody>
        </p:sp>
        <p:sp>
          <p:nvSpPr>
            <p:cNvPr id="281" name="Rectangle 644"/>
            <p:cNvSpPr>
              <a:spLocks noChangeArrowheads="1"/>
            </p:cNvSpPr>
            <p:nvPr/>
          </p:nvSpPr>
          <p:spPr bwMode="auto">
            <a:xfrm>
              <a:off x="3338" y="340"/>
              <a:ext cx="99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b="1">
                  <a:solidFill>
                    <a:srgbClr val="000066"/>
                  </a:solidFill>
                </a:rPr>
                <a:t>Valley Watershed and the </a:t>
              </a:r>
              <a:endParaRPr lang="en-US" sz="1000"/>
            </a:p>
          </p:txBody>
        </p:sp>
        <p:sp>
          <p:nvSpPr>
            <p:cNvPr id="282" name="Rectangle 645"/>
            <p:cNvSpPr>
              <a:spLocks noChangeArrowheads="1"/>
            </p:cNvSpPr>
            <p:nvPr/>
          </p:nvSpPr>
          <p:spPr bwMode="auto">
            <a:xfrm>
              <a:off x="2857" y="443"/>
              <a:ext cx="762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b="1">
                  <a:solidFill>
                    <a:srgbClr val="000066"/>
                  </a:solidFill>
                </a:rPr>
                <a:t>Location of the Mini</a:t>
              </a:r>
              <a:endParaRPr lang="en-US" sz="1000"/>
            </a:p>
          </p:txBody>
        </p:sp>
        <p:sp>
          <p:nvSpPr>
            <p:cNvPr id="283" name="Rectangle 646"/>
            <p:cNvSpPr>
              <a:spLocks noChangeArrowheads="1"/>
            </p:cNvSpPr>
            <p:nvPr/>
          </p:nvSpPr>
          <p:spPr bwMode="auto">
            <a:xfrm>
              <a:off x="3660" y="443"/>
              <a:ext cx="2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b="1">
                  <a:solidFill>
                    <a:srgbClr val="000066"/>
                  </a:solidFill>
                </a:rPr>
                <a:t>-</a:t>
              </a:r>
              <a:endParaRPr lang="en-US" sz="1000"/>
            </a:p>
          </p:txBody>
        </p:sp>
        <p:sp>
          <p:nvSpPr>
            <p:cNvPr id="284" name="Rectangle 647"/>
            <p:cNvSpPr>
              <a:spLocks noChangeArrowheads="1"/>
            </p:cNvSpPr>
            <p:nvPr/>
          </p:nvSpPr>
          <p:spPr bwMode="auto">
            <a:xfrm>
              <a:off x="3712" y="443"/>
              <a:ext cx="474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b="1">
                  <a:solidFill>
                    <a:srgbClr val="000066"/>
                  </a:solidFill>
                </a:rPr>
                <a:t>Piezometers</a:t>
              </a:r>
              <a:endParaRPr lang="en-US" sz="1000"/>
            </a:p>
          </p:txBody>
        </p:sp>
        <p:sp>
          <p:nvSpPr>
            <p:cNvPr id="285" name="Rectangle 648"/>
            <p:cNvSpPr>
              <a:spLocks noChangeArrowheads="1"/>
            </p:cNvSpPr>
            <p:nvPr/>
          </p:nvSpPr>
          <p:spPr bwMode="auto">
            <a:xfrm>
              <a:off x="2857" y="547"/>
              <a:ext cx="509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b="1">
                  <a:solidFill>
                    <a:srgbClr val="000066"/>
                  </a:solidFill>
                </a:rPr>
                <a:t>and seepage </a:t>
              </a:r>
              <a:endParaRPr lang="en-US" sz="1000"/>
            </a:p>
          </p:txBody>
        </p:sp>
        <p:sp>
          <p:nvSpPr>
            <p:cNvPr id="286" name="Rectangle 649"/>
            <p:cNvSpPr>
              <a:spLocks noChangeArrowheads="1"/>
            </p:cNvSpPr>
            <p:nvPr/>
          </p:nvSpPr>
          <p:spPr bwMode="auto">
            <a:xfrm>
              <a:off x="3394" y="547"/>
              <a:ext cx="264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b="1">
                  <a:solidFill>
                    <a:srgbClr val="000066"/>
                  </a:solidFill>
                </a:rPr>
                <a:t>metres</a:t>
              </a:r>
              <a:endParaRPr lang="en-US" sz="1000"/>
            </a:p>
          </p:txBody>
        </p:sp>
        <p:sp>
          <p:nvSpPr>
            <p:cNvPr id="287" name="Rectangle 650"/>
            <p:cNvSpPr>
              <a:spLocks noChangeArrowheads="1"/>
            </p:cNvSpPr>
            <p:nvPr/>
          </p:nvSpPr>
          <p:spPr bwMode="auto">
            <a:xfrm>
              <a:off x="3265" y="1117"/>
              <a:ext cx="217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FF00FF"/>
                  </a:solidFill>
                </a:rPr>
                <a:t>Modie</a:t>
              </a:r>
              <a:endParaRPr lang="en-US" sz="1000"/>
            </a:p>
          </p:txBody>
        </p:sp>
        <p:sp>
          <p:nvSpPr>
            <p:cNvPr id="288" name="Rectangle 651"/>
            <p:cNvSpPr>
              <a:spLocks noChangeArrowheads="1"/>
            </p:cNvSpPr>
            <p:nvPr/>
          </p:nvSpPr>
          <p:spPr bwMode="auto">
            <a:xfrm>
              <a:off x="3495" y="1117"/>
              <a:ext cx="187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FF00FF"/>
                  </a:solidFill>
                </a:rPr>
                <a:t>Drive</a:t>
              </a:r>
              <a:endParaRPr lang="en-US" sz="1000"/>
            </a:p>
          </p:txBody>
        </p:sp>
        <p:sp>
          <p:nvSpPr>
            <p:cNvPr id="289" name="Freeform 652"/>
            <p:cNvSpPr>
              <a:spLocks noEditPoints="1"/>
            </p:cNvSpPr>
            <p:nvPr/>
          </p:nvSpPr>
          <p:spPr bwMode="auto">
            <a:xfrm>
              <a:off x="3655" y="1179"/>
              <a:ext cx="63" cy="159"/>
            </a:xfrm>
            <a:custGeom>
              <a:avLst/>
              <a:gdLst/>
              <a:ahLst/>
              <a:cxnLst>
                <a:cxn ang="0">
                  <a:pos x="63" y="5"/>
                </a:cxn>
                <a:cxn ang="0">
                  <a:pos x="25" y="118"/>
                </a:cxn>
                <a:cxn ang="0">
                  <a:pos x="24" y="119"/>
                </a:cxn>
                <a:cxn ang="0">
                  <a:pos x="23" y="120"/>
                </a:cxn>
                <a:cxn ang="0">
                  <a:pos x="21" y="121"/>
                </a:cxn>
                <a:cxn ang="0">
                  <a:pos x="19" y="120"/>
                </a:cxn>
                <a:cxn ang="0">
                  <a:pos x="18" y="120"/>
                </a:cxn>
                <a:cxn ang="0">
                  <a:pos x="17" y="118"/>
                </a:cxn>
                <a:cxn ang="0">
                  <a:pos x="17" y="117"/>
                </a:cxn>
                <a:cxn ang="0">
                  <a:pos x="17" y="115"/>
                </a:cxn>
                <a:cxn ang="0">
                  <a:pos x="55" y="3"/>
                </a:cxn>
                <a:cxn ang="0">
                  <a:pos x="55" y="1"/>
                </a:cxn>
                <a:cxn ang="0">
                  <a:pos x="57" y="0"/>
                </a:cxn>
                <a:cxn ang="0">
                  <a:pos x="58" y="0"/>
                </a:cxn>
                <a:cxn ang="0">
                  <a:pos x="60" y="0"/>
                </a:cxn>
                <a:cxn ang="0">
                  <a:pos x="61" y="1"/>
                </a:cxn>
                <a:cxn ang="0">
                  <a:pos x="62" y="2"/>
                </a:cxn>
                <a:cxn ang="0">
                  <a:pos x="63" y="4"/>
                </a:cxn>
                <a:cxn ang="0">
                  <a:pos x="63" y="5"/>
                </a:cxn>
                <a:cxn ang="0">
                  <a:pos x="63" y="5"/>
                </a:cxn>
                <a:cxn ang="0">
                  <a:pos x="48" y="117"/>
                </a:cxn>
                <a:cxn ang="0">
                  <a:pos x="8" y="157"/>
                </a:cxn>
                <a:cxn ang="0">
                  <a:pos x="0" y="101"/>
                </a:cxn>
                <a:cxn ang="0">
                  <a:pos x="48" y="117"/>
                </a:cxn>
              </a:cxnLst>
              <a:rect l="0" t="0" r="r" b="b"/>
              <a:pathLst>
                <a:path w="63" h="157">
                  <a:moveTo>
                    <a:pt x="63" y="5"/>
                  </a:moveTo>
                  <a:lnTo>
                    <a:pt x="25" y="118"/>
                  </a:lnTo>
                  <a:lnTo>
                    <a:pt x="24" y="119"/>
                  </a:lnTo>
                  <a:lnTo>
                    <a:pt x="23" y="120"/>
                  </a:lnTo>
                  <a:lnTo>
                    <a:pt x="21" y="121"/>
                  </a:lnTo>
                  <a:lnTo>
                    <a:pt x="19" y="120"/>
                  </a:lnTo>
                  <a:lnTo>
                    <a:pt x="18" y="120"/>
                  </a:lnTo>
                  <a:lnTo>
                    <a:pt x="17" y="118"/>
                  </a:lnTo>
                  <a:lnTo>
                    <a:pt x="17" y="117"/>
                  </a:lnTo>
                  <a:lnTo>
                    <a:pt x="17" y="115"/>
                  </a:lnTo>
                  <a:lnTo>
                    <a:pt x="55" y="3"/>
                  </a:lnTo>
                  <a:lnTo>
                    <a:pt x="55" y="1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60" y="0"/>
                  </a:lnTo>
                  <a:lnTo>
                    <a:pt x="61" y="1"/>
                  </a:lnTo>
                  <a:lnTo>
                    <a:pt x="62" y="2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5"/>
                  </a:lnTo>
                  <a:close/>
                  <a:moveTo>
                    <a:pt x="48" y="117"/>
                  </a:moveTo>
                  <a:lnTo>
                    <a:pt x="8" y="157"/>
                  </a:lnTo>
                  <a:lnTo>
                    <a:pt x="0" y="101"/>
                  </a:lnTo>
                  <a:lnTo>
                    <a:pt x="48" y="117"/>
                  </a:lnTo>
                  <a:close/>
                </a:path>
              </a:pathLst>
            </a:custGeom>
            <a:solidFill>
              <a:srgbClr val="FF00FF"/>
            </a:solidFill>
            <a:ln w="1588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290" name="Rectangle 653"/>
            <p:cNvSpPr>
              <a:spLocks noChangeArrowheads="1"/>
            </p:cNvSpPr>
            <p:nvPr/>
          </p:nvSpPr>
          <p:spPr bwMode="auto">
            <a:xfrm rot="16980000">
              <a:off x="2902" y="1893"/>
              <a:ext cx="438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66"/>
                  </a:solidFill>
                </a:rPr>
                <a:t>Kings Creek</a:t>
              </a:r>
              <a:endParaRPr lang="en-US" sz="1000"/>
            </a:p>
          </p:txBody>
        </p:sp>
        <p:sp>
          <p:nvSpPr>
            <p:cNvPr id="291" name="Rectangle 654"/>
            <p:cNvSpPr>
              <a:spLocks noChangeArrowheads="1"/>
            </p:cNvSpPr>
            <p:nvPr/>
          </p:nvSpPr>
          <p:spPr bwMode="auto">
            <a:xfrm>
              <a:off x="1070" y="202"/>
              <a:ext cx="829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 b="1">
                  <a:solidFill>
                    <a:srgbClr val="000066"/>
                  </a:solidFill>
                </a:rPr>
                <a:t>The Southern Ontario</a:t>
              </a:r>
              <a:endParaRPr lang="en-US" sz="1000"/>
            </a:p>
          </p:txBody>
        </p:sp>
        <p:sp>
          <p:nvSpPr>
            <p:cNvPr id="292" name="Rectangle 655"/>
            <p:cNvSpPr>
              <a:spLocks noChangeArrowheads="1"/>
            </p:cNvSpPr>
            <p:nvPr/>
          </p:nvSpPr>
          <p:spPr bwMode="auto">
            <a:xfrm>
              <a:off x="1580" y="1115"/>
              <a:ext cx="459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66"/>
                  </a:solidFill>
                </a:rPr>
                <a:t>Lake Ontario</a:t>
              </a:r>
              <a:endParaRPr lang="en-US" sz="1000"/>
            </a:p>
          </p:txBody>
        </p:sp>
        <p:sp>
          <p:nvSpPr>
            <p:cNvPr id="293" name="Rectangle 656"/>
            <p:cNvSpPr>
              <a:spLocks noChangeArrowheads="1"/>
            </p:cNvSpPr>
            <p:nvPr/>
          </p:nvSpPr>
          <p:spPr bwMode="auto">
            <a:xfrm>
              <a:off x="968" y="1529"/>
              <a:ext cx="339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66"/>
                  </a:solidFill>
                </a:rPr>
                <a:t>Lake Erie</a:t>
              </a:r>
              <a:endParaRPr lang="en-US" sz="1000"/>
            </a:p>
          </p:txBody>
        </p:sp>
        <p:sp>
          <p:nvSpPr>
            <p:cNvPr id="294" name="Rectangle 657"/>
            <p:cNvSpPr>
              <a:spLocks noChangeArrowheads="1"/>
            </p:cNvSpPr>
            <p:nvPr/>
          </p:nvSpPr>
          <p:spPr bwMode="auto">
            <a:xfrm>
              <a:off x="662" y="752"/>
              <a:ext cx="415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66"/>
                  </a:solidFill>
                </a:rPr>
                <a:t>Lake Huron</a:t>
              </a:r>
              <a:endParaRPr lang="en-US" sz="1000"/>
            </a:p>
          </p:txBody>
        </p:sp>
        <p:sp>
          <p:nvSpPr>
            <p:cNvPr id="295" name="Rectangle 658"/>
            <p:cNvSpPr>
              <a:spLocks noChangeArrowheads="1"/>
            </p:cNvSpPr>
            <p:nvPr/>
          </p:nvSpPr>
          <p:spPr bwMode="auto">
            <a:xfrm>
              <a:off x="1084" y="546"/>
              <a:ext cx="330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66"/>
                  </a:solidFill>
                </a:rPr>
                <a:t>Georgian</a:t>
              </a:r>
              <a:endParaRPr lang="en-US" sz="1000"/>
            </a:p>
          </p:txBody>
        </p:sp>
        <p:sp>
          <p:nvSpPr>
            <p:cNvPr id="296" name="Rectangle 659"/>
            <p:cNvSpPr>
              <a:spLocks noChangeArrowheads="1"/>
            </p:cNvSpPr>
            <p:nvPr/>
          </p:nvSpPr>
          <p:spPr bwMode="auto">
            <a:xfrm>
              <a:off x="1070" y="607"/>
              <a:ext cx="138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66"/>
                  </a:solidFill>
                </a:rPr>
                <a:t>Bay</a:t>
              </a:r>
              <a:endParaRPr lang="en-US" sz="1000"/>
            </a:p>
          </p:txBody>
        </p:sp>
        <p:sp>
          <p:nvSpPr>
            <p:cNvPr id="297" name="Rectangle 660"/>
            <p:cNvSpPr>
              <a:spLocks noChangeArrowheads="1"/>
            </p:cNvSpPr>
            <p:nvPr/>
          </p:nvSpPr>
          <p:spPr bwMode="auto">
            <a:xfrm rot="19680000">
              <a:off x="2270" y="752"/>
              <a:ext cx="549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66"/>
                  </a:solidFill>
                </a:rPr>
                <a:t>St. Lawrence R</a:t>
              </a:r>
              <a:endParaRPr lang="en-US" sz="1000"/>
            </a:p>
          </p:txBody>
        </p:sp>
        <p:sp>
          <p:nvSpPr>
            <p:cNvPr id="298" name="Rectangle 661"/>
            <p:cNvSpPr>
              <a:spLocks noChangeArrowheads="1"/>
            </p:cNvSpPr>
            <p:nvPr/>
          </p:nvSpPr>
          <p:spPr bwMode="auto">
            <a:xfrm>
              <a:off x="2142" y="501"/>
              <a:ext cx="35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66"/>
                  </a:solidFill>
                </a:rPr>
                <a:t>Ottawa R.</a:t>
              </a:r>
              <a:endParaRPr lang="en-US" sz="1000"/>
            </a:p>
          </p:txBody>
        </p:sp>
        <p:sp>
          <p:nvSpPr>
            <p:cNvPr id="299" name="Rectangle 662"/>
            <p:cNvSpPr>
              <a:spLocks noChangeArrowheads="1"/>
            </p:cNvSpPr>
            <p:nvPr/>
          </p:nvSpPr>
          <p:spPr bwMode="auto">
            <a:xfrm>
              <a:off x="396" y="355"/>
              <a:ext cx="2348" cy="155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00" name="Rectangle 663"/>
            <p:cNvSpPr>
              <a:spLocks noChangeArrowheads="1"/>
            </p:cNvSpPr>
            <p:nvPr/>
          </p:nvSpPr>
          <p:spPr bwMode="auto">
            <a:xfrm>
              <a:off x="396" y="355"/>
              <a:ext cx="2348" cy="1553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pic>
          <p:nvPicPr>
            <p:cNvPr id="301" name="Picture 66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2" y="149"/>
              <a:ext cx="5237" cy="2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2" name="Picture 66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2" y="2566"/>
              <a:ext cx="5237" cy="1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3" name="Freeform 666"/>
            <p:cNvSpPr>
              <a:spLocks/>
            </p:cNvSpPr>
            <p:nvPr/>
          </p:nvSpPr>
          <p:spPr bwMode="auto">
            <a:xfrm>
              <a:off x="2305" y="3289"/>
              <a:ext cx="90" cy="45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85" y="5"/>
                </a:cxn>
                <a:cxn ang="0">
                  <a:pos x="80" y="12"/>
                </a:cxn>
                <a:cxn ang="0">
                  <a:pos x="71" y="17"/>
                </a:cxn>
                <a:cxn ang="0">
                  <a:pos x="63" y="20"/>
                </a:cxn>
                <a:cxn ang="0">
                  <a:pos x="47" y="24"/>
                </a:cxn>
                <a:cxn ang="0">
                  <a:pos x="40" y="24"/>
                </a:cxn>
                <a:cxn ang="0">
                  <a:pos x="34" y="27"/>
                </a:cxn>
                <a:cxn ang="0">
                  <a:pos x="25" y="32"/>
                </a:cxn>
                <a:cxn ang="0">
                  <a:pos x="16" y="38"/>
                </a:cxn>
                <a:cxn ang="0">
                  <a:pos x="8" y="38"/>
                </a:cxn>
                <a:cxn ang="0">
                  <a:pos x="3" y="40"/>
                </a:cxn>
                <a:cxn ang="0">
                  <a:pos x="0" y="44"/>
                </a:cxn>
              </a:cxnLst>
              <a:rect l="0" t="0" r="r" b="b"/>
              <a:pathLst>
                <a:path w="90" h="44">
                  <a:moveTo>
                    <a:pt x="90" y="0"/>
                  </a:moveTo>
                  <a:lnTo>
                    <a:pt x="85" y="5"/>
                  </a:lnTo>
                  <a:lnTo>
                    <a:pt x="80" y="12"/>
                  </a:lnTo>
                  <a:lnTo>
                    <a:pt x="71" y="17"/>
                  </a:lnTo>
                  <a:lnTo>
                    <a:pt x="63" y="20"/>
                  </a:lnTo>
                  <a:lnTo>
                    <a:pt x="47" y="24"/>
                  </a:lnTo>
                  <a:lnTo>
                    <a:pt x="40" y="24"/>
                  </a:lnTo>
                  <a:lnTo>
                    <a:pt x="34" y="27"/>
                  </a:lnTo>
                  <a:lnTo>
                    <a:pt x="25" y="32"/>
                  </a:lnTo>
                  <a:lnTo>
                    <a:pt x="16" y="38"/>
                  </a:lnTo>
                  <a:lnTo>
                    <a:pt x="8" y="38"/>
                  </a:lnTo>
                  <a:lnTo>
                    <a:pt x="3" y="40"/>
                  </a:lnTo>
                  <a:lnTo>
                    <a:pt x="0" y="44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04" name="Freeform 667"/>
            <p:cNvSpPr>
              <a:spLocks/>
            </p:cNvSpPr>
            <p:nvPr/>
          </p:nvSpPr>
          <p:spPr bwMode="auto">
            <a:xfrm>
              <a:off x="2395" y="3270"/>
              <a:ext cx="64" cy="19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62" y="1"/>
                </a:cxn>
                <a:cxn ang="0">
                  <a:pos x="56" y="1"/>
                </a:cxn>
                <a:cxn ang="0">
                  <a:pos x="42" y="4"/>
                </a:cxn>
                <a:cxn ang="0">
                  <a:pos x="32" y="6"/>
                </a:cxn>
                <a:cxn ang="0">
                  <a:pos x="21" y="12"/>
                </a:cxn>
                <a:cxn ang="0">
                  <a:pos x="10" y="16"/>
                </a:cxn>
                <a:cxn ang="0">
                  <a:pos x="0" y="19"/>
                </a:cxn>
              </a:cxnLst>
              <a:rect l="0" t="0" r="r" b="b"/>
              <a:pathLst>
                <a:path w="64" h="19">
                  <a:moveTo>
                    <a:pt x="64" y="0"/>
                  </a:moveTo>
                  <a:lnTo>
                    <a:pt x="62" y="1"/>
                  </a:lnTo>
                  <a:lnTo>
                    <a:pt x="56" y="1"/>
                  </a:lnTo>
                  <a:lnTo>
                    <a:pt x="42" y="4"/>
                  </a:lnTo>
                  <a:lnTo>
                    <a:pt x="32" y="6"/>
                  </a:lnTo>
                  <a:lnTo>
                    <a:pt x="21" y="12"/>
                  </a:lnTo>
                  <a:lnTo>
                    <a:pt x="10" y="16"/>
                  </a:lnTo>
                  <a:lnTo>
                    <a:pt x="0" y="19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05" name="Freeform 668"/>
            <p:cNvSpPr>
              <a:spLocks/>
            </p:cNvSpPr>
            <p:nvPr/>
          </p:nvSpPr>
          <p:spPr bwMode="auto">
            <a:xfrm>
              <a:off x="2386" y="3251"/>
              <a:ext cx="10" cy="38"/>
            </a:xfrm>
            <a:custGeom>
              <a:avLst/>
              <a:gdLst/>
              <a:ahLst/>
              <a:cxnLst>
                <a:cxn ang="0">
                  <a:pos x="9" y="38"/>
                </a:cxn>
                <a:cxn ang="0">
                  <a:pos x="10" y="32"/>
                </a:cxn>
                <a:cxn ang="0">
                  <a:pos x="9" y="23"/>
                </a:cxn>
                <a:cxn ang="0">
                  <a:pos x="7" y="19"/>
                </a:cxn>
                <a:cxn ang="0">
                  <a:pos x="5" y="11"/>
                </a:cxn>
                <a:cxn ang="0">
                  <a:pos x="4" y="9"/>
                </a:cxn>
                <a:cxn ang="0">
                  <a:pos x="0" y="0"/>
                </a:cxn>
              </a:cxnLst>
              <a:rect l="0" t="0" r="r" b="b"/>
              <a:pathLst>
                <a:path w="10" h="38">
                  <a:moveTo>
                    <a:pt x="9" y="38"/>
                  </a:moveTo>
                  <a:lnTo>
                    <a:pt x="10" y="32"/>
                  </a:lnTo>
                  <a:lnTo>
                    <a:pt x="9" y="23"/>
                  </a:lnTo>
                  <a:lnTo>
                    <a:pt x="7" y="19"/>
                  </a:lnTo>
                  <a:lnTo>
                    <a:pt x="5" y="11"/>
                  </a:lnTo>
                  <a:lnTo>
                    <a:pt x="4" y="9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06" name="Freeform 669"/>
            <p:cNvSpPr>
              <a:spLocks/>
            </p:cNvSpPr>
            <p:nvPr/>
          </p:nvSpPr>
          <p:spPr bwMode="auto">
            <a:xfrm>
              <a:off x="2239" y="3166"/>
              <a:ext cx="147" cy="87"/>
            </a:xfrm>
            <a:custGeom>
              <a:avLst/>
              <a:gdLst/>
              <a:ahLst/>
              <a:cxnLst>
                <a:cxn ang="0">
                  <a:pos x="147" y="83"/>
                </a:cxn>
                <a:cxn ang="0">
                  <a:pos x="146" y="85"/>
                </a:cxn>
                <a:cxn ang="0">
                  <a:pos x="142" y="85"/>
                </a:cxn>
                <a:cxn ang="0">
                  <a:pos x="139" y="83"/>
                </a:cxn>
                <a:cxn ang="0">
                  <a:pos x="137" y="79"/>
                </a:cxn>
                <a:cxn ang="0">
                  <a:pos x="136" y="75"/>
                </a:cxn>
                <a:cxn ang="0">
                  <a:pos x="137" y="67"/>
                </a:cxn>
                <a:cxn ang="0">
                  <a:pos x="136" y="58"/>
                </a:cxn>
                <a:cxn ang="0">
                  <a:pos x="136" y="50"/>
                </a:cxn>
                <a:cxn ang="0">
                  <a:pos x="137" y="47"/>
                </a:cxn>
                <a:cxn ang="0">
                  <a:pos x="141" y="41"/>
                </a:cxn>
                <a:cxn ang="0">
                  <a:pos x="144" y="38"/>
                </a:cxn>
                <a:cxn ang="0">
                  <a:pos x="141" y="31"/>
                </a:cxn>
                <a:cxn ang="0">
                  <a:pos x="136" y="26"/>
                </a:cxn>
                <a:cxn ang="0">
                  <a:pos x="129" y="22"/>
                </a:cxn>
                <a:cxn ang="0">
                  <a:pos x="126" y="17"/>
                </a:cxn>
                <a:cxn ang="0">
                  <a:pos x="121" y="16"/>
                </a:cxn>
                <a:cxn ang="0">
                  <a:pos x="118" y="16"/>
                </a:cxn>
                <a:cxn ang="0">
                  <a:pos x="105" y="14"/>
                </a:cxn>
                <a:cxn ang="0">
                  <a:pos x="93" y="14"/>
                </a:cxn>
                <a:cxn ang="0">
                  <a:pos x="82" y="13"/>
                </a:cxn>
                <a:cxn ang="0">
                  <a:pos x="74" y="17"/>
                </a:cxn>
                <a:cxn ang="0">
                  <a:pos x="67" y="23"/>
                </a:cxn>
                <a:cxn ang="0">
                  <a:pos x="59" y="35"/>
                </a:cxn>
                <a:cxn ang="0">
                  <a:pos x="49" y="41"/>
                </a:cxn>
                <a:cxn ang="0">
                  <a:pos x="44" y="41"/>
                </a:cxn>
                <a:cxn ang="0">
                  <a:pos x="37" y="40"/>
                </a:cxn>
                <a:cxn ang="0">
                  <a:pos x="25" y="35"/>
                </a:cxn>
                <a:cxn ang="0">
                  <a:pos x="18" y="28"/>
                </a:cxn>
                <a:cxn ang="0">
                  <a:pos x="13" y="25"/>
                </a:cxn>
                <a:cxn ang="0">
                  <a:pos x="5" y="22"/>
                </a:cxn>
                <a:cxn ang="0">
                  <a:pos x="1" y="19"/>
                </a:cxn>
                <a:cxn ang="0">
                  <a:pos x="0" y="16"/>
                </a:cxn>
                <a:cxn ang="0">
                  <a:pos x="0" y="13"/>
                </a:cxn>
                <a:cxn ang="0">
                  <a:pos x="0" y="11"/>
                </a:cxn>
                <a:cxn ang="0">
                  <a:pos x="1" y="6"/>
                </a:cxn>
                <a:cxn ang="0">
                  <a:pos x="3" y="3"/>
                </a:cxn>
                <a:cxn ang="0">
                  <a:pos x="5" y="0"/>
                </a:cxn>
              </a:cxnLst>
              <a:rect l="0" t="0" r="r" b="b"/>
              <a:pathLst>
                <a:path w="147" h="85">
                  <a:moveTo>
                    <a:pt x="147" y="83"/>
                  </a:moveTo>
                  <a:lnTo>
                    <a:pt x="146" y="85"/>
                  </a:lnTo>
                  <a:lnTo>
                    <a:pt x="142" y="85"/>
                  </a:lnTo>
                  <a:lnTo>
                    <a:pt x="139" y="83"/>
                  </a:lnTo>
                  <a:lnTo>
                    <a:pt x="137" y="79"/>
                  </a:lnTo>
                  <a:lnTo>
                    <a:pt x="136" y="75"/>
                  </a:lnTo>
                  <a:lnTo>
                    <a:pt x="137" y="67"/>
                  </a:lnTo>
                  <a:lnTo>
                    <a:pt x="136" y="58"/>
                  </a:lnTo>
                  <a:lnTo>
                    <a:pt x="136" y="50"/>
                  </a:lnTo>
                  <a:lnTo>
                    <a:pt x="137" y="47"/>
                  </a:lnTo>
                  <a:lnTo>
                    <a:pt x="141" y="41"/>
                  </a:lnTo>
                  <a:lnTo>
                    <a:pt x="144" y="38"/>
                  </a:lnTo>
                  <a:lnTo>
                    <a:pt x="141" y="31"/>
                  </a:lnTo>
                  <a:lnTo>
                    <a:pt x="136" y="26"/>
                  </a:lnTo>
                  <a:lnTo>
                    <a:pt x="129" y="22"/>
                  </a:lnTo>
                  <a:lnTo>
                    <a:pt x="126" y="17"/>
                  </a:lnTo>
                  <a:lnTo>
                    <a:pt x="121" y="16"/>
                  </a:lnTo>
                  <a:lnTo>
                    <a:pt x="118" y="16"/>
                  </a:lnTo>
                  <a:lnTo>
                    <a:pt x="105" y="14"/>
                  </a:lnTo>
                  <a:lnTo>
                    <a:pt x="93" y="14"/>
                  </a:lnTo>
                  <a:lnTo>
                    <a:pt x="82" y="13"/>
                  </a:lnTo>
                  <a:lnTo>
                    <a:pt x="74" y="17"/>
                  </a:lnTo>
                  <a:lnTo>
                    <a:pt x="67" y="23"/>
                  </a:lnTo>
                  <a:lnTo>
                    <a:pt x="59" y="35"/>
                  </a:lnTo>
                  <a:lnTo>
                    <a:pt x="49" y="41"/>
                  </a:lnTo>
                  <a:lnTo>
                    <a:pt x="44" y="41"/>
                  </a:lnTo>
                  <a:lnTo>
                    <a:pt x="37" y="40"/>
                  </a:lnTo>
                  <a:lnTo>
                    <a:pt x="25" y="35"/>
                  </a:lnTo>
                  <a:lnTo>
                    <a:pt x="18" y="28"/>
                  </a:lnTo>
                  <a:lnTo>
                    <a:pt x="13" y="25"/>
                  </a:lnTo>
                  <a:lnTo>
                    <a:pt x="5" y="22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1" y="6"/>
                  </a:lnTo>
                  <a:lnTo>
                    <a:pt x="3" y="3"/>
                  </a:lnTo>
                  <a:lnTo>
                    <a:pt x="5" y="0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07" name="Freeform 670"/>
            <p:cNvSpPr>
              <a:spLocks/>
            </p:cNvSpPr>
            <p:nvPr/>
          </p:nvSpPr>
          <p:spPr bwMode="auto">
            <a:xfrm>
              <a:off x="2079" y="3163"/>
              <a:ext cx="56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9" y="3"/>
                </a:cxn>
                <a:cxn ang="0">
                  <a:pos x="19" y="2"/>
                </a:cxn>
                <a:cxn ang="0">
                  <a:pos x="27" y="0"/>
                </a:cxn>
                <a:cxn ang="0">
                  <a:pos x="32" y="0"/>
                </a:cxn>
                <a:cxn ang="0">
                  <a:pos x="37" y="0"/>
                </a:cxn>
                <a:cxn ang="0">
                  <a:pos x="46" y="0"/>
                </a:cxn>
                <a:cxn ang="0">
                  <a:pos x="56" y="0"/>
                </a:cxn>
              </a:cxnLst>
              <a:rect l="0" t="0" r="r" b="b"/>
              <a:pathLst>
                <a:path w="56" h="3">
                  <a:moveTo>
                    <a:pt x="0" y="3"/>
                  </a:moveTo>
                  <a:lnTo>
                    <a:pt x="9" y="3"/>
                  </a:lnTo>
                  <a:lnTo>
                    <a:pt x="19" y="2"/>
                  </a:lnTo>
                  <a:lnTo>
                    <a:pt x="27" y="0"/>
                  </a:lnTo>
                  <a:lnTo>
                    <a:pt x="32" y="0"/>
                  </a:lnTo>
                  <a:lnTo>
                    <a:pt x="37" y="0"/>
                  </a:lnTo>
                  <a:lnTo>
                    <a:pt x="46" y="0"/>
                  </a:lnTo>
                  <a:lnTo>
                    <a:pt x="56" y="0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08" name="Freeform 671"/>
            <p:cNvSpPr>
              <a:spLocks/>
            </p:cNvSpPr>
            <p:nvPr/>
          </p:nvSpPr>
          <p:spPr bwMode="auto">
            <a:xfrm>
              <a:off x="2135" y="3147"/>
              <a:ext cx="54" cy="16"/>
            </a:xfrm>
            <a:custGeom>
              <a:avLst/>
              <a:gdLst/>
              <a:ahLst/>
              <a:cxnLst>
                <a:cxn ang="0">
                  <a:pos x="54" y="0"/>
                </a:cxn>
                <a:cxn ang="0">
                  <a:pos x="46" y="3"/>
                </a:cxn>
                <a:cxn ang="0">
                  <a:pos x="38" y="0"/>
                </a:cxn>
                <a:cxn ang="0">
                  <a:pos x="23" y="4"/>
                </a:cxn>
                <a:cxn ang="0">
                  <a:pos x="17" y="6"/>
                </a:cxn>
                <a:cxn ang="0">
                  <a:pos x="7" y="10"/>
                </a:cxn>
                <a:cxn ang="0">
                  <a:pos x="0" y="16"/>
                </a:cxn>
              </a:cxnLst>
              <a:rect l="0" t="0" r="r" b="b"/>
              <a:pathLst>
                <a:path w="54" h="16">
                  <a:moveTo>
                    <a:pt x="54" y="0"/>
                  </a:moveTo>
                  <a:lnTo>
                    <a:pt x="46" y="3"/>
                  </a:lnTo>
                  <a:lnTo>
                    <a:pt x="38" y="0"/>
                  </a:lnTo>
                  <a:lnTo>
                    <a:pt x="23" y="4"/>
                  </a:lnTo>
                  <a:lnTo>
                    <a:pt x="17" y="6"/>
                  </a:lnTo>
                  <a:lnTo>
                    <a:pt x="7" y="10"/>
                  </a:lnTo>
                  <a:lnTo>
                    <a:pt x="0" y="16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09" name="Freeform 672"/>
            <p:cNvSpPr>
              <a:spLocks/>
            </p:cNvSpPr>
            <p:nvPr/>
          </p:nvSpPr>
          <p:spPr bwMode="auto">
            <a:xfrm>
              <a:off x="2129" y="3147"/>
              <a:ext cx="60" cy="45"/>
            </a:xfrm>
            <a:custGeom>
              <a:avLst/>
              <a:gdLst/>
              <a:ahLst/>
              <a:cxnLst>
                <a:cxn ang="0">
                  <a:pos x="6" y="16"/>
                </a:cxn>
                <a:cxn ang="0">
                  <a:pos x="0" y="30"/>
                </a:cxn>
                <a:cxn ang="0">
                  <a:pos x="0" y="35"/>
                </a:cxn>
                <a:cxn ang="0">
                  <a:pos x="0" y="39"/>
                </a:cxn>
                <a:cxn ang="0">
                  <a:pos x="6" y="42"/>
                </a:cxn>
                <a:cxn ang="0">
                  <a:pos x="11" y="44"/>
                </a:cxn>
                <a:cxn ang="0">
                  <a:pos x="15" y="44"/>
                </a:cxn>
                <a:cxn ang="0">
                  <a:pos x="19" y="41"/>
                </a:cxn>
                <a:cxn ang="0">
                  <a:pos x="24" y="38"/>
                </a:cxn>
                <a:cxn ang="0">
                  <a:pos x="31" y="30"/>
                </a:cxn>
                <a:cxn ang="0">
                  <a:pos x="36" y="29"/>
                </a:cxn>
                <a:cxn ang="0">
                  <a:pos x="42" y="29"/>
                </a:cxn>
                <a:cxn ang="0">
                  <a:pos x="47" y="25"/>
                </a:cxn>
                <a:cxn ang="0">
                  <a:pos x="49" y="22"/>
                </a:cxn>
                <a:cxn ang="0">
                  <a:pos x="52" y="15"/>
                </a:cxn>
                <a:cxn ang="0">
                  <a:pos x="55" y="10"/>
                </a:cxn>
                <a:cxn ang="0">
                  <a:pos x="60" y="0"/>
                </a:cxn>
              </a:cxnLst>
              <a:rect l="0" t="0" r="r" b="b"/>
              <a:pathLst>
                <a:path w="60" h="44">
                  <a:moveTo>
                    <a:pt x="6" y="16"/>
                  </a:moveTo>
                  <a:lnTo>
                    <a:pt x="0" y="30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6" y="42"/>
                  </a:lnTo>
                  <a:lnTo>
                    <a:pt x="11" y="44"/>
                  </a:lnTo>
                  <a:lnTo>
                    <a:pt x="15" y="44"/>
                  </a:lnTo>
                  <a:lnTo>
                    <a:pt x="19" y="41"/>
                  </a:lnTo>
                  <a:lnTo>
                    <a:pt x="24" y="38"/>
                  </a:lnTo>
                  <a:lnTo>
                    <a:pt x="31" y="30"/>
                  </a:lnTo>
                  <a:lnTo>
                    <a:pt x="36" y="29"/>
                  </a:lnTo>
                  <a:lnTo>
                    <a:pt x="42" y="29"/>
                  </a:lnTo>
                  <a:lnTo>
                    <a:pt x="47" y="25"/>
                  </a:lnTo>
                  <a:lnTo>
                    <a:pt x="49" y="22"/>
                  </a:lnTo>
                  <a:lnTo>
                    <a:pt x="52" y="15"/>
                  </a:lnTo>
                  <a:lnTo>
                    <a:pt x="55" y="10"/>
                  </a:lnTo>
                  <a:lnTo>
                    <a:pt x="60" y="0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10" name="Freeform 673"/>
            <p:cNvSpPr>
              <a:spLocks/>
            </p:cNvSpPr>
            <p:nvPr/>
          </p:nvSpPr>
          <p:spPr bwMode="auto">
            <a:xfrm>
              <a:off x="2189" y="3147"/>
              <a:ext cx="55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0"/>
                </a:cxn>
                <a:cxn ang="0">
                  <a:pos x="14" y="3"/>
                </a:cxn>
                <a:cxn ang="0">
                  <a:pos x="24" y="6"/>
                </a:cxn>
                <a:cxn ang="0">
                  <a:pos x="31" y="9"/>
                </a:cxn>
                <a:cxn ang="0">
                  <a:pos x="43" y="15"/>
                </a:cxn>
                <a:cxn ang="0">
                  <a:pos x="50" y="18"/>
                </a:cxn>
                <a:cxn ang="0">
                  <a:pos x="55" y="19"/>
                </a:cxn>
              </a:cxnLst>
              <a:rect l="0" t="0" r="r" b="b"/>
              <a:pathLst>
                <a:path w="55" h="19">
                  <a:moveTo>
                    <a:pt x="0" y="0"/>
                  </a:moveTo>
                  <a:lnTo>
                    <a:pt x="7" y="0"/>
                  </a:lnTo>
                  <a:lnTo>
                    <a:pt x="14" y="3"/>
                  </a:lnTo>
                  <a:lnTo>
                    <a:pt x="24" y="6"/>
                  </a:lnTo>
                  <a:lnTo>
                    <a:pt x="31" y="9"/>
                  </a:lnTo>
                  <a:lnTo>
                    <a:pt x="43" y="15"/>
                  </a:lnTo>
                  <a:lnTo>
                    <a:pt x="50" y="18"/>
                  </a:lnTo>
                  <a:lnTo>
                    <a:pt x="55" y="19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11" name="Freeform 674"/>
            <p:cNvSpPr>
              <a:spLocks/>
            </p:cNvSpPr>
            <p:nvPr/>
          </p:nvSpPr>
          <p:spPr bwMode="auto">
            <a:xfrm>
              <a:off x="1935" y="3103"/>
              <a:ext cx="144" cy="185"/>
            </a:xfrm>
            <a:custGeom>
              <a:avLst/>
              <a:gdLst/>
              <a:ahLst/>
              <a:cxnLst>
                <a:cxn ang="0">
                  <a:pos x="128" y="56"/>
                </a:cxn>
                <a:cxn ang="0">
                  <a:pos x="102" y="41"/>
                </a:cxn>
                <a:cxn ang="0">
                  <a:pos x="81" y="23"/>
                </a:cxn>
                <a:cxn ang="0">
                  <a:pos x="67" y="10"/>
                </a:cxn>
                <a:cxn ang="0">
                  <a:pos x="57" y="6"/>
                </a:cxn>
                <a:cxn ang="0">
                  <a:pos x="47" y="1"/>
                </a:cxn>
                <a:cxn ang="0">
                  <a:pos x="41" y="0"/>
                </a:cxn>
                <a:cxn ang="0">
                  <a:pos x="35" y="1"/>
                </a:cxn>
                <a:cxn ang="0">
                  <a:pos x="28" y="7"/>
                </a:cxn>
                <a:cxn ang="0">
                  <a:pos x="22" y="26"/>
                </a:cxn>
                <a:cxn ang="0">
                  <a:pos x="17" y="43"/>
                </a:cxn>
                <a:cxn ang="0">
                  <a:pos x="10" y="47"/>
                </a:cxn>
                <a:cxn ang="0">
                  <a:pos x="2" y="51"/>
                </a:cxn>
                <a:cxn ang="0">
                  <a:pos x="0" y="56"/>
                </a:cxn>
                <a:cxn ang="0">
                  <a:pos x="3" y="65"/>
                </a:cxn>
                <a:cxn ang="0">
                  <a:pos x="12" y="76"/>
                </a:cxn>
                <a:cxn ang="0">
                  <a:pos x="23" y="77"/>
                </a:cxn>
                <a:cxn ang="0">
                  <a:pos x="30" y="74"/>
                </a:cxn>
                <a:cxn ang="0">
                  <a:pos x="35" y="63"/>
                </a:cxn>
                <a:cxn ang="0">
                  <a:pos x="42" y="54"/>
                </a:cxn>
                <a:cxn ang="0">
                  <a:pos x="46" y="51"/>
                </a:cxn>
                <a:cxn ang="0">
                  <a:pos x="51" y="53"/>
                </a:cxn>
                <a:cxn ang="0">
                  <a:pos x="51" y="62"/>
                </a:cxn>
                <a:cxn ang="0">
                  <a:pos x="54" y="68"/>
                </a:cxn>
                <a:cxn ang="0">
                  <a:pos x="61" y="65"/>
                </a:cxn>
                <a:cxn ang="0">
                  <a:pos x="67" y="60"/>
                </a:cxn>
                <a:cxn ang="0">
                  <a:pos x="77" y="60"/>
                </a:cxn>
                <a:cxn ang="0">
                  <a:pos x="81" y="65"/>
                </a:cxn>
                <a:cxn ang="0">
                  <a:pos x="77" y="79"/>
                </a:cxn>
                <a:cxn ang="0">
                  <a:pos x="61" y="110"/>
                </a:cxn>
                <a:cxn ang="0">
                  <a:pos x="52" y="133"/>
                </a:cxn>
                <a:cxn ang="0">
                  <a:pos x="32" y="146"/>
                </a:cxn>
                <a:cxn ang="0">
                  <a:pos x="13" y="163"/>
                </a:cxn>
                <a:cxn ang="0">
                  <a:pos x="3" y="180"/>
                </a:cxn>
                <a:cxn ang="0">
                  <a:pos x="7" y="183"/>
                </a:cxn>
                <a:cxn ang="0">
                  <a:pos x="22" y="171"/>
                </a:cxn>
                <a:cxn ang="0">
                  <a:pos x="32" y="158"/>
                </a:cxn>
                <a:cxn ang="0">
                  <a:pos x="51" y="151"/>
                </a:cxn>
                <a:cxn ang="0">
                  <a:pos x="66" y="141"/>
                </a:cxn>
                <a:cxn ang="0">
                  <a:pos x="77" y="119"/>
                </a:cxn>
                <a:cxn ang="0">
                  <a:pos x="95" y="101"/>
                </a:cxn>
                <a:cxn ang="0">
                  <a:pos x="108" y="85"/>
                </a:cxn>
                <a:cxn ang="0">
                  <a:pos x="123" y="77"/>
                </a:cxn>
                <a:cxn ang="0">
                  <a:pos x="135" y="71"/>
                </a:cxn>
              </a:cxnLst>
              <a:rect l="0" t="0" r="r" b="b"/>
              <a:pathLst>
                <a:path w="144" h="183">
                  <a:moveTo>
                    <a:pt x="144" y="63"/>
                  </a:moveTo>
                  <a:lnTo>
                    <a:pt x="128" y="56"/>
                  </a:lnTo>
                  <a:lnTo>
                    <a:pt x="113" y="50"/>
                  </a:lnTo>
                  <a:lnTo>
                    <a:pt x="102" y="41"/>
                  </a:lnTo>
                  <a:lnTo>
                    <a:pt x="93" y="33"/>
                  </a:lnTo>
                  <a:lnTo>
                    <a:pt x="81" y="23"/>
                  </a:lnTo>
                  <a:lnTo>
                    <a:pt x="71" y="15"/>
                  </a:lnTo>
                  <a:lnTo>
                    <a:pt x="67" y="10"/>
                  </a:lnTo>
                  <a:lnTo>
                    <a:pt x="62" y="7"/>
                  </a:lnTo>
                  <a:lnTo>
                    <a:pt x="57" y="6"/>
                  </a:lnTo>
                  <a:lnTo>
                    <a:pt x="52" y="4"/>
                  </a:lnTo>
                  <a:lnTo>
                    <a:pt x="47" y="1"/>
                  </a:lnTo>
                  <a:lnTo>
                    <a:pt x="46" y="1"/>
                  </a:lnTo>
                  <a:lnTo>
                    <a:pt x="41" y="0"/>
                  </a:lnTo>
                  <a:lnTo>
                    <a:pt x="36" y="0"/>
                  </a:lnTo>
                  <a:lnTo>
                    <a:pt x="35" y="1"/>
                  </a:lnTo>
                  <a:lnTo>
                    <a:pt x="32" y="3"/>
                  </a:lnTo>
                  <a:lnTo>
                    <a:pt x="28" y="7"/>
                  </a:lnTo>
                  <a:lnTo>
                    <a:pt x="25" y="15"/>
                  </a:lnTo>
                  <a:lnTo>
                    <a:pt x="22" y="26"/>
                  </a:lnTo>
                  <a:lnTo>
                    <a:pt x="18" y="38"/>
                  </a:lnTo>
                  <a:lnTo>
                    <a:pt x="17" y="43"/>
                  </a:lnTo>
                  <a:lnTo>
                    <a:pt x="13" y="44"/>
                  </a:lnTo>
                  <a:lnTo>
                    <a:pt x="10" y="47"/>
                  </a:lnTo>
                  <a:lnTo>
                    <a:pt x="5" y="48"/>
                  </a:lnTo>
                  <a:lnTo>
                    <a:pt x="2" y="51"/>
                  </a:lnTo>
                  <a:lnTo>
                    <a:pt x="0" y="53"/>
                  </a:lnTo>
                  <a:lnTo>
                    <a:pt x="0" y="56"/>
                  </a:lnTo>
                  <a:lnTo>
                    <a:pt x="2" y="60"/>
                  </a:lnTo>
                  <a:lnTo>
                    <a:pt x="3" y="65"/>
                  </a:lnTo>
                  <a:lnTo>
                    <a:pt x="8" y="73"/>
                  </a:lnTo>
                  <a:lnTo>
                    <a:pt x="12" y="76"/>
                  </a:lnTo>
                  <a:lnTo>
                    <a:pt x="17" y="77"/>
                  </a:lnTo>
                  <a:lnTo>
                    <a:pt x="23" y="77"/>
                  </a:lnTo>
                  <a:lnTo>
                    <a:pt x="27" y="77"/>
                  </a:lnTo>
                  <a:lnTo>
                    <a:pt x="30" y="74"/>
                  </a:lnTo>
                  <a:lnTo>
                    <a:pt x="32" y="69"/>
                  </a:lnTo>
                  <a:lnTo>
                    <a:pt x="35" y="63"/>
                  </a:lnTo>
                  <a:lnTo>
                    <a:pt x="36" y="59"/>
                  </a:lnTo>
                  <a:lnTo>
                    <a:pt x="42" y="54"/>
                  </a:lnTo>
                  <a:lnTo>
                    <a:pt x="42" y="53"/>
                  </a:lnTo>
                  <a:lnTo>
                    <a:pt x="46" y="51"/>
                  </a:lnTo>
                  <a:lnTo>
                    <a:pt x="49" y="53"/>
                  </a:lnTo>
                  <a:lnTo>
                    <a:pt x="51" y="53"/>
                  </a:lnTo>
                  <a:lnTo>
                    <a:pt x="51" y="57"/>
                  </a:lnTo>
                  <a:lnTo>
                    <a:pt x="51" y="62"/>
                  </a:lnTo>
                  <a:lnTo>
                    <a:pt x="51" y="66"/>
                  </a:lnTo>
                  <a:lnTo>
                    <a:pt x="54" y="68"/>
                  </a:lnTo>
                  <a:lnTo>
                    <a:pt x="57" y="68"/>
                  </a:lnTo>
                  <a:lnTo>
                    <a:pt x="61" y="65"/>
                  </a:lnTo>
                  <a:lnTo>
                    <a:pt x="64" y="62"/>
                  </a:lnTo>
                  <a:lnTo>
                    <a:pt x="67" y="60"/>
                  </a:lnTo>
                  <a:lnTo>
                    <a:pt x="74" y="60"/>
                  </a:lnTo>
                  <a:lnTo>
                    <a:pt x="77" y="60"/>
                  </a:lnTo>
                  <a:lnTo>
                    <a:pt x="79" y="63"/>
                  </a:lnTo>
                  <a:lnTo>
                    <a:pt x="81" y="65"/>
                  </a:lnTo>
                  <a:lnTo>
                    <a:pt x="81" y="71"/>
                  </a:lnTo>
                  <a:lnTo>
                    <a:pt x="77" y="79"/>
                  </a:lnTo>
                  <a:lnTo>
                    <a:pt x="67" y="94"/>
                  </a:lnTo>
                  <a:lnTo>
                    <a:pt x="61" y="110"/>
                  </a:lnTo>
                  <a:lnTo>
                    <a:pt x="59" y="124"/>
                  </a:lnTo>
                  <a:lnTo>
                    <a:pt x="52" y="133"/>
                  </a:lnTo>
                  <a:lnTo>
                    <a:pt x="44" y="141"/>
                  </a:lnTo>
                  <a:lnTo>
                    <a:pt x="32" y="146"/>
                  </a:lnTo>
                  <a:lnTo>
                    <a:pt x="22" y="152"/>
                  </a:lnTo>
                  <a:lnTo>
                    <a:pt x="13" y="163"/>
                  </a:lnTo>
                  <a:lnTo>
                    <a:pt x="8" y="171"/>
                  </a:lnTo>
                  <a:lnTo>
                    <a:pt x="3" y="180"/>
                  </a:lnTo>
                  <a:lnTo>
                    <a:pt x="3" y="181"/>
                  </a:lnTo>
                  <a:lnTo>
                    <a:pt x="7" y="183"/>
                  </a:lnTo>
                  <a:lnTo>
                    <a:pt x="12" y="178"/>
                  </a:lnTo>
                  <a:lnTo>
                    <a:pt x="22" y="171"/>
                  </a:lnTo>
                  <a:lnTo>
                    <a:pt x="30" y="163"/>
                  </a:lnTo>
                  <a:lnTo>
                    <a:pt x="32" y="158"/>
                  </a:lnTo>
                  <a:lnTo>
                    <a:pt x="41" y="154"/>
                  </a:lnTo>
                  <a:lnTo>
                    <a:pt x="51" y="151"/>
                  </a:lnTo>
                  <a:lnTo>
                    <a:pt x="56" y="149"/>
                  </a:lnTo>
                  <a:lnTo>
                    <a:pt x="66" y="141"/>
                  </a:lnTo>
                  <a:lnTo>
                    <a:pt x="71" y="130"/>
                  </a:lnTo>
                  <a:lnTo>
                    <a:pt x="77" y="119"/>
                  </a:lnTo>
                  <a:lnTo>
                    <a:pt x="84" y="110"/>
                  </a:lnTo>
                  <a:lnTo>
                    <a:pt x="95" y="101"/>
                  </a:lnTo>
                  <a:lnTo>
                    <a:pt x="103" y="89"/>
                  </a:lnTo>
                  <a:lnTo>
                    <a:pt x="108" y="85"/>
                  </a:lnTo>
                  <a:lnTo>
                    <a:pt x="118" y="80"/>
                  </a:lnTo>
                  <a:lnTo>
                    <a:pt x="123" y="77"/>
                  </a:lnTo>
                  <a:lnTo>
                    <a:pt x="130" y="74"/>
                  </a:lnTo>
                  <a:lnTo>
                    <a:pt x="135" y="71"/>
                  </a:lnTo>
                  <a:lnTo>
                    <a:pt x="144" y="63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12" name="Freeform 675"/>
            <p:cNvSpPr>
              <a:spLocks/>
            </p:cNvSpPr>
            <p:nvPr/>
          </p:nvSpPr>
          <p:spPr bwMode="auto">
            <a:xfrm>
              <a:off x="3552" y="2942"/>
              <a:ext cx="44" cy="40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39" y="0"/>
                </a:cxn>
                <a:cxn ang="0">
                  <a:pos x="34" y="0"/>
                </a:cxn>
                <a:cxn ang="0">
                  <a:pos x="24" y="4"/>
                </a:cxn>
                <a:cxn ang="0">
                  <a:pos x="19" y="6"/>
                </a:cxn>
                <a:cxn ang="0">
                  <a:pos x="13" y="7"/>
                </a:cxn>
                <a:cxn ang="0">
                  <a:pos x="9" y="11"/>
                </a:cxn>
                <a:cxn ang="0">
                  <a:pos x="6" y="13"/>
                </a:cxn>
                <a:cxn ang="0">
                  <a:pos x="4" y="16"/>
                </a:cxn>
                <a:cxn ang="0">
                  <a:pos x="3" y="20"/>
                </a:cxn>
                <a:cxn ang="0">
                  <a:pos x="0" y="25"/>
                </a:cxn>
                <a:cxn ang="0">
                  <a:pos x="1" y="28"/>
                </a:cxn>
                <a:cxn ang="0">
                  <a:pos x="3" y="34"/>
                </a:cxn>
                <a:cxn ang="0">
                  <a:pos x="6" y="37"/>
                </a:cxn>
                <a:cxn ang="0">
                  <a:pos x="8" y="39"/>
                </a:cxn>
                <a:cxn ang="0">
                  <a:pos x="11" y="39"/>
                </a:cxn>
                <a:cxn ang="0">
                  <a:pos x="16" y="37"/>
                </a:cxn>
                <a:cxn ang="0">
                  <a:pos x="23" y="31"/>
                </a:cxn>
                <a:cxn ang="0">
                  <a:pos x="26" y="25"/>
                </a:cxn>
                <a:cxn ang="0">
                  <a:pos x="34" y="16"/>
                </a:cxn>
                <a:cxn ang="0">
                  <a:pos x="42" y="7"/>
                </a:cxn>
                <a:cxn ang="0">
                  <a:pos x="44" y="4"/>
                </a:cxn>
                <a:cxn ang="0">
                  <a:pos x="44" y="3"/>
                </a:cxn>
                <a:cxn ang="0">
                  <a:pos x="42" y="0"/>
                </a:cxn>
              </a:cxnLst>
              <a:rect l="0" t="0" r="r" b="b"/>
              <a:pathLst>
                <a:path w="44" h="39">
                  <a:moveTo>
                    <a:pt x="42" y="0"/>
                  </a:moveTo>
                  <a:lnTo>
                    <a:pt x="39" y="0"/>
                  </a:lnTo>
                  <a:lnTo>
                    <a:pt x="34" y="0"/>
                  </a:lnTo>
                  <a:lnTo>
                    <a:pt x="24" y="4"/>
                  </a:lnTo>
                  <a:lnTo>
                    <a:pt x="19" y="6"/>
                  </a:lnTo>
                  <a:lnTo>
                    <a:pt x="13" y="7"/>
                  </a:lnTo>
                  <a:lnTo>
                    <a:pt x="9" y="11"/>
                  </a:lnTo>
                  <a:lnTo>
                    <a:pt x="6" y="13"/>
                  </a:lnTo>
                  <a:lnTo>
                    <a:pt x="4" y="16"/>
                  </a:lnTo>
                  <a:lnTo>
                    <a:pt x="3" y="20"/>
                  </a:lnTo>
                  <a:lnTo>
                    <a:pt x="0" y="25"/>
                  </a:lnTo>
                  <a:lnTo>
                    <a:pt x="1" y="28"/>
                  </a:lnTo>
                  <a:lnTo>
                    <a:pt x="3" y="34"/>
                  </a:lnTo>
                  <a:lnTo>
                    <a:pt x="6" y="37"/>
                  </a:lnTo>
                  <a:lnTo>
                    <a:pt x="8" y="39"/>
                  </a:lnTo>
                  <a:lnTo>
                    <a:pt x="11" y="39"/>
                  </a:lnTo>
                  <a:lnTo>
                    <a:pt x="16" y="37"/>
                  </a:lnTo>
                  <a:lnTo>
                    <a:pt x="23" y="31"/>
                  </a:lnTo>
                  <a:lnTo>
                    <a:pt x="26" y="25"/>
                  </a:lnTo>
                  <a:lnTo>
                    <a:pt x="34" y="16"/>
                  </a:lnTo>
                  <a:lnTo>
                    <a:pt x="42" y="7"/>
                  </a:lnTo>
                  <a:lnTo>
                    <a:pt x="44" y="4"/>
                  </a:lnTo>
                  <a:lnTo>
                    <a:pt x="44" y="3"/>
                  </a:lnTo>
                  <a:lnTo>
                    <a:pt x="42" y="0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13" name="Freeform 676"/>
            <p:cNvSpPr>
              <a:spLocks/>
            </p:cNvSpPr>
            <p:nvPr/>
          </p:nvSpPr>
          <p:spPr bwMode="auto">
            <a:xfrm>
              <a:off x="1715" y="2890"/>
              <a:ext cx="317" cy="446"/>
            </a:xfrm>
            <a:custGeom>
              <a:avLst/>
              <a:gdLst/>
              <a:ahLst/>
              <a:cxnLst>
                <a:cxn ang="0">
                  <a:pos x="206" y="27"/>
                </a:cxn>
                <a:cxn ang="0">
                  <a:pos x="177" y="63"/>
                </a:cxn>
                <a:cxn ang="0">
                  <a:pos x="153" y="80"/>
                </a:cxn>
                <a:cxn ang="0">
                  <a:pos x="133" y="86"/>
                </a:cxn>
                <a:cxn ang="0">
                  <a:pos x="105" y="130"/>
                </a:cxn>
                <a:cxn ang="0">
                  <a:pos x="123" y="127"/>
                </a:cxn>
                <a:cxn ang="0">
                  <a:pos x="150" y="110"/>
                </a:cxn>
                <a:cxn ang="0">
                  <a:pos x="135" y="131"/>
                </a:cxn>
                <a:cxn ang="0">
                  <a:pos x="116" y="156"/>
                </a:cxn>
                <a:cxn ang="0">
                  <a:pos x="92" y="156"/>
                </a:cxn>
                <a:cxn ang="0">
                  <a:pos x="79" y="160"/>
                </a:cxn>
                <a:cxn ang="0">
                  <a:pos x="77" y="150"/>
                </a:cxn>
                <a:cxn ang="0">
                  <a:pos x="48" y="169"/>
                </a:cxn>
                <a:cxn ang="0">
                  <a:pos x="35" y="186"/>
                </a:cxn>
                <a:cxn ang="0">
                  <a:pos x="36" y="197"/>
                </a:cxn>
                <a:cxn ang="0">
                  <a:pos x="56" y="189"/>
                </a:cxn>
                <a:cxn ang="0">
                  <a:pos x="69" y="197"/>
                </a:cxn>
                <a:cxn ang="0">
                  <a:pos x="41" y="223"/>
                </a:cxn>
                <a:cxn ang="0">
                  <a:pos x="25" y="263"/>
                </a:cxn>
                <a:cxn ang="0">
                  <a:pos x="7" y="293"/>
                </a:cxn>
                <a:cxn ang="0">
                  <a:pos x="18" y="298"/>
                </a:cxn>
                <a:cxn ang="0">
                  <a:pos x="28" y="301"/>
                </a:cxn>
                <a:cxn ang="0">
                  <a:pos x="21" y="345"/>
                </a:cxn>
                <a:cxn ang="0">
                  <a:pos x="18" y="382"/>
                </a:cxn>
                <a:cxn ang="0">
                  <a:pos x="0" y="402"/>
                </a:cxn>
                <a:cxn ang="0">
                  <a:pos x="9" y="437"/>
                </a:cxn>
                <a:cxn ang="0">
                  <a:pos x="23" y="423"/>
                </a:cxn>
                <a:cxn ang="0">
                  <a:pos x="38" y="391"/>
                </a:cxn>
                <a:cxn ang="0">
                  <a:pos x="46" y="385"/>
                </a:cxn>
                <a:cxn ang="0">
                  <a:pos x="58" y="355"/>
                </a:cxn>
                <a:cxn ang="0">
                  <a:pos x="56" y="309"/>
                </a:cxn>
                <a:cxn ang="0">
                  <a:pos x="55" y="286"/>
                </a:cxn>
                <a:cxn ang="0">
                  <a:pos x="41" y="273"/>
                </a:cxn>
                <a:cxn ang="0">
                  <a:pos x="50" y="264"/>
                </a:cxn>
                <a:cxn ang="0">
                  <a:pos x="74" y="270"/>
                </a:cxn>
                <a:cxn ang="0">
                  <a:pos x="85" y="278"/>
                </a:cxn>
                <a:cxn ang="0">
                  <a:pos x="97" y="270"/>
                </a:cxn>
                <a:cxn ang="0">
                  <a:pos x="104" y="260"/>
                </a:cxn>
                <a:cxn ang="0">
                  <a:pos x="120" y="254"/>
                </a:cxn>
                <a:cxn ang="0">
                  <a:pos x="120" y="234"/>
                </a:cxn>
                <a:cxn ang="0">
                  <a:pos x="107" y="220"/>
                </a:cxn>
                <a:cxn ang="0">
                  <a:pos x="116" y="214"/>
                </a:cxn>
                <a:cxn ang="0">
                  <a:pos x="133" y="214"/>
                </a:cxn>
                <a:cxn ang="0">
                  <a:pos x="150" y="197"/>
                </a:cxn>
                <a:cxn ang="0">
                  <a:pos x="171" y="168"/>
                </a:cxn>
                <a:cxn ang="0">
                  <a:pos x="201" y="144"/>
                </a:cxn>
                <a:cxn ang="0">
                  <a:pos x="197" y="125"/>
                </a:cxn>
                <a:cxn ang="0">
                  <a:pos x="197" y="98"/>
                </a:cxn>
                <a:cxn ang="0">
                  <a:pos x="196" y="69"/>
                </a:cxn>
                <a:cxn ang="0">
                  <a:pos x="215" y="50"/>
                </a:cxn>
                <a:cxn ang="0">
                  <a:pos x="245" y="38"/>
                </a:cxn>
                <a:cxn ang="0">
                  <a:pos x="277" y="32"/>
                </a:cxn>
                <a:cxn ang="0">
                  <a:pos x="306" y="23"/>
                </a:cxn>
                <a:cxn ang="0">
                  <a:pos x="317" y="9"/>
                </a:cxn>
                <a:cxn ang="0">
                  <a:pos x="312" y="0"/>
                </a:cxn>
                <a:cxn ang="0">
                  <a:pos x="264" y="20"/>
                </a:cxn>
                <a:cxn ang="0">
                  <a:pos x="235" y="23"/>
                </a:cxn>
              </a:cxnLst>
              <a:rect l="0" t="0" r="r" b="b"/>
              <a:pathLst>
                <a:path w="317" h="440">
                  <a:moveTo>
                    <a:pt x="217" y="21"/>
                  </a:moveTo>
                  <a:lnTo>
                    <a:pt x="215" y="21"/>
                  </a:lnTo>
                  <a:lnTo>
                    <a:pt x="212" y="23"/>
                  </a:lnTo>
                  <a:lnTo>
                    <a:pt x="206" y="27"/>
                  </a:lnTo>
                  <a:lnTo>
                    <a:pt x="201" y="33"/>
                  </a:lnTo>
                  <a:lnTo>
                    <a:pt x="192" y="44"/>
                  </a:lnTo>
                  <a:lnTo>
                    <a:pt x="186" y="53"/>
                  </a:lnTo>
                  <a:lnTo>
                    <a:pt x="177" y="63"/>
                  </a:lnTo>
                  <a:lnTo>
                    <a:pt x="167" y="74"/>
                  </a:lnTo>
                  <a:lnTo>
                    <a:pt x="160" y="79"/>
                  </a:lnTo>
                  <a:lnTo>
                    <a:pt x="155" y="80"/>
                  </a:lnTo>
                  <a:lnTo>
                    <a:pt x="153" y="80"/>
                  </a:lnTo>
                  <a:lnTo>
                    <a:pt x="148" y="79"/>
                  </a:lnTo>
                  <a:lnTo>
                    <a:pt x="143" y="79"/>
                  </a:lnTo>
                  <a:lnTo>
                    <a:pt x="140" y="80"/>
                  </a:lnTo>
                  <a:lnTo>
                    <a:pt x="133" y="86"/>
                  </a:lnTo>
                  <a:lnTo>
                    <a:pt x="126" y="97"/>
                  </a:lnTo>
                  <a:lnTo>
                    <a:pt x="116" y="115"/>
                  </a:lnTo>
                  <a:lnTo>
                    <a:pt x="107" y="127"/>
                  </a:lnTo>
                  <a:lnTo>
                    <a:pt x="105" y="130"/>
                  </a:lnTo>
                  <a:lnTo>
                    <a:pt x="107" y="133"/>
                  </a:lnTo>
                  <a:lnTo>
                    <a:pt x="110" y="133"/>
                  </a:lnTo>
                  <a:lnTo>
                    <a:pt x="118" y="131"/>
                  </a:lnTo>
                  <a:lnTo>
                    <a:pt x="123" y="127"/>
                  </a:lnTo>
                  <a:lnTo>
                    <a:pt x="133" y="118"/>
                  </a:lnTo>
                  <a:lnTo>
                    <a:pt x="143" y="110"/>
                  </a:lnTo>
                  <a:lnTo>
                    <a:pt x="146" y="110"/>
                  </a:lnTo>
                  <a:lnTo>
                    <a:pt x="150" y="110"/>
                  </a:lnTo>
                  <a:lnTo>
                    <a:pt x="153" y="113"/>
                  </a:lnTo>
                  <a:lnTo>
                    <a:pt x="150" y="118"/>
                  </a:lnTo>
                  <a:lnTo>
                    <a:pt x="143" y="124"/>
                  </a:lnTo>
                  <a:lnTo>
                    <a:pt x="135" y="131"/>
                  </a:lnTo>
                  <a:lnTo>
                    <a:pt x="126" y="139"/>
                  </a:lnTo>
                  <a:lnTo>
                    <a:pt x="120" y="147"/>
                  </a:lnTo>
                  <a:lnTo>
                    <a:pt x="118" y="153"/>
                  </a:lnTo>
                  <a:lnTo>
                    <a:pt x="116" y="156"/>
                  </a:lnTo>
                  <a:lnTo>
                    <a:pt x="109" y="160"/>
                  </a:lnTo>
                  <a:lnTo>
                    <a:pt x="105" y="160"/>
                  </a:lnTo>
                  <a:lnTo>
                    <a:pt x="97" y="156"/>
                  </a:lnTo>
                  <a:lnTo>
                    <a:pt x="92" y="156"/>
                  </a:lnTo>
                  <a:lnTo>
                    <a:pt x="89" y="156"/>
                  </a:lnTo>
                  <a:lnTo>
                    <a:pt x="84" y="157"/>
                  </a:lnTo>
                  <a:lnTo>
                    <a:pt x="82" y="160"/>
                  </a:lnTo>
                  <a:lnTo>
                    <a:pt x="79" y="160"/>
                  </a:lnTo>
                  <a:lnTo>
                    <a:pt x="79" y="157"/>
                  </a:lnTo>
                  <a:lnTo>
                    <a:pt x="79" y="154"/>
                  </a:lnTo>
                  <a:lnTo>
                    <a:pt x="79" y="151"/>
                  </a:lnTo>
                  <a:lnTo>
                    <a:pt x="77" y="150"/>
                  </a:lnTo>
                  <a:lnTo>
                    <a:pt x="74" y="150"/>
                  </a:lnTo>
                  <a:lnTo>
                    <a:pt x="66" y="153"/>
                  </a:lnTo>
                  <a:lnTo>
                    <a:pt x="55" y="163"/>
                  </a:lnTo>
                  <a:lnTo>
                    <a:pt x="48" y="169"/>
                  </a:lnTo>
                  <a:lnTo>
                    <a:pt x="46" y="172"/>
                  </a:lnTo>
                  <a:lnTo>
                    <a:pt x="41" y="178"/>
                  </a:lnTo>
                  <a:lnTo>
                    <a:pt x="38" y="184"/>
                  </a:lnTo>
                  <a:lnTo>
                    <a:pt x="35" y="186"/>
                  </a:lnTo>
                  <a:lnTo>
                    <a:pt x="31" y="190"/>
                  </a:lnTo>
                  <a:lnTo>
                    <a:pt x="30" y="197"/>
                  </a:lnTo>
                  <a:lnTo>
                    <a:pt x="33" y="198"/>
                  </a:lnTo>
                  <a:lnTo>
                    <a:pt x="36" y="197"/>
                  </a:lnTo>
                  <a:lnTo>
                    <a:pt x="40" y="193"/>
                  </a:lnTo>
                  <a:lnTo>
                    <a:pt x="45" y="192"/>
                  </a:lnTo>
                  <a:lnTo>
                    <a:pt x="50" y="189"/>
                  </a:lnTo>
                  <a:lnTo>
                    <a:pt x="56" y="189"/>
                  </a:lnTo>
                  <a:lnTo>
                    <a:pt x="61" y="189"/>
                  </a:lnTo>
                  <a:lnTo>
                    <a:pt x="66" y="189"/>
                  </a:lnTo>
                  <a:lnTo>
                    <a:pt x="67" y="193"/>
                  </a:lnTo>
                  <a:lnTo>
                    <a:pt x="69" y="197"/>
                  </a:lnTo>
                  <a:lnTo>
                    <a:pt x="66" y="203"/>
                  </a:lnTo>
                  <a:lnTo>
                    <a:pt x="58" y="210"/>
                  </a:lnTo>
                  <a:lnTo>
                    <a:pt x="51" y="214"/>
                  </a:lnTo>
                  <a:lnTo>
                    <a:pt x="41" y="223"/>
                  </a:lnTo>
                  <a:lnTo>
                    <a:pt x="35" y="236"/>
                  </a:lnTo>
                  <a:lnTo>
                    <a:pt x="35" y="242"/>
                  </a:lnTo>
                  <a:lnTo>
                    <a:pt x="33" y="251"/>
                  </a:lnTo>
                  <a:lnTo>
                    <a:pt x="25" y="263"/>
                  </a:lnTo>
                  <a:lnTo>
                    <a:pt x="18" y="270"/>
                  </a:lnTo>
                  <a:lnTo>
                    <a:pt x="12" y="281"/>
                  </a:lnTo>
                  <a:lnTo>
                    <a:pt x="7" y="290"/>
                  </a:lnTo>
                  <a:lnTo>
                    <a:pt x="7" y="293"/>
                  </a:lnTo>
                  <a:lnTo>
                    <a:pt x="7" y="296"/>
                  </a:lnTo>
                  <a:lnTo>
                    <a:pt x="7" y="301"/>
                  </a:lnTo>
                  <a:lnTo>
                    <a:pt x="10" y="299"/>
                  </a:lnTo>
                  <a:lnTo>
                    <a:pt x="18" y="298"/>
                  </a:lnTo>
                  <a:lnTo>
                    <a:pt x="23" y="293"/>
                  </a:lnTo>
                  <a:lnTo>
                    <a:pt x="26" y="295"/>
                  </a:lnTo>
                  <a:lnTo>
                    <a:pt x="28" y="298"/>
                  </a:lnTo>
                  <a:lnTo>
                    <a:pt x="28" y="301"/>
                  </a:lnTo>
                  <a:lnTo>
                    <a:pt x="30" y="308"/>
                  </a:lnTo>
                  <a:lnTo>
                    <a:pt x="26" y="320"/>
                  </a:lnTo>
                  <a:lnTo>
                    <a:pt x="21" y="334"/>
                  </a:lnTo>
                  <a:lnTo>
                    <a:pt x="21" y="345"/>
                  </a:lnTo>
                  <a:lnTo>
                    <a:pt x="16" y="358"/>
                  </a:lnTo>
                  <a:lnTo>
                    <a:pt x="14" y="367"/>
                  </a:lnTo>
                  <a:lnTo>
                    <a:pt x="14" y="375"/>
                  </a:lnTo>
                  <a:lnTo>
                    <a:pt x="18" y="382"/>
                  </a:lnTo>
                  <a:lnTo>
                    <a:pt x="14" y="385"/>
                  </a:lnTo>
                  <a:lnTo>
                    <a:pt x="7" y="391"/>
                  </a:lnTo>
                  <a:lnTo>
                    <a:pt x="2" y="394"/>
                  </a:lnTo>
                  <a:lnTo>
                    <a:pt x="0" y="402"/>
                  </a:lnTo>
                  <a:lnTo>
                    <a:pt x="0" y="414"/>
                  </a:lnTo>
                  <a:lnTo>
                    <a:pt x="4" y="426"/>
                  </a:lnTo>
                  <a:lnTo>
                    <a:pt x="5" y="431"/>
                  </a:lnTo>
                  <a:lnTo>
                    <a:pt x="9" y="437"/>
                  </a:lnTo>
                  <a:lnTo>
                    <a:pt x="12" y="440"/>
                  </a:lnTo>
                  <a:lnTo>
                    <a:pt x="14" y="438"/>
                  </a:lnTo>
                  <a:lnTo>
                    <a:pt x="20" y="434"/>
                  </a:lnTo>
                  <a:lnTo>
                    <a:pt x="23" y="423"/>
                  </a:lnTo>
                  <a:lnTo>
                    <a:pt x="28" y="411"/>
                  </a:lnTo>
                  <a:lnTo>
                    <a:pt x="33" y="397"/>
                  </a:lnTo>
                  <a:lnTo>
                    <a:pt x="36" y="394"/>
                  </a:lnTo>
                  <a:lnTo>
                    <a:pt x="38" y="391"/>
                  </a:lnTo>
                  <a:lnTo>
                    <a:pt x="41" y="390"/>
                  </a:lnTo>
                  <a:lnTo>
                    <a:pt x="43" y="390"/>
                  </a:lnTo>
                  <a:lnTo>
                    <a:pt x="46" y="388"/>
                  </a:lnTo>
                  <a:lnTo>
                    <a:pt x="46" y="385"/>
                  </a:lnTo>
                  <a:lnTo>
                    <a:pt x="45" y="381"/>
                  </a:lnTo>
                  <a:lnTo>
                    <a:pt x="46" y="375"/>
                  </a:lnTo>
                  <a:lnTo>
                    <a:pt x="55" y="361"/>
                  </a:lnTo>
                  <a:lnTo>
                    <a:pt x="58" y="355"/>
                  </a:lnTo>
                  <a:lnTo>
                    <a:pt x="61" y="343"/>
                  </a:lnTo>
                  <a:lnTo>
                    <a:pt x="63" y="338"/>
                  </a:lnTo>
                  <a:lnTo>
                    <a:pt x="61" y="328"/>
                  </a:lnTo>
                  <a:lnTo>
                    <a:pt x="56" y="309"/>
                  </a:lnTo>
                  <a:lnTo>
                    <a:pt x="56" y="298"/>
                  </a:lnTo>
                  <a:lnTo>
                    <a:pt x="56" y="292"/>
                  </a:lnTo>
                  <a:lnTo>
                    <a:pt x="55" y="287"/>
                  </a:lnTo>
                  <a:lnTo>
                    <a:pt x="55" y="286"/>
                  </a:lnTo>
                  <a:lnTo>
                    <a:pt x="53" y="284"/>
                  </a:lnTo>
                  <a:lnTo>
                    <a:pt x="48" y="281"/>
                  </a:lnTo>
                  <a:lnTo>
                    <a:pt x="46" y="279"/>
                  </a:lnTo>
                  <a:lnTo>
                    <a:pt x="41" y="273"/>
                  </a:lnTo>
                  <a:lnTo>
                    <a:pt x="41" y="272"/>
                  </a:lnTo>
                  <a:lnTo>
                    <a:pt x="43" y="270"/>
                  </a:lnTo>
                  <a:lnTo>
                    <a:pt x="45" y="267"/>
                  </a:lnTo>
                  <a:lnTo>
                    <a:pt x="50" y="264"/>
                  </a:lnTo>
                  <a:lnTo>
                    <a:pt x="56" y="264"/>
                  </a:lnTo>
                  <a:lnTo>
                    <a:pt x="66" y="263"/>
                  </a:lnTo>
                  <a:lnTo>
                    <a:pt x="69" y="266"/>
                  </a:lnTo>
                  <a:lnTo>
                    <a:pt x="74" y="270"/>
                  </a:lnTo>
                  <a:lnTo>
                    <a:pt x="76" y="275"/>
                  </a:lnTo>
                  <a:lnTo>
                    <a:pt x="77" y="275"/>
                  </a:lnTo>
                  <a:lnTo>
                    <a:pt x="80" y="278"/>
                  </a:lnTo>
                  <a:lnTo>
                    <a:pt x="85" y="278"/>
                  </a:lnTo>
                  <a:lnTo>
                    <a:pt x="89" y="279"/>
                  </a:lnTo>
                  <a:lnTo>
                    <a:pt x="92" y="278"/>
                  </a:lnTo>
                  <a:lnTo>
                    <a:pt x="95" y="273"/>
                  </a:lnTo>
                  <a:lnTo>
                    <a:pt x="97" y="270"/>
                  </a:lnTo>
                  <a:lnTo>
                    <a:pt x="97" y="267"/>
                  </a:lnTo>
                  <a:lnTo>
                    <a:pt x="99" y="263"/>
                  </a:lnTo>
                  <a:lnTo>
                    <a:pt x="100" y="261"/>
                  </a:lnTo>
                  <a:lnTo>
                    <a:pt x="104" y="260"/>
                  </a:lnTo>
                  <a:lnTo>
                    <a:pt x="110" y="261"/>
                  </a:lnTo>
                  <a:lnTo>
                    <a:pt x="115" y="261"/>
                  </a:lnTo>
                  <a:lnTo>
                    <a:pt x="118" y="258"/>
                  </a:lnTo>
                  <a:lnTo>
                    <a:pt x="120" y="254"/>
                  </a:lnTo>
                  <a:lnTo>
                    <a:pt x="120" y="248"/>
                  </a:lnTo>
                  <a:lnTo>
                    <a:pt x="123" y="242"/>
                  </a:lnTo>
                  <a:lnTo>
                    <a:pt x="121" y="240"/>
                  </a:lnTo>
                  <a:lnTo>
                    <a:pt x="120" y="234"/>
                  </a:lnTo>
                  <a:lnTo>
                    <a:pt x="116" y="231"/>
                  </a:lnTo>
                  <a:lnTo>
                    <a:pt x="112" y="228"/>
                  </a:lnTo>
                  <a:lnTo>
                    <a:pt x="109" y="225"/>
                  </a:lnTo>
                  <a:lnTo>
                    <a:pt x="107" y="220"/>
                  </a:lnTo>
                  <a:lnTo>
                    <a:pt x="109" y="219"/>
                  </a:lnTo>
                  <a:lnTo>
                    <a:pt x="110" y="216"/>
                  </a:lnTo>
                  <a:lnTo>
                    <a:pt x="112" y="214"/>
                  </a:lnTo>
                  <a:lnTo>
                    <a:pt x="116" y="214"/>
                  </a:lnTo>
                  <a:lnTo>
                    <a:pt x="120" y="216"/>
                  </a:lnTo>
                  <a:lnTo>
                    <a:pt x="123" y="219"/>
                  </a:lnTo>
                  <a:lnTo>
                    <a:pt x="128" y="217"/>
                  </a:lnTo>
                  <a:lnTo>
                    <a:pt x="133" y="214"/>
                  </a:lnTo>
                  <a:lnTo>
                    <a:pt x="136" y="211"/>
                  </a:lnTo>
                  <a:lnTo>
                    <a:pt x="141" y="204"/>
                  </a:lnTo>
                  <a:lnTo>
                    <a:pt x="146" y="203"/>
                  </a:lnTo>
                  <a:lnTo>
                    <a:pt x="150" y="197"/>
                  </a:lnTo>
                  <a:lnTo>
                    <a:pt x="150" y="190"/>
                  </a:lnTo>
                  <a:lnTo>
                    <a:pt x="151" y="187"/>
                  </a:lnTo>
                  <a:lnTo>
                    <a:pt x="156" y="178"/>
                  </a:lnTo>
                  <a:lnTo>
                    <a:pt x="171" y="168"/>
                  </a:lnTo>
                  <a:lnTo>
                    <a:pt x="176" y="164"/>
                  </a:lnTo>
                  <a:lnTo>
                    <a:pt x="192" y="151"/>
                  </a:lnTo>
                  <a:lnTo>
                    <a:pt x="196" y="147"/>
                  </a:lnTo>
                  <a:lnTo>
                    <a:pt x="201" y="144"/>
                  </a:lnTo>
                  <a:lnTo>
                    <a:pt x="206" y="136"/>
                  </a:lnTo>
                  <a:lnTo>
                    <a:pt x="202" y="131"/>
                  </a:lnTo>
                  <a:lnTo>
                    <a:pt x="201" y="128"/>
                  </a:lnTo>
                  <a:lnTo>
                    <a:pt x="197" y="125"/>
                  </a:lnTo>
                  <a:lnTo>
                    <a:pt x="194" y="118"/>
                  </a:lnTo>
                  <a:lnTo>
                    <a:pt x="194" y="113"/>
                  </a:lnTo>
                  <a:lnTo>
                    <a:pt x="196" y="106"/>
                  </a:lnTo>
                  <a:lnTo>
                    <a:pt x="197" y="98"/>
                  </a:lnTo>
                  <a:lnTo>
                    <a:pt x="199" y="89"/>
                  </a:lnTo>
                  <a:lnTo>
                    <a:pt x="199" y="79"/>
                  </a:lnTo>
                  <a:lnTo>
                    <a:pt x="196" y="72"/>
                  </a:lnTo>
                  <a:lnTo>
                    <a:pt x="196" y="69"/>
                  </a:lnTo>
                  <a:lnTo>
                    <a:pt x="199" y="65"/>
                  </a:lnTo>
                  <a:lnTo>
                    <a:pt x="201" y="62"/>
                  </a:lnTo>
                  <a:lnTo>
                    <a:pt x="207" y="56"/>
                  </a:lnTo>
                  <a:lnTo>
                    <a:pt x="215" y="50"/>
                  </a:lnTo>
                  <a:lnTo>
                    <a:pt x="220" y="47"/>
                  </a:lnTo>
                  <a:lnTo>
                    <a:pt x="230" y="41"/>
                  </a:lnTo>
                  <a:lnTo>
                    <a:pt x="238" y="38"/>
                  </a:lnTo>
                  <a:lnTo>
                    <a:pt x="245" y="38"/>
                  </a:lnTo>
                  <a:lnTo>
                    <a:pt x="252" y="38"/>
                  </a:lnTo>
                  <a:lnTo>
                    <a:pt x="255" y="36"/>
                  </a:lnTo>
                  <a:lnTo>
                    <a:pt x="264" y="36"/>
                  </a:lnTo>
                  <a:lnTo>
                    <a:pt x="277" y="32"/>
                  </a:lnTo>
                  <a:lnTo>
                    <a:pt x="289" y="30"/>
                  </a:lnTo>
                  <a:lnTo>
                    <a:pt x="296" y="27"/>
                  </a:lnTo>
                  <a:lnTo>
                    <a:pt x="301" y="24"/>
                  </a:lnTo>
                  <a:lnTo>
                    <a:pt x="306" y="23"/>
                  </a:lnTo>
                  <a:lnTo>
                    <a:pt x="312" y="18"/>
                  </a:lnTo>
                  <a:lnTo>
                    <a:pt x="315" y="16"/>
                  </a:lnTo>
                  <a:lnTo>
                    <a:pt x="315" y="13"/>
                  </a:lnTo>
                  <a:lnTo>
                    <a:pt x="317" y="9"/>
                  </a:lnTo>
                  <a:lnTo>
                    <a:pt x="317" y="8"/>
                  </a:lnTo>
                  <a:lnTo>
                    <a:pt x="317" y="5"/>
                  </a:lnTo>
                  <a:lnTo>
                    <a:pt x="315" y="2"/>
                  </a:lnTo>
                  <a:lnTo>
                    <a:pt x="312" y="0"/>
                  </a:lnTo>
                  <a:lnTo>
                    <a:pt x="297" y="3"/>
                  </a:lnTo>
                  <a:lnTo>
                    <a:pt x="291" y="5"/>
                  </a:lnTo>
                  <a:lnTo>
                    <a:pt x="279" y="9"/>
                  </a:lnTo>
                  <a:lnTo>
                    <a:pt x="264" y="20"/>
                  </a:lnTo>
                  <a:lnTo>
                    <a:pt x="252" y="23"/>
                  </a:lnTo>
                  <a:lnTo>
                    <a:pt x="242" y="26"/>
                  </a:lnTo>
                  <a:lnTo>
                    <a:pt x="237" y="24"/>
                  </a:lnTo>
                  <a:lnTo>
                    <a:pt x="235" y="23"/>
                  </a:lnTo>
                  <a:lnTo>
                    <a:pt x="228" y="23"/>
                  </a:lnTo>
                  <a:lnTo>
                    <a:pt x="222" y="21"/>
                  </a:lnTo>
                  <a:lnTo>
                    <a:pt x="217" y="21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14" name="Freeform 677"/>
            <p:cNvSpPr>
              <a:spLocks/>
            </p:cNvSpPr>
            <p:nvPr/>
          </p:nvSpPr>
          <p:spPr bwMode="auto">
            <a:xfrm>
              <a:off x="3594" y="2826"/>
              <a:ext cx="76" cy="116"/>
            </a:xfrm>
            <a:custGeom>
              <a:avLst/>
              <a:gdLst/>
              <a:ahLst/>
              <a:cxnLst>
                <a:cxn ang="0">
                  <a:pos x="53" y="0"/>
                </a:cxn>
                <a:cxn ang="0">
                  <a:pos x="51" y="6"/>
                </a:cxn>
                <a:cxn ang="0">
                  <a:pos x="54" y="16"/>
                </a:cxn>
                <a:cxn ang="0">
                  <a:pos x="59" y="23"/>
                </a:cxn>
                <a:cxn ang="0">
                  <a:pos x="64" y="28"/>
                </a:cxn>
                <a:cxn ang="0">
                  <a:pos x="71" y="34"/>
                </a:cxn>
                <a:cxn ang="0">
                  <a:pos x="74" y="42"/>
                </a:cxn>
                <a:cxn ang="0">
                  <a:pos x="76" y="49"/>
                </a:cxn>
                <a:cxn ang="0">
                  <a:pos x="76" y="59"/>
                </a:cxn>
                <a:cxn ang="0">
                  <a:pos x="74" y="69"/>
                </a:cxn>
                <a:cxn ang="0">
                  <a:pos x="71" y="79"/>
                </a:cxn>
                <a:cxn ang="0">
                  <a:pos x="66" y="87"/>
                </a:cxn>
                <a:cxn ang="0">
                  <a:pos x="63" y="92"/>
                </a:cxn>
                <a:cxn ang="0">
                  <a:pos x="59" y="93"/>
                </a:cxn>
                <a:cxn ang="0">
                  <a:pos x="54" y="95"/>
                </a:cxn>
                <a:cxn ang="0">
                  <a:pos x="51" y="96"/>
                </a:cxn>
                <a:cxn ang="0">
                  <a:pos x="42" y="99"/>
                </a:cxn>
                <a:cxn ang="0">
                  <a:pos x="35" y="101"/>
                </a:cxn>
                <a:cxn ang="0">
                  <a:pos x="25" y="102"/>
                </a:cxn>
                <a:cxn ang="0">
                  <a:pos x="12" y="107"/>
                </a:cxn>
                <a:cxn ang="0">
                  <a:pos x="3" y="112"/>
                </a:cxn>
                <a:cxn ang="0">
                  <a:pos x="0" y="115"/>
                </a:cxn>
              </a:cxnLst>
              <a:rect l="0" t="0" r="r" b="b"/>
              <a:pathLst>
                <a:path w="76" h="115">
                  <a:moveTo>
                    <a:pt x="53" y="0"/>
                  </a:moveTo>
                  <a:lnTo>
                    <a:pt x="51" y="6"/>
                  </a:lnTo>
                  <a:lnTo>
                    <a:pt x="54" y="16"/>
                  </a:lnTo>
                  <a:lnTo>
                    <a:pt x="59" y="23"/>
                  </a:lnTo>
                  <a:lnTo>
                    <a:pt x="64" y="28"/>
                  </a:lnTo>
                  <a:lnTo>
                    <a:pt x="71" y="34"/>
                  </a:lnTo>
                  <a:lnTo>
                    <a:pt x="74" y="42"/>
                  </a:lnTo>
                  <a:lnTo>
                    <a:pt x="76" y="49"/>
                  </a:lnTo>
                  <a:lnTo>
                    <a:pt x="76" y="59"/>
                  </a:lnTo>
                  <a:lnTo>
                    <a:pt x="74" y="69"/>
                  </a:lnTo>
                  <a:lnTo>
                    <a:pt x="71" y="79"/>
                  </a:lnTo>
                  <a:lnTo>
                    <a:pt x="66" y="87"/>
                  </a:lnTo>
                  <a:lnTo>
                    <a:pt x="63" y="92"/>
                  </a:lnTo>
                  <a:lnTo>
                    <a:pt x="59" y="93"/>
                  </a:lnTo>
                  <a:lnTo>
                    <a:pt x="54" y="95"/>
                  </a:lnTo>
                  <a:lnTo>
                    <a:pt x="51" y="96"/>
                  </a:lnTo>
                  <a:lnTo>
                    <a:pt x="42" y="99"/>
                  </a:lnTo>
                  <a:lnTo>
                    <a:pt x="35" y="101"/>
                  </a:lnTo>
                  <a:lnTo>
                    <a:pt x="25" y="102"/>
                  </a:lnTo>
                  <a:lnTo>
                    <a:pt x="12" y="107"/>
                  </a:lnTo>
                  <a:lnTo>
                    <a:pt x="3" y="112"/>
                  </a:lnTo>
                  <a:lnTo>
                    <a:pt x="0" y="115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15" name="Freeform 678"/>
            <p:cNvSpPr>
              <a:spLocks/>
            </p:cNvSpPr>
            <p:nvPr/>
          </p:nvSpPr>
          <p:spPr bwMode="auto">
            <a:xfrm>
              <a:off x="1932" y="2824"/>
              <a:ext cx="146" cy="87"/>
            </a:xfrm>
            <a:custGeom>
              <a:avLst/>
              <a:gdLst/>
              <a:ahLst/>
              <a:cxnLst>
                <a:cxn ang="0">
                  <a:pos x="0" y="86"/>
                </a:cxn>
                <a:cxn ang="0">
                  <a:pos x="1" y="83"/>
                </a:cxn>
                <a:cxn ang="0">
                  <a:pos x="5" y="80"/>
                </a:cxn>
                <a:cxn ang="0">
                  <a:pos x="8" y="74"/>
                </a:cxn>
                <a:cxn ang="0">
                  <a:pos x="18" y="62"/>
                </a:cxn>
                <a:cxn ang="0">
                  <a:pos x="25" y="56"/>
                </a:cxn>
                <a:cxn ang="0">
                  <a:pos x="30" y="50"/>
                </a:cxn>
                <a:cxn ang="0">
                  <a:pos x="38" y="44"/>
                </a:cxn>
                <a:cxn ang="0">
                  <a:pos x="49" y="39"/>
                </a:cxn>
                <a:cxn ang="0">
                  <a:pos x="65" y="32"/>
                </a:cxn>
                <a:cxn ang="0">
                  <a:pos x="80" y="20"/>
                </a:cxn>
                <a:cxn ang="0">
                  <a:pos x="106" y="6"/>
                </a:cxn>
                <a:cxn ang="0">
                  <a:pos x="113" y="3"/>
                </a:cxn>
                <a:cxn ang="0">
                  <a:pos x="116" y="3"/>
                </a:cxn>
                <a:cxn ang="0">
                  <a:pos x="123" y="3"/>
                </a:cxn>
                <a:cxn ang="0">
                  <a:pos x="133" y="2"/>
                </a:cxn>
                <a:cxn ang="0">
                  <a:pos x="141" y="0"/>
                </a:cxn>
                <a:cxn ang="0">
                  <a:pos x="144" y="0"/>
                </a:cxn>
                <a:cxn ang="0">
                  <a:pos x="146" y="0"/>
                </a:cxn>
              </a:cxnLst>
              <a:rect l="0" t="0" r="r" b="b"/>
              <a:pathLst>
                <a:path w="146" h="86">
                  <a:moveTo>
                    <a:pt x="0" y="86"/>
                  </a:moveTo>
                  <a:lnTo>
                    <a:pt x="1" y="83"/>
                  </a:lnTo>
                  <a:lnTo>
                    <a:pt x="5" y="80"/>
                  </a:lnTo>
                  <a:lnTo>
                    <a:pt x="8" y="74"/>
                  </a:lnTo>
                  <a:lnTo>
                    <a:pt x="18" y="62"/>
                  </a:lnTo>
                  <a:lnTo>
                    <a:pt x="25" y="56"/>
                  </a:lnTo>
                  <a:lnTo>
                    <a:pt x="30" y="50"/>
                  </a:lnTo>
                  <a:lnTo>
                    <a:pt x="38" y="44"/>
                  </a:lnTo>
                  <a:lnTo>
                    <a:pt x="49" y="39"/>
                  </a:lnTo>
                  <a:lnTo>
                    <a:pt x="65" y="32"/>
                  </a:lnTo>
                  <a:lnTo>
                    <a:pt x="80" y="20"/>
                  </a:lnTo>
                  <a:lnTo>
                    <a:pt x="106" y="6"/>
                  </a:lnTo>
                  <a:lnTo>
                    <a:pt x="113" y="3"/>
                  </a:lnTo>
                  <a:lnTo>
                    <a:pt x="116" y="3"/>
                  </a:lnTo>
                  <a:lnTo>
                    <a:pt x="123" y="3"/>
                  </a:lnTo>
                  <a:lnTo>
                    <a:pt x="133" y="2"/>
                  </a:lnTo>
                  <a:lnTo>
                    <a:pt x="141" y="0"/>
                  </a:lnTo>
                  <a:lnTo>
                    <a:pt x="144" y="0"/>
                  </a:lnTo>
                  <a:lnTo>
                    <a:pt x="146" y="0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16" name="Freeform 679"/>
            <p:cNvSpPr>
              <a:spLocks/>
            </p:cNvSpPr>
            <p:nvPr/>
          </p:nvSpPr>
          <p:spPr bwMode="auto">
            <a:xfrm>
              <a:off x="3647" y="2775"/>
              <a:ext cx="20" cy="51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0" y="47"/>
                </a:cxn>
                <a:cxn ang="0">
                  <a:pos x="5" y="39"/>
                </a:cxn>
                <a:cxn ang="0">
                  <a:pos x="10" y="27"/>
                </a:cxn>
                <a:cxn ang="0">
                  <a:pos x="15" y="17"/>
                </a:cxn>
                <a:cxn ang="0">
                  <a:pos x="18" y="12"/>
                </a:cxn>
                <a:cxn ang="0">
                  <a:pos x="20" y="7"/>
                </a:cxn>
                <a:cxn ang="0">
                  <a:pos x="20" y="3"/>
                </a:cxn>
                <a:cxn ang="0">
                  <a:pos x="18" y="0"/>
                </a:cxn>
              </a:cxnLst>
              <a:rect l="0" t="0" r="r" b="b"/>
              <a:pathLst>
                <a:path w="20" h="50">
                  <a:moveTo>
                    <a:pt x="0" y="50"/>
                  </a:moveTo>
                  <a:lnTo>
                    <a:pt x="0" y="47"/>
                  </a:lnTo>
                  <a:lnTo>
                    <a:pt x="5" y="39"/>
                  </a:lnTo>
                  <a:lnTo>
                    <a:pt x="10" y="27"/>
                  </a:lnTo>
                  <a:lnTo>
                    <a:pt x="15" y="17"/>
                  </a:lnTo>
                  <a:lnTo>
                    <a:pt x="18" y="12"/>
                  </a:lnTo>
                  <a:lnTo>
                    <a:pt x="20" y="7"/>
                  </a:lnTo>
                  <a:lnTo>
                    <a:pt x="20" y="3"/>
                  </a:lnTo>
                  <a:lnTo>
                    <a:pt x="18" y="0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17" name="Freeform 680"/>
            <p:cNvSpPr>
              <a:spLocks/>
            </p:cNvSpPr>
            <p:nvPr/>
          </p:nvSpPr>
          <p:spPr bwMode="auto">
            <a:xfrm>
              <a:off x="3614" y="2770"/>
              <a:ext cx="51" cy="62"/>
            </a:xfrm>
            <a:custGeom>
              <a:avLst/>
              <a:gdLst/>
              <a:ahLst/>
              <a:cxnLst>
                <a:cxn ang="0">
                  <a:pos x="51" y="5"/>
                </a:cxn>
                <a:cxn ang="0">
                  <a:pos x="49" y="3"/>
                </a:cxn>
                <a:cxn ang="0">
                  <a:pos x="48" y="2"/>
                </a:cxn>
                <a:cxn ang="0">
                  <a:pos x="44" y="0"/>
                </a:cxn>
                <a:cxn ang="0">
                  <a:pos x="39" y="3"/>
                </a:cxn>
                <a:cxn ang="0">
                  <a:pos x="34" y="6"/>
                </a:cxn>
                <a:cxn ang="0">
                  <a:pos x="24" y="9"/>
                </a:cxn>
                <a:cxn ang="0">
                  <a:pos x="17" y="15"/>
                </a:cxn>
                <a:cxn ang="0">
                  <a:pos x="12" y="20"/>
                </a:cxn>
                <a:cxn ang="0">
                  <a:pos x="8" y="25"/>
                </a:cxn>
                <a:cxn ang="0">
                  <a:pos x="5" y="29"/>
                </a:cxn>
                <a:cxn ang="0">
                  <a:pos x="2" y="36"/>
                </a:cxn>
                <a:cxn ang="0">
                  <a:pos x="0" y="41"/>
                </a:cxn>
                <a:cxn ang="0">
                  <a:pos x="0" y="45"/>
                </a:cxn>
                <a:cxn ang="0">
                  <a:pos x="5" y="52"/>
                </a:cxn>
                <a:cxn ang="0">
                  <a:pos x="10" y="56"/>
                </a:cxn>
                <a:cxn ang="0">
                  <a:pos x="17" y="59"/>
                </a:cxn>
                <a:cxn ang="0">
                  <a:pos x="22" y="61"/>
                </a:cxn>
                <a:cxn ang="0">
                  <a:pos x="29" y="58"/>
                </a:cxn>
                <a:cxn ang="0">
                  <a:pos x="33" y="55"/>
                </a:cxn>
              </a:cxnLst>
              <a:rect l="0" t="0" r="r" b="b"/>
              <a:pathLst>
                <a:path w="51" h="61">
                  <a:moveTo>
                    <a:pt x="51" y="5"/>
                  </a:moveTo>
                  <a:lnTo>
                    <a:pt x="49" y="3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39" y="3"/>
                  </a:lnTo>
                  <a:lnTo>
                    <a:pt x="34" y="6"/>
                  </a:lnTo>
                  <a:lnTo>
                    <a:pt x="24" y="9"/>
                  </a:lnTo>
                  <a:lnTo>
                    <a:pt x="17" y="15"/>
                  </a:lnTo>
                  <a:lnTo>
                    <a:pt x="12" y="20"/>
                  </a:lnTo>
                  <a:lnTo>
                    <a:pt x="8" y="25"/>
                  </a:lnTo>
                  <a:lnTo>
                    <a:pt x="5" y="29"/>
                  </a:lnTo>
                  <a:lnTo>
                    <a:pt x="2" y="36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5" y="52"/>
                  </a:lnTo>
                  <a:lnTo>
                    <a:pt x="10" y="56"/>
                  </a:lnTo>
                  <a:lnTo>
                    <a:pt x="17" y="59"/>
                  </a:lnTo>
                  <a:lnTo>
                    <a:pt x="22" y="61"/>
                  </a:lnTo>
                  <a:lnTo>
                    <a:pt x="29" y="58"/>
                  </a:lnTo>
                  <a:lnTo>
                    <a:pt x="33" y="55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18" name="Freeform 681"/>
            <p:cNvSpPr>
              <a:spLocks/>
            </p:cNvSpPr>
            <p:nvPr/>
          </p:nvSpPr>
          <p:spPr bwMode="auto">
            <a:xfrm>
              <a:off x="2073" y="2736"/>
              <a:ext cx="128" cy="100"/>
            </a:xfrm>
            <a:custGeom>
              <a:avLst/>
              <a:gdLst/>
              <a:ahLst/>
              <a:cxnLst>
                <a:cxn ang="0">
                  <a:pos x="5" y="87"/>
                </a:cxn>
                <a:cxn ang="0">
                  <a:pos x="1" y="92"/>
                </a:cxn>
                <a:cxn ang="0">
                  <a:pos x="0" y="96"/>
                </a:cxn>
                <a:cxn ang="0">
                  <a:pos x="3" y="98"/>
                </a:cxn>
                <a:cxn ang="0">
                  <a:pos x="5" y="99"/>
                </a:cxn>
                <a:cxn ang="0">
                  <a:pos x="8" y="99"/>
                </a:cxn>
                <a:cxn ang="0">
                  <a:pos x="13" y="96"/>
                </a:cxn>
                <a:cxn ang="0">
                  <a:pos x="16" y="90"/>
                </a:cxn>
                <a:cxn ang="0">
                  <a:pos x="20" y="84"/>
                </a:cxn>
                <a:cxn ang="0">
                  <a:pos x="23" y="79"/>
                </a:cxn>
                <a:cxn ang="0">
                  <a:pos x="26" y="79"/>
                </a:cxn>
                <a:cxn ang="0">
                  <a:pos x="33" y="79"/>
                </a:cxn>
                <a:cxn ang="0">
                  <a:pos x="36" y="78"/>
                </a:cxn>
                <a:cxn ang="0">
                  <a:pos x="40" y="78"/>
                </a:cxn>
                <a:cxn ang="0">
                  <a:pos x="41" y="75"/>
                </a:cxn>
                <a:cxn ang="0">
                  <a:pos x="43" y="72"/>
                </a:cxn>
                <a:cxn ang="0">
                  <a:pos x="49" y="63"/>
                </a:cxn>
                <a:cxn ang="0">
                  <a:pos x="54" y="57"/>
                </a:cxn>
                <a:cxn ang="0">
                  <a:pos x="57" y="53"/>
                </a:cxn>
                <a:cxn ang="0">
                  <a:pos x="62" y="53"/>
                </a:cxn>
                <a:cxn ang="0">
                  <a:pos x="69" y="54"/>
                </a:cxn>
                <a:cxn ang="0">
                  <a:pos x="80" y="49"/>
                </a:cxn>
                <a:cxn ang="0">
                  <a:pos x="90" y="45"/>
                </a:cxn>
                <a:cxn ang="0">
                  <a:pos x="101" y="39"/>
                </a:cxn>
                <a:cxn ang="0">
                  <a:pos x="106" y="31"/>
                </a:cxn>
                <a:cxn ang="0">
                  <a:pos x="115" y="20"/>
                </a:cxn>
                <a:cxn ang="0">
                  <a:pos x="125" y="9"/>
                </a:cxn>
                <a:cxn ang="0">
                  <a:pos x="126" y="7"/>
                </a:cxn>
                <a:cxn ang="0">
                  <a:pos x="128" y="4"/>
                </a:cxn>
                <a:cxn ang="0">
                  <a:pos x="125" y="3"/>
                </a:cxn>
                <a:cxn ang="0">
                  <a:pos x="123" y="1"/>
                </a:cxn>
                <a:cxn ang="0">
                  <a:pos x="120" y="0"/>
                </a:cxn>
                <a:cxn ang="0">
                  <a:pos x="116" y="1"/>
                </a:cxn>
                <a:cxn ang="0">
                  <a:pos x="113" y="6"/>
                </a:cxn>
                <a:cxn ang="0">
                  <a:pos x="106" y="12"/>
                </a:cxn>
                <a:cxn ang="0">
                  <a:pos x="98" y="19"/>
                </a:cxn>
                <a:cxn ang="0">
                  <a:pos x="95" y="19"/>
                </a:cxn>
                <a:cxn ang="0">
                  <a:pos x="92" y="19"/>
                </a:cxn>
                <a:cxn ang="0">
                  <a:pos x="87" y="15"/>
                </a:cxn>
                <a:cxn ang="0">
                  <a:pos x="85" y="12"/>
                </a:cxn>
                <a:cxn ang="0">
                  <a:pos x="80" y="12"/>
                </a:cxn>
                <a:cxn ang="0">
                  <a:pos x="77" y="10"/>
                </a:cxn>
                <a:cxn ang="0">
                  <a:pos x="64" y="9"/>
                </a:cxn>
                <a:cxn ang="0">
                  <a:pos x="59" y="9"/>
                </a:cxn>
                <a:cxn ang="0">
                  <a:pos x="56" y="10"/>
                </a:cxn>
                <a:cxn ang="0">
                  <a:pos x="52" y="10"/>
                </a:cxn>
                <a:cxn ang="0">
                  <a:pos x="49" y="12"/>
                </a:cxn>
                <a:cxn ang="0">
                  <a:pos x="41" y="22"/>
                </a:cxn>
                <a:cxn ang="0">
                  <a:pos x="35" y="36"/>
                </a:cxn>
                <a:cxn ang="0">
                  <a:pos x="28" y="48"/>
                </a:cxn>
                <a:cxn ang="0">
                  <a:pos x="20" y="56"/>
                </a:cxn>
                <a:cxn ang="0">
                  <a:pos x="15" y="57"/>
                </a:cxn>
                <a:cxn ang="0">
                  <a:pos x="10" y="60"/>
                </a:cxn>
                <a:cxn ang="0">
                  <a:pos x="8" y="66"/>
                </a:cxn>
                <a:cxn ang="0">
                  <a:pos x="8" y="69"/>
                </a:cxn>
                <a:cxn ang="0">
                  <a:pos x="10" y="72"/>
                </a:cxn>
                <a:cxn ang="0">
                  <a:pos x="10" y="73"/>
                </a:cxn>
                <a:cxn ang="0">
                  <a:pos x="8" y="81"/>
                </a:cxn>
                <a:cxn ang="0">
                  <a:pos x="5" y="87"/>
                </a:cxn>
              </a:cxnLst>
              <a:rect l="0" t="0" r="r" b="b"/>
              <a:pathLst>
                <a:path w="128" h="99">
                  <a:moveTo>
                    <a:pt x="5" y="87"/>
                  </a:moveTo>
                  <a:lnTo>
                    <a:pt x="1" y="92"/>
                  </a:lnTo>
                  <a:lnTo>
                    <a:pt x="0" y="96"/>
                  </a:lnTo>
                  <a:lnTo>
                    <a:pt x="3" y="98"/>
                  </a:lnTo>
                  <a:lnTo>
                    <a:pt x="5" y="99"/>
                  </a:lnTo>
                  <a:lnTo>
                    <a:pt x="8" y="99"/>
                  </a:lnTo>
                  <a:lnTo>
                    <a:pt x="13" y="96"/>
                  </a:lnTo>
                  <a:lnTo>
                    <a:pt x="16" y="90"/>
                  </a:lnTo>
                  <a:lnTo>
                    <a:pt x="20" y="84"/>
                  </a:lnTo>
                  <a:lnTo>
                    <a:pt x="23" y="79"/>
                  </a:lnTo>
                  <a:lnTo>
                    <a:pt x="26" y="79"/>
                  </a:lnTo>
                  <a:lnTo>
                    <a:pt x="33" y="79"/>
                  </a:lnTo>
                  <a:lnTo>
                    <a:pt x="36" y="78"/>
                  </a:lnTo>
                  <a:lnTo>
                    <a:pt x="40" y="78"/>
                  </a:lnTo>
                  <a:lnTo>
                    <a:pt x="41" y="75"/>
                  </a:lnTo>
                  <a:lnTo>
                    <a:pt x="43" y="72"/>
                  </a:lnTo>
                  <a:lnTo>
                    <a:pt x="49" y="63"/>
                  </a:lnTo>
                  <a:lnTo>
                    <a:pt x="54" y="57"/>
                  </a:lnTo>
                  <a:lnTo>
                    <a:pt x="57" y="53"/>
                  </a:lnTo>
                  <a:lnTo>
                    <a:pt x="62" y="53"/>
                  </a:lnTo>
                  <a:lnTo>
                    <a:pt x="69" y="54"/>
                  </a:lnTo>
                  <a:lnTo>
                    <a:pt x="80" y="49"/>
                  </a:lnTo>
                  <a:lnTo>
                    <a:pt x="90" y="45"/>
                  </a:lnTo>
                  <a:lnTo>
                    <a:pt x="101" y="39"/>
                  </a:lnTo>
                  <a:lnTo>
                    <a:pt x="106" y="31"/>
                  </a:lnTo>
                  <a:lnTo>
                    <a:pt x="115" y="20"/>
                  </a:lnTo>
                  <a:lnTo>
                    <a:pt x="125" y="9"/>
                  </a:lnTo>
                  <a:lnTo>
                    <a:pt x="126" y="7"/>
                  </a:lnTo>
                  <a:lnTo>
                    <a:pt x="128" y="4"/>
                  </a:lnTo>
                  <a:lnTo>
                    <a:pt x="125" y="3"/>
                  </a:lnTo>
                  <a:lnTo>
                    <a:pt x="123" y="1"/>
                  </a:lnTo>
                  <a:lnTo>
                    <a:pt x="120" y="0"/>
                  </a:lnTo>
                  <a:lnTo>
                    <a:pt x="116" y="1"/>
                  </a:lnTo>
                  <a:lnTo>
                    <a:pt x="113" y="6"/>
                  </a:lnTo>
                  <a:lnTo>
                    <a:pt x="106" y="12"/>
                  </a:lnTo>
                  <a:lnTo>
                    <a:pt x="98" y="19"/>
                  </a:lnTo>
                  <a:lnTo>
                    <a:pt x="95" y="19"/>
                  </a:lnTo>
                  <a:lnTo>
                    <a:pt x="92" y="19"/>
                  </a:lnTo>
                  <a:lnTo>
                    <a:pt x="87" y="15"/>
                  </a:lnTo>
                  <a:lnTo>
                    <a:pt x="85" y="12"/>
                  </a:lnTo>
                  <a:lnTo>
                    <a:pt x="80" y="12"/>
                  </a:lnTo>
                  <a:lnTo>
                    <a:pt x="77" y="10"/>
                  </a:lnTo>
                  <a:lnTo>
                    <a:pt x="64" y="9"/>
                  </a:lnTo>
                  <a:lnTo>
                    <a:pt x="59" y="9"/>
                  </a:lnTo>
                  <a:lnTo>
                    <a:pt x="56" y="10"/>
                  </a:lnTo>
                  <a:lnTo>
                    <a:pt x="52" y="10"/>
                  </a:lnTo>
                  <a:lnTo>
                    <a:pt x="49" y="12"/>
                  </a:lnTo>
                  <a:lnTo>
                    <a:pt x="41" y="22"/>
                  </a:lnTo>
                  <a:lnTo>
                    <a:pt x="35" y="36"/>
                  </a:lnTo>
                  <a:lnTo>
                    <a:pt x="28" y="48"/>
                  </a:lnTo>
                  <a:lnTo>
                    <a:pt x="20" y="56"/>
                  </a:lnTo>
                  <a:lnTo>
                    <a:pt x="15" y="57"/>
                  </a:lnTo>
                  <a:lnTo>
                    <a:pt x="10" y="60"/>
                  </a:lnTo>
                  <a:lnTo>
                    <a:pt x="8" y="66"/>
                  </a:lnTo>
                  <a:lnTo>
                    <a:pt x="8" y="69"/>
                  </a:lnTo>
                  <a:lnTo>
                    <a:pt x="10" y="72"/>
                  </a:lnTo>
                  <a:lnTo>
                    <a:pt x="10" y="73"/>
                  </a:lnTo>
                  <a:lnTo>
                    <a:pt x="8" y="81"/>
                  </a:lnTo>
                  <a:lnTo>
                    <a:pt x="5" y="87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19" name="Freeform 682"/>
            <p:cNvSpPr>
              <a:spLocks/>
            </p:cNvSpPr>
            <p:nvPr/>
          </p:nvSpPr>
          <p:spPr bwMode="auto">
            <a:xfrm>
              <a:off x="3665" y="2509"/>
              <a:ext cx="310" cy="266"/>
            </a:xfrm>
            <a:custGeom>
              <a:avLst/>
              <a:gdLst/>
              <a:ahLst/>
              <a:cxnLst>
                <a:cxn ang="0">
                  <a:pos x="310" y="0"/>
                </a:cxn>
                <a:cxn ang="0">
                  <a:pos x="302" y="16"/>
                </a:cxn>
                <a:cxn ang="0">
                  <a:pos x="294" y="28"/>
                </a:cxn>
                <a:cxn ang="0">
                  <a:pos x="287" y="34"/>
                </a:cxn>
                <a:cxn ang="0">
                  <a:pos x="284" y="42"/>
                </a:cxn>
                <a:cxn ang="0">
                  <a:pos x="277" y="53"/>
                </a:cxn>
                <a:cxn ang="0">
                  <a:pos x="275" y="61"/>
                </a:cxn>
                <a:cxn ang="0">
                  <a:pos x="275" y="69"/>
                </a:cxn>
                <a:cxn ang="0">
                  <a:pos x="270" y="78"/>
                </a:cxn>
                <a:cxn ang="0">
                  <a:pos x="261" y="87"/>
                </a:cxn>
                <a:cxn ang="0">
                  <a:pos x="254" y="95"/>
                </a:cxn>
                <a:cxn ang="0">
                  <a:pos x="246" y="100"/>
                </a:cxn>
                <a:cxn ang="0">
                  <a:pos x="243" y="103"/>
                </a:cxn>
                <a:cxn ang="0">
                  <a:pos x="240" y="102"/>
                </a:cxn>
                <a:cxn ang="0">
                  <a:pos x="236" y="102"/>
                </a:cxn>
                <a:cxn ang="0">
                  <a:pos x="231" y="100"/>
                </a:cxn>
                <a:cxn ang="0">
                  <a:pos x="225" y="99"/>
                </a:cxn>
                <a:cxn ang="0">
                  <a:pos x="215" y="100"/>
                </a:cxn>
                <a:cxn ang="0">
                  <a:pos x="209" y="103"/>
                </a:cxn>
                <a:cxn ang="0">
                  <a:pos x="202" y="106"/>
                </a:cxn>
                <a:cxn ang="0">
                  <a:pos x="192" y="112"/>
                </a:cxn>
                <a:cxn ang="0">
                  <a:pos x="187" y="120"/>
                </a:cxn>
                <a:cxn ang="0">
                  <a:pos x="185" y="126"/>
                </a:cxn>
                <a:cxn ang="0">
                  <a:pos x="182" y="135"/>
                </a:cxn>
                <a:cxn ang="0">
                  <a:pos x="172" y="153"/>
                </a:cxn>
                <a:cxn ang="0">
                  <a:pos x="153" y="174"/>
                </a:cxn>
                <a:cxn ang="0">
                  <a:pos x="146" y="187"/>
                </a:cxn>
                <a:cxn ang="0">
                  <a:pos x="143" y="194"/>
                </a:cxn>
                <a:cxn ang="0">
                  <a:pos x="141" y="201"/>
                </a:cxn>
                <a:cxn ang="0">
                  <a:pos x="136" y="212"/>
                </a:cxn>
                <a:cxn ang="0">
                  <a:pos x="129" y="227"/>
                </a:cxn>
                <a:cxn ang="0">
                  <a:pos x="126" y="233"/>
                </a:cxn>
                <a:cxn ang="0">
                  <a:pos x="123" y="235"/>
                </a:cxn>
                <a:cxn ang="0">
                  <a:pos x="115" y="236"/>
                </a:cxn>
                <a:cxn ang="0">
                  <a:pos x="112" y="238"/>
                </a:cxn>
                <a:cxn ang="0">
                  <a:pos x="107" y="238"/>
                </a:cxn>
                <a:cxn ang="0">
                  <a:pos x="93" y="235"/>
                </a:cxn>
                <a:cxn ang="0">
                  <a:pos x="83" y="232"/>
                </a:cxn>
                <a:cxn ang="0">
                  <a:pos x="77" y="232"/>
                </a:cxn>
                <a:cxn ang="0">
                  <a:pos x="69" y="233"/>
                </a:cxn>
                <a:cxn ang="0">
                  <a:pos x="63" y="235"/>
                </a:cxn>
                <a:cxn ang="0">
                  <a:pos x="56" y="240"/>
                </a:cxn>
                <a:cxn ang="0">
                  <a:pos x="38" y="248"/>
                </a:cxn>
                <a:cxn ang="0">
                  <a:pos x="26" y="254"/>
                </a:cxn>
                <a:cxn ang="0">
                  <a:pos x="17" y="257"/>
                </a:cxn>
                <a:cxn ang="0">
                  <a:pos x="12" y="257"/>
                </a:cxn>
                <a:cxn ang="0">
                  <a:pos x="7" y="259"/>
                </a:cxn>
                <a:cxn ang="0">
                  <a:pos x="0" y="262"/>
                </a:cxn>
              </a:cxnLst>
              <a:rect l="0" t="0" r="r" b="b"/>
              <a:pathLst>
                <a:path w="310" h="262">
                  <a:moveTo>
                    <a:pt x="310" y="0"/>
                  </a:moveTo>
                  <a:lnTo>
                    <a:pt x="302" y="16"/>
                  </a:lnTo>
                  <a:lnTo>
                    <a:pt x="294" y="28"/>
                  </a:lnTo>
                  <a:lnTo>
                    <a:pt x="287" y="34"/>
                  </a:lnTo>
                  <a:lnTo>
                    <a:pt x="284" y="42"/>
                  </a:lnTo>
                  <a:lnTo>
                    <a:pt x="277" y="53"/>
                  </a:lnTo>
                  <a:lnTo>
                    <a:pt x="275" y="61"/>
                  </a:lnTo>
                  <a:lnTo>
                    <a:pt x="275" y="69"/>
                  </a:lnTo>
                  <a:lnTo>
                    <a:pt x="270" y="78"/>
                  </a:lnTo>
                  <a:lnTo>
                    <a:pt x="261" y="87"/>
                  </a:lnTo>
                  <a:lnTo>
                    <a:pt x="254" y="95"/>
                  </a:lnTo>
                  <a:lnTo>
                    <a:pt x="246" y="100"/>
                  </a:lnTo>
                  <a:lnTo>
                    <a:pt x="243" y="103"/>
                  </a:lnTo>
                  <a:lnTo>
                    <a:pt x="240" y="102"/>
                  </a:lnTo>
                  <a:lnTo>
                    <a:pt x="236" y="102"/>
                  </a:lnTo>
                  <a:lnTo>
                    <a:pt x="231" y="100"/>
                  </a:lnTo>
                  <a:lnTo>
                    <a:pt x="225" y="99"/>
                  </a:lnTo>
                  <a:lnTo>
                    <a:pt x="215" y="100"/>
                  </a:lnTo>
                  <a:lnTo>
                    <a:pt x="209" y="103"/>
                  </a:lnTo>
                  <a:lnTo>
                    <a:pt x="202" y="106"/>
                  </a:lnTo>
                  <a:lnTo>
                    <a:pt x="192" y="112"/>
                  </a:lnTo>
                  <a:lnTo>
                    <a:pt x="187" y="120"/>
                  </a:lnTo>
                  <a:lnTo>
                    <a:pt x="185" y="126"/>
                  </a:lnTo>
                  <a:lnTo>
                    <a:pt x="182" y="135"/>
                  </a:lnTo>
                  <a:lnTo>
                    <a:pt x="172" y="153"/>
                  </a:lnTo>
                  <a:lnTo>
                    <a:pt x="153" y="174"/>
                  </a:lnTo>
                  <a:lnTo>
                    <a:pt x="146" y="187"/>
                  </a:lnTo>
                  <a:lnTo>
                    <a:pt x="143" y="194"/>
                  </a:lnTo>
                  <a:lnTo>
                    <a:pt x="141" y="201"/>
                  </a:lnTo>
                  <a:lnTo>
                    <a:pt x="136" y="212"/>
                  </a:lnTo>
                  <a:lnTo>
                    <a:pt x="129" y="227"/>
                  </a:lnTo>
                  <a:lnTo>
                    <a:pt x="126" y="233"/>
                  </a:lnTo>
                  <a:lnTo>
                    <a:pt x="123" y="235"/>
                  </a:lnTo>
                  <a:lnTo>
                    <a:pt x="115" y="236"/>
                  </a:lnTo>
                  <a:lnTo>
                    <a:pt x="112" y="238"/>
                  </a:lnTo>
                  <a:lnTo>
                    <a:pt x="107" y="238"/>
                  </a:lnTo>
                  <a:lnTo>
                    <a:pt x="93" y="235"/>
                  </a:lnTo>
                  <a:lnTo>
                    <a:pt x="83" y="232"/>
                  </a:lnTo>
                  <a:lnTo>
                    <a:pt x="77" y="232"/>
                  </a:lnTo>
                  <a:lnTo>
                    <a:pt x="69" y="233"/>
                  </a:lnTo>
                  <a:lnTo>
                    <a:pt x="63" y="235"/>
                  </a:lnTo>
                  <a:lnTo>
                    <a:pt x="56" y="240"/>
                  </a:lnTo>
                  <a:lnTo>
                    <a:pt x="38" y="248"/>
                  </a:lnTo>
                  <a:lnTo>
                    <a:pt x="26" y="254"/>
                  </a:lnTo>
                  <a:lnTo>
                    <a:pt x="17" y="257"/>
                  </a:lnTo>
                  <a:lnTo>
                    <a:pt x="12" y="257"/>
                  </a:lnTo>
                  <a:lnTo>
                    <a:pt x="7" y="259"/>
                  </a:lnTo>
                  <a:lnTo>
                    <a:pt x="0" y="262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20" name="Freeform 683"/>
            <p:cNvSpPr>
              <a:spLocks/>
            </p:cNvSpPr>
            <p:nvPr/>
          </p:nvSpPr>
          <p:spPr bwMode="auto">
            <a:xfrm>
              <a:off x="3599" y="2509"/>
              <a:ext cx="433" cy="656"/>
            </a:xfrm>
            <a:custGeom>
              <a:avLst/>
              <a:gdLst/>
              <a:ahLst/>
              <a:cxnLst>
                <a:cxn ang="0">
                  <a:pos x="376" y="0"/>
                </a:cxn>
                <a:cxn ang="0">
                  <a:pos x="381" y="3"/>
                </a:cxn>
                <a:cxn ang="0">
                  <a:pos x="387" y="13"/>
                </a:cxn>
                <a:cxn ang="0">
                  <a:pos x="389" y="25"/>
                </a:cxn>
                <a:cxn ang="0">
                  <a:pos x="391" y="35"/>
                </a:cxn>
                <a:cxn ang="0">
                  <a:pos x="391" y="39"/>
                </a:cxn>
                <a:cxn ang="0">
                  <a:pos x="394" y="49"/>
                </a:cxn>
                <a:cxn ang="0">
                  <a:pos x="394" y="58"/>
                </a:cxn>
                <a:cxn ang="0">
                  <a:pos x="391" y="73"/>
                </a:cxn>
                <a:cxn ang="0">
                  <a:pos x="389" y="82"/>
                </a:cxn>
                <a:cxn ang="0">
                  <a:pos x="391" y="94"/>
                </a:cxn>
                <a:cxn ang="0">
                  <a:pos x="394" y="100"/>
                </a:cxn>
                <a:cxn ang="0">
                  <a:pos x="396" y="103"/>
                </a:cxn>
                <a:cxn ang="0">
                  <a:pos x="399" y="106"/>
                </a:cxn>
                <a:cxn ang="0">
                  <a:pos x="406" y="114"/>
                </a:cxn>
                <a:cxn ang="0">
                  <a:pos x="411" y="115"/>
                </a:cxn>
                <a:cxn ang="0">
                  <a:pos x="414" y="118"/>
                </a:cxn>
                <a:cxn ang="0">
                  <a:pos x="419" y="123"/>
                </a:cxn>
                <a:cxn ang="0">
                  <a:pos x="424" y="124"/>
                </a:cxn>
                <a:cxn ang="0">
                  <a:pos x="430" y="131"/>
                </a:cxn>
                <a:cxn ang="0">
                  <a:pos x="433" y="137"/>
                </a:cxn>
                <a:cxn ang="0">
                  <a:pos x="433" y="140"/>
                </a:cxn>
                <a:cxn ang="0">
                  <a:pos x="433" y="144"/>
                </a:cxn>
                <a:cxn ang="0">
                  <a:pos x="433" y="154"/>
                </a:cxn>
                <a:cxn ang="0">
                  <a:pos x="430" y="168"/>
                </a:cxn>
                <a:cxn ang="0">
                  <a:pos x="426" y="179"/>
                </a:cxn>
                <a:cxn ang="0">
                  <a:pos x="424" y="183"/>
                </a:cxn>
                <a:cxn ang="0">
                  <a:pos x="417" y="195"/>
                </a:cxn>
                <a:cxn ang="0">
                  <a:pos x="411" y="200"/>
                </a:cxn>
                <a:cxn ang="0">
                  <a:pos x="389" y="210"/>
                </a:cxn>
                <a:cxn ang="0">
                  <a:pos x="356" y="233"/>
                </a:cxn>
                <a:cxn ang="0">
                  <a:pos x="338" y="251"/>
                </a:cxn>
                <a:cxn ang="0">
                  <a:pos x="329" y="262"/>
                </a:cxn>
                <a:cxn ang="0">
                  <a:pos x="322" y="272"/>
                </a:cxn>
                <a:cxn ang="0">
                  <a:pos x="315" y="286"/>
                </a:cxn>
                <a:cxn ang="0">
                  <a:pos x="309" y="310"/>
                </a:cxn>
                <a:cxn ang="0">
                  <a:pos x="292" y="342"/>
                </a:cxn>
                <a:cxn ang="0">
                  <a:pos x="268" y="374"/>
                </a:cxn>
                <a:cxn ang="0">
                  <a:pos x="256" y="399"/>
                </a:cxn>
                <a:cxn ang="0">
                  <a:pos x="250" y="408"/>
                </a:cxn>
                <a:cxn ang="0">
                  <a:pos x="243" y="417"/>
                </a:cxn>
                <a:cxn ang="0">
                  <a:pos x="240" y="422"/>
                </a:cxn>
                <a:cxn ang="0">
                  <a:pos x="235" y="424"/>
                </a:cxn>
                <a:cxn ang="0">
                  <a:pos x="224" y="427"/>
                </a:cxn>
                <a:cxn ang="0">
                  <a:pos x="219" y="430"/>
                </a:cxn>
                <a:cxn ang="0">
                  <a:pos x="212" y="431"/>
                </a:cxn>
                <a:cxn ang="0">
                  <a:pos x="194" y="441"/>
                </a:cxn>
                <a:cxn ang="0">
                  <a:pos x="173" y="455"/>
                </a:cxn>
                <a:cxn ang="0">
                  <a:pos x="153" y="473"/>
                </a:cxn>
                <a:cxn ang="0">
                  <a:pos x="139" y="488"/>
                </a:cxn>
                <a:cxn ang="0">
                  <a:pos x="132" y="497"/>
                </a:cxn>
                <a:cxn ang="0">
                  <a:pos x="127" y="497"/>
                </a:cxn>
                <a:cxn ang="0">
                  <a:pos x="120" y="502"/>
                </a:cxn>
                <a:cxn ang="0">
                  <a:pos x="117" y="508"/>
                </a:cxn>
                <a:cxn ang="0">
                  <a:pos x="110" y="519"/>
                </a:cxn>
                <a:cxn ang="0">
                  <a:pos x="90" y="552"/>
                </a:cxn>
                <a:cxn ang="0">
                  <a:pos x="78" y="575"/>
                </a:cxn>
                <a:cxn ang="0">
                  <a:pos x="61" y="598"/>
                </a:cxn>
                <a:cxn ang="0">
                  <a:pos x="51" y="609"/>
                </a:cxn>
                <a:cxn ang="0">
                  <a:pos x="39" y="620"/>
                </a:cxn>
                <a:cxn ang="0">
                  <a:pos x="25" y="632"/>
                </a:cxn>
                <a:cxn ang="0">
                  <a:pos x="12" y="641"/>
                </a:cxn>
                <a:cxn ang="0">
                  <a:pos x="0" y="647"/>
                </a:cxn>
              </a:cxnLst>
              <a:rect l="0" t="0" r="r" b="b"/>
              <a:pathLst>
                <a:path w="433" h="647">
                  <a:moveTo>
                    <a:pt x="376" y="0"/>
                  </a:moveTo>
                  <a:lnTo>
                    <a:pt x="381" y="3"/>
                  </a:lnTo>
                  <a:lnTo>
                    <a:pt x="387" y="13"/>
                  </a:lnTo>
                  <a:lnTo>
                    <a:pt x="389" y="25"/>
                  </a:lnTo>
                  <a:lnTo>
                    <a:pt x="391" y="35"/>
                  </a:lnTo>
                  <a:lnTo>
                    <a:pt x="391" y="39"/>
                  </a:lnTo>
                  <a:lnTo>
                    <a:pt x="394" y="49"/>
                  </a:lnTo>
                  <a:lnTo>
                    <a:pt x="394" y="58"/>
                  </a:lnTo>
                  <a:lnTo>
                    <a:pt x="391" y="73"/>
                  </a:lnTo>
                  <a:lnTo>
                    <a:pt x="389" y="82"/>
                  </a:lnTo>
                  <a:lnTo>
                    <a:pt x="391" y="94"/>
                  </a:lnTo>
                  <a:lnTo>
                    <a:pt x="394" y="100"/>
                  </a:lnTo>
                  <a:lnTo>
                    <a:pt x="396" y="103"/>
                  </a:lnTo>
                  <a:lnTo>
                    <a:pt x="399" y="106"/>
                  </a:lnTo>
                  <a:lnTo>
                    <a:pt x="406" y="114"/>
                  </a:lnTo>
                  <a:lnTo>
                    <a:pt x="411" y="115"/>
                  </a:lnTo>
                  <a:lnTo>
                    <a:pt x="414" y="118"/>
                  </a:lnTo>
                  <a:lnTo>
                    <a:pt x="419" y="123"/>
                  </a:lnTo>
                  <a:lnTo>
                    <a:pt x="424" y="124"/>
                  </a:lnTo>
                  <a:lnTo>
                    <a:pt x="430" y="131"/>
                  </a:lnTo>
                  <a:lnTo>
                    <a:pt x="433" y="137"/>
                  </a:lnTo>
                  <a:lnTo>
                    <a:pt x="433" y="140"/>
                  </a:lnTo>
                  <a:lnTo>
                    <a:pt x="433" y="144"/>
                  </a:lnTo>
                  <a:lnTo>
                    <a:pt x="433" y="154"/>
                  </a:lnTo>
                  <a:lnTo>
                    <a:pt x="430" y="168"/>
                  </a:lnTo>
                  <a:lnTo>
                    <a:pt x="426" y="179"/>
                  </a:lnTo>
                  <a:lnTo>
                    <a:pt x="424" y="183"/>
                  </a:lnTo>
                  <a:lnTo>
                    <a:pt x="417" y="195"/>
                  </a:lnTo>
                  <a:lnTo>
                    <a:pt x="411" y="200"/>
                  </a:lnTo>
                  <a:lnTo>
                    <a:pt x="389" y="210"/>
                  </a:lnTo>
                  <a:lnTo>
                    <a:pt x="356" y="233"/>
                  </a:lnTo>
                  <a:lnTo>
                    <a:pt x="338" y="251"/>
                  </a:lnTo>
                  <a:lnTo>
                    <a:pt x="329" y="262"/>
                  </a:lnTo>
                  <a:lnTo>
                    <a:pt x="322" y="272"/>
                  </a:lnTo>
                  <a:lnTo>
                    <a:pt x="315" y="286"/>
                  </a:lnTo>
                  <a:lnTo>
                    <a:pt x="309" y="310"/>
                  </a:lnTo>
                  <a:lnTo>
                    <a:pt x="292" y="342"/>
                  </a:lnTo>
                  <a:lnTo>
                    <a:pt x="268" y="374"/>
                  </a:lnTo>
                  <a:lnTo>
                    <a:pt x="256" y="399"/>
                  </a:lnTo>
                  <a:lnTo>
                    <a:pt x="250" y="408"/>
                  </a:lnTo>
                  <a:lnTo>
                    <a:pt x="243" y="417"/>
                  </a:lnTo>
                  <a:lnTo>
                    <a:pt x="240" y="422"/>
                  </a:lnTo>
                  <a:lnTo>
                    <a:pt x="235" y="424"/>
                  </a:lnTo>
                  <a:lnTo>
                    <a:pt x="224" y="427"/>
                  </a:lnTo>
                  <a:lnTo>
                    <a:pt x="219" y="430"/>
                  </a:lnTo>
                  <a:lnTo>
                    <a:pt x="212" y="431"/>
                  </a:lnTo>
                  <a:lnTo>
                    <a:pt x="194" y="441"/>
                  </a:lnTo>
                  <a:lnTo>
                    <a:pt x="173" y="455"/>
                  </a:lnTo>
                  <a:lnTo>
                    <a:pt x="153" y="473"/>
                  </a:lnTo>
                  <a:lnTo>
                    <a:pt x="139" y="488"/>
                  </a:lnTo>
                  <a:lnTo>
                    <a:pt x="132" y="497"/>
                  </a:lnTo>
                  <a:lnTo>
                    <a:pt x="127" y="497"/>
                  </a:lnTo>
                  <a:lnTo>
                    <a:pt x="120" y="502"/>
                  </a:lnTo>
                  <a:lnTo>
                    <a:pt x="117" y="508"/>
                  </a:lnTo>
                  <a:lnTo>
                    <a:pt x="110" y="519"/>
                  </a:lnTo>
                  <a:lnTo>
                    <a:pt x="90" y="552"/>
                  </a:lnTo>
                  <a:lnTo>
                    <a:pt x="78" y="575"/>
                  </a:lnTo>
                  <a:lnTo>
                    <a:pt x="61" y="598"/>
                  </a:lnTo>
                  <a:lnTo>
                    <a:pt x="51" y="609"/>
                  </a:lnTo>
                  <a:lnTo>
                    <a:pt x="39" y="620"/>
                  </a:lnTo>
                  <a:lnTo>
                    <a:pt x="25" y="632"/>
                  </a:lnTo>
                  <a:lnTo>
                    <a:pt x="12" y="641"/>
                  </a:lnTo>
                  <a:lnTo>
                    <a:pt x="0" y="647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21" name="Freeform 684"/>
            <p:cNvSpPr>
              <a:spLocks/>
            </p:cNvSpPr>
            <p:nvPr/>
          </p:nvSpPr>
          <p:spPr bwMode="auto">
            <a:xfrm>
              <a:off x="2386" y="2487"/>
              <a:ext cx="1130" cy="764"/>
            </a:xfrm>
            <a:custGeom>
              <a:avLst/>
              <a:gdLst/>
              <a:ahLst/>
              <a:cxnLst>
                <a:cxn ang="0">
                  <a:pos x="1128" y="104"/>
                </a:cxn>
                <a:cxn ang="0">
                  <a:pos x="1113" y="122"/>
                </a:cxn>
                <a:cxn ang="0">
                  <a:pos x="1094" y="124"/>
                </a:cxn>
                <a:cxn ang="0">
                  <a:pos x="1070" y="119"/>
                </a:cxn>
                <a:cxn ang="0">
                  <a:pos x="1019" y="159"/>
                </a:cxn>
                <a:cxn ang="0">
                  <a:pos x="1011" y="146"/>
                </a:cxn>
                <a:cxn ang="0">
                  <a:pos x="1024" y="117"/>
                </a:cxn>
                <a:cxn ang="0">
                  <a:pos x="969" y="109"/>
                </a:cxn>
                <a:cxn ang="0">
                  <a:pos x="929" y="103"/>
                </a:cxn>
                <a:cxn ang="0">
                  <a:pos x="902" y="84"/>
                </a:cxn>
                <a:cxn ang="0">
                  <a:pos x="862" y="94"/>
                </a:cxn>
                <a:cxn ang="0">
                  <a:pos x="837" y="140"/>
                </a:cxn>
                <a:cxn ang="0">
                  <a:pos x="817" y="136"/>
                </a:cxn>
                <a:cxn ang="0">
                  <a:pos x="829" y="87"/>
                </a:cxn>
                <a:cxn ang="0">
                  <a:pos x="846" y="53"/>
                </a:cxn>
                <a:cxn ang="0">
                  <a:pos x="795" y="11"/>
                </a:cxn>
                <a:cxn ang="0">
                  <a:pos x="747" y="2"/>
                </a:cxn>
                <a:cxn ang="0">
                  <a:pos x="705" y="15"/>
                </a:cxn>
                <a:cxn ang="0">
                  <a:pos x="665" y="27"/>
                </a:cxn>
                <a:cxn ang="0">
                  <a:pos x="629" y="50"/>
                </a:cxn>
                <a:cxn ang="0">
                  <a:pos x="631" y="84"/>
                </a:cxn>
                <a:cxn ang="0">
                  <a:pos x="593" y="94"/>
                </a:cxn>
                <a:cxn ang="0">
                  <a:pos x="549" y="119"/>
                </a:cxn>
                <a:cxn ang="0">
                  <a:pos x="522" y="137"/>
                </a:cxn>
                <a:cxn ang="0">
                  <a:pos x="513" y="159"/>
                </a:cxn>
                <a:cxn ang="0">
                  <a:pos x="473" y="164"/>
                </a:cxn>
                <a:cxn ang="0">
                  <a:pos x="422" y="205"/>
                </a:cxn>
                <a:cxn ang="0">
                  <a:pos x="394" y="232"/>
                </a:cxn>
                <a:cxn ang="0">
                  <a:pos x="367" y="260"/>
                </a:cxn>
                <a:cxn ang="0">
                  <a:pos x="360" y="288"/>
                </a:cxn>
                <a:cxn ang="0">
                  <a:pos x="330" y="307"/>
                </a:cxn>
                <a:cxn ang="0">
                  <a:pos x="306" y="370"/>
                </a:cxn>
                <a:cxn ang="0">
                  <a:pos x="309" y="426"/>
                </a:cxn>
                <a:cxn ang="0">
                  <a:pos x="317" y="483"/>
                </a:cxn>
                <a:cxn ang="0">
                  <a:pos x="337" y="479"/>
                </a:cxn>
                <a:cxn ang="0">
                  <a:pos x="347" y="449"/>
                </a:cxn>
                <a:cxn ang="0">
                  <a:pos x="357" y="412"/>
                </a:cxn>
                <a:cxn ang="0">
                  <a:pos x="368" y="415"/>
                </a:cxn>
                <a:cxn ang="0">
                  <a:pos x="358" y="459"/>
                </a:cxn>
                <a:cxn ang="0">
                  <a:pos x="383" y="494"/>
                </a:cxn>
                <a:cxn ang="0">
                  <a:pos x="381" y="544"/>
                </a:cxn>
                <a:cxn ang="0">
                  <a:pos x="355" y="610"/>
                </a:cxn>
                <a:cxn ang="0">
                  <a:pos x="323" y="608"/>
                </a:cxn>
                <a:cxn ang="0">
                  <a:pos x="291" y="605"/>
                </a:cxn>
                <a:cxn ang="0">
                  <a:pos x="258" y="607"/>
                </a:cxn>
                <a:cxn ang="0">
                  <a:pos x="235" y="619"/>
                </a:cxn>
                <a:cxn ang="0">
                  <a:pos x="216" y="589"/>
                </a:cxn>
                <a:cxn ang="0">
                  <a:pos x="181" y="583"/>
                </a:cxn>
                <a:cxn ang="0">
                  <a:pos x="153" y="617"/>
                </a:cxn>
                <a:cxn ang="0">
                  <a:pos x="122" y="636"/>
                </a:cxn>
                <a:cxn ang="0">
                  <a:pos x="128" y="607"/>
                </a:cxn>
                <a:cxn ang="0">
                  <a:pos x="63" y="639"/>
                </a:cxn>
                <a:cxn ang="0">
                  <a:pos x="19" y="710"/>
                </a:cxn>
                <a:cxn ang="0">
                  <a:pos x="0" y="753"/>
                </a:cxn>
              </a:cxnLst>
              <a:rect l="0" t="0" r="r" b="b"/>
              <a:pathLst>
                <a:path w="1130" h="753">
                  <a:moveTo>
                    <a:pt x="1120" y="61"/>
                  </a:moveTo>
                  <a:lnTo>
                    <a:pt x="1120" y="69"/>
                  </a:lnTo>
                  <a:lnTo>
                    <a:pt x="1123" y="74"/>
                  </a:lnTo>
                  <a:lnTo>
                    <a:pt x="1123" y="87"/>
                  </a:lnTo>
                  <a:lnTo>
                    <a:pt x="1126" y="97"/>
                  </a:lnTo>
                  <a:lnTo>
                    <a:pt x="1128" y="104"/>
                  </a:lnTo>
                  <a:lnTo>
                    <a:pt x="1130" y="112"/>
                  </a:lnTo>
                  <a:lnTo>
                    <a:pt x="1130" y="116"/>
                  </a:lnTo>
                  <a:lnTo>
                    <a:pt x="1130" y="119"/>
                  </a:lnTo>
                  <a:lnTo>
                    <a:pt x="1126" y="122"/>
                  </a:lnTo>
                  <a:lnTo>
                    <a:pt x="1118" y="124"/>
                  </a:lnTo>
                  <a:lnTo>
                    <a:pt x="1113" y="122"/>
                  </a:lnTo>
                  <a:lnTo>
                    <a:pt x="1110" y="122"/>
                  </a:lnTo>
                  <a:lnTo>
                    <a:pt x="1108" y="121"/>
                  </a:lnTo>
                  <a:lnTo>
                    <a:pt x="1106" y="117"/>
                  </a:lnTo>
                  <a:lnTo>
                    <a:pt x="1102" y="117"/>
                  </a:lnTo>
                  <a:lnTo>
                    <a:pt x="1099" y="119"/>
                  </a:lnTo>
                  <a:lnTo>
                    <a:pt x="1094" y="124"/>
                  </a:lnTo>
                  <a:lnTo>
                    <a:pt x="1090" y="130"/>
                  </a:lnTo>
                  <a:lnTo>
                    <a:pt x="1089" y="133"/>
                  </a:lnTo>
                  <a:lnTo>
                    <a:pt x="1084" y="133"/>
                  </a:lnTo>
                  <a:lnTo>
                    <a:pt x="1080" y="125"/>
                  </a:lnTo>
                  <a:lnTo>
                    <a:pt x="1075" y="122"/>
                  </a:lnTo>
                  <a:lnTo>
                    <a:pt x="1070" y="119"/>
                  </a:lnTo>
                  <a:lnTo>
                    <a:pt x="1065" y="119"/>
                  </a:lnTo>
                  <a:lnTo>
                    <a:pt x="1057" y="122"/>
                  </a:lnTo>
                  <a:lnTo>
                    <a:pt x="1051" y="127"/>
                  </a:lnTo>
                  <a:lnTo>
                    <a:pt x="1041" y="137"/>
                  </a:lnTo>
                  <a:lnTo>
                    <a:pt x="1031" y="146"/>
                  </a:lnTo>
                  <a:lnTo>
                    <a:pt x="1019" y="159"/>
                  </a:lnTo>
                  <a:lnTo>
                    <a:pt x="1008" y="167"/>
                  </a:lnTo>
                  <a:lnTo>
                    <a:pt x="998" y="170"/>
                  </a:lnTo>
                  <a:lnTo>
                    <a:pt x="997" y="167"/>
                  </a:lnTo>
                  <a:lnTo>
                    <a:pt x="998" y="164"/>
                  </a:lnTo>
                  <a:lnTo>
                    <a:pt x="1000" y="157"/>
                  </a:lnTo>
                  <a:lnTo>
                    <a:pt x="1011" y="146"/>
                  </a:lnTo>
                  <a:lnTo>
                    <a:pt x="1018" y="137"/>
                  </a:lnTo>
                  <a:lnTo>
                    <a:pt x="1024" y="130"/>
                  </a:lnTo>
                  <a:lnTo>
                    <a:pt x="1026" y="127"/>
                  </a:lnTo>
                  <a:lnTo>
                    <a:pt x="1028" y="122"/>
                  </a:lnTo>
                  <a:lnTo>
                    <a:pt x="1028" y="119"/>
                  </a:lnTo>
                  <a:lnTo>
                    <a:pt x="1024" y="117"/>
                  </a:lnTo>
                  <a:lnTo>
                    <a:pt x="1018" y="117"/>
                  </a:lnTo>
                  <a:lnTo>
                    <a:pt x="1013" y="119"/>
                  </a:lnTo>
                  <a:lnTo>
                    <a:pt x="1002" y="122"/>
                  </a:lnTo>
                  <a:lnTo>
                    <a:pt x="982" y="124"/>
                  </a:lnTo>
                  <a:lnTo>
                    <a:pt x="977" y="117"/>
                  </a:lnTo>
                  <a:lnTo>
                    <a:pt x="969" y="109"/>
                  </a:lnTo>
                  <a:lnTo>
                    <a:pt x="962" y="104"/>
                  </a:lnTo>
                  <a:lnTo>
                    <a:pt x="953" y="107"/>
                  </a:lnTo>
                  <a:lnTo>
                    <a:pt x="951" y="107"/>
                  </a:lnTo>
                  <a:lnTo>
                    <a:pt x="943" y="107"/>
                  </a:lnTo>
                  <a:lnTo>
                    <a:pt x="938" y="107"/>
                  </a:lnTo>
                  <a:lnTo>
                    <a:pt x="929" y="103"/>
                  </a:lnTo>
                  <a:lnTo>
                    <a:pt x="921" y="95"/>
                  </a:lnTo>
                  <a:lnTo>
                    <a:pt x="919" y="87"/>
                  </a:lnTo>
                  <a:lnTo>
                    <a:pt x="916" y="83"/>
                  </a:lnTo>
                  <a:lnTo>
                    <a:pt x="911" y="83"/>
                  </a:lnTo>
                  <a:lnTo>
                    <a:pt x="905" y="83"/>
                  </a:lnTo>
                  <a:lnTo>
                    <a:pt x="902" y="84"/>
                  </a:lnTo>
                  <a:lnTo>
                    <a:pt x="895" y="87"/>
                  </a:lnTo>
                  <a:lnTo>
                    <a:pt x="890" y="87"/>
                  </a:lnTo>
                  <a:lnTo>
                    <a:pt x="885" y="86"/>
                  </a:lnTo>
                  <a:lnTo>
                    <a:pt x="878" y="84"/>
                  </a:lnTo>
                  <a:lnTo>
                    <a:pt x="867" y="89"/>
                  </a:lnTo>
                  <a:lnTo>
                    <a:pt x="862" y="94"/>
                  </a:lnTo>
                  <a:lnTo>
                    <a:pt x="856" y="103"/>
                  </a:lnTo>
                  <a:lnTo>
                    <a:pt x="849" y="107"/>
                  </a:lnTo>
                  <a:lnTo>
                    <a:pt x="844" y="117"/>
                  </a:lnTo>
                  <a:lnTo>
                    <a:pt x="841" y="125"/>
                  </a:lnTo>
                  <a:lnTo>
                    <a:pt x="836" y="136"/>
                  </a:lnTo>
                  <a:lnTo>
                    <a:pt x="837" y="140"/>
                  </a:lnTo>
                  <a:lnTo>
                    <a:pt x="832" y="153"/>
                  </a:lnTo>
                  <a:lnTo>
                    <a:pt x="826" y="156"/>
                  </a:lnTo>
                  <a:lnTo>
                    <a:pt x="819" y="156"/>
                  </a:lnTo>
                  <a:lnTo>
                    <a:pt x="816" y="150"/>
                  </a:lnTo>
                  <a:lnTo>
                    <a:pt x="819" y="142"/>
                  </a:lnTo>
                  <a:lnTo>
                    <a:pt x="817" y="136"/>
                  </a:lnTo>
                  <a:lnTo>
                    <a:pt x="816" y="133"/>
                  </a:lnTo>
                  <a:lnTo>
                    <a:pt x="814" y="125"/>
                  </a:lnTo>
                  <a:lnTo>
                    <a:pt x="816" y="113"/>
                  </a:lnTo>
                  <a:lnTo>
                    <a:pt x="821" y="101"/>
                  </a:lnTo>
                  <a:lnTo>
                    <a:pt x="826" y="94"/>
                  </a:lnTo>
                  <a:lnTo>
                    <a:pt x="829" y="87"/>
                  </a:lnTo>
                  <a:lnTo>
                    <a:pt x="836" y="83"/>
                  </a:lnTo>
                  <a:lnTo>
                    <a:pt x="841" y="80"/>
                  </a:lnTo>
                  <a:lnTo>
                    <a:pt x="847" y="74"/>
                  </a:lnTo>
                  <a:lnTo>
                    <a:pt x="849" y="69"/>
                  </a:lnTo>
                  <a:lnTo>
                    <a:pt x="851" y="62"/>
                  </a:lnTo>
                  <a:lnTo>
                    <a:pt x="846" y="53"/>
                  </a:lnTo>
                  <a:lnTo>
                    <a:pt x="839" y="44"/>
                  </a:lnTo>
                  <a:lnTo>
                    <a:pt x="831" y="36"/>
                  </a:lnTo>
                  <a:lnTo>
                    <a:pt x="824" y="30"/>
                  </a:lnTo>
                  <a:lnTo>
                    <a:pt x="813" y="27"/>
                  </a:lnTo>
                  <a:lnTo>
                    <a:pt x="805" y="18"/>
                  </a:lnTo>
                  <a:lnTo>
                    <a:pt x="795" y="11"/>
                  </a:lnTo>
                  <a:lnTo>
                    <a:pt x="793" y="8"/>
                  </a:lnTo>
                  <a:lnTo>
                    <a:pt x="785" y="5"/>
                  </a:lnTo>
                  <a:lnTo>
                    <a:pt x="768" y="2"/>
                  </a:lnTo>
                  <a:lnTo>
                    <a:pt x="763" y="0"/>
                  </a:lnTo>
                  <a:lnTo>
                    <a:pt x="754" y="0"/>
                  </a:lnTo>
                  <a:lnTo>
                    <a:pt x="747" y="2"/>
                  </a:lnTo>
                  <a:lnTo>
                    <a:pt x="742" y="5"/>
                  </a:lnTo>
                  <a:lnTo>
                    <a:pt x="737" y="9"/>
                  </a:lnTo>
                  <a:lnTo>
                    <a:pt x="731" y="15"/>
                  </a:lnTo>
                  <a:lnTo>
                    <a:pt x="726" y="18"/>
                  </a:lnTo>
                  <a:lnTo>
                    <a:pt x="721" y="15"/>
                  </a:lnTo>
                  <a:lnTo>
                    <a:pt x="705" y="15"/>
                  </a:lnTo>
                  <a:lnTo>
                    <a:pt x="698" y="14"/>
                  </a:lnTo>
                  <a:lnTo>
                    <a:pt x="691" y="15"/>
                  </a:lnTo>
                  <a:lnTo>
                    <a:pt x="686" y="15"/>
                  </a:lnTo>
                  <a:lnTo>
                    <a:pt x="681" y="19"/>
                  </a:lnTo>
                  <a:lnTo>
                    <a:pt x="673" y="25"/>
                  </a:lnTo>
                  <a:lnTo>
                    <a:pt x="665" y="27"/>
                  </a:lnTo>
                  <a:lnTo>
                    <a:pt x="654" y="30"/>
                  </a:lnTo>
                  <a:lnTo>
                    <a:pt x="644" y="30"/>
                  </a:lnTo>
                  <a:lnTo>
                    <a:pt x="636" y="36"/>
                  </a:lnTo>
                  <a:lnTo>
                    <a:pt x="631" y="44"/>
                  </a:lnTo>
                  <a:lnTo>
                    <a:pt x="629" y="47"/>
                  </a:lnTo>
                  <a:lnTo>
                    <a:pt x="629" y="50"/>
                  </a:lnTo>
                  <a:lnTo>
                    <a:pt x="631" y="56"/>
                  </a:lnTo>
                  <a:lnTo>
                    <a:pt x="632" y="61"/>
                  </a:lnTo>
                  <a:lnTo>
                    <a:pt x="639" y="75"/>
                  </a:lnTo>
                  <a:lnTo>
                    <a:pt x="639" y="80"/>
                  </a:lnTo>
                  <a:lnTo>
                    <a:pt x="636" y="83"/>
                  </a:lnTo>
                  <a:lnTo>
                    <a:pt x="631" y="84"/>
                  </a:lnTo>
                  <a:lnTo>
                    <a:pt x="627" y="84"/>
                  </a:lnTo>
                  <a:lnTo>
                    <a:pt x="621" y="89"/>
                  </a:lnTo>
                  <a:lnTo>
                    <a:pt x="616" y="97"/>
                  </a:lnTo>
                  <a:lnTo>
                    <a:pt x="611" y="100"/>
                  </a:lnTo>
                  <a:lnTo>
                    <a:pt x="606" y="98"/>
                  </a:lnTo>
                  <a:lnTo>
                    <a:pt x="593" y="94"/>
                  </a:lnTo>
                  <a:lnTo>
                    <a:pt x="581" y="94"/>
                  </a:lnTo>
                  <a:lnTo>
                    <a:pt x="570" y="97"/>
                  </a:lnTo>
                  <a:lnTo>
                    <a:pt x="562" y="101"/>
                  </a:lnTo>
                  <a:lnTo>
                    <a:pt x="557" y="110"/>
                  </a:lnTo>
                  <a:lnTo>
                    <a:pt x="552" y="113"/>
                  </a:lnTo>
                  <a:lnTo>
                    <a:pt x="549" y="119"/>
                  </a:lnTo>
                  <a:lnTo>
                    <a:pt x="545" y="124"/>
                  </a:lnTo>
                  <a:lnTo>
                    <a:pt x="540" y="124"/>
                  </a:lnTo>
                  <a:lnTo>
                    <a:pt x="537" y="125"/>
                  </a:lnTo>
                  <a:lnTo>
                    <a:pt x="532" y="125"/>
                  </a:lnTo>
                  <a:lnTo>
                    <a:pt x="527" y="131"/>
                  </a:lnTo>
                  <a:lnTo>
                    <a:pt x="522" y="137"/>
                  </a:lnTo>
                  <a:lnTo>
                    <a:pt x="522" y="143"/>
                  </a:lnTo>
                  <a:lnTo>
                    <a:pt x="522" y="148"/>
                  </a:lnTo>
                  <a:lnTo>
                    <a:pt x="519" y="157"/>
                  </a:lnTo>
                  <a:lnTo>
                    <a:pt x="519" y="159"/>
                  </a:lnTo>
                  <a:lnTo>
                    <a:pt x="516" y="159"/>
                  </a:lnTo>
                  <a:lnTo>
                    <a:pt x="513" y="159"/>
                  </a:lnTo>
                  <a:lnTo>
                    <a:pt x="499" y="156"/>
                  </a:lnTo>
                  <a:lnTo>
                    <a:pt x="491" y="157"/>
                  </a:lnTo>
                  <a:lnTo>
                    <a:pt x="486" y="160"/>
                  </a:lnTo>
                  <a:lnTo>
                    <a:pt x="481" y="164"/>
                  </a:lnTo>
                  <a:lnTo>
                    <a:pt x="478" y="164"/>
                  </a:lnTo>
                  <a:lnTo>
                    <a:pt x="473" y="164"/>
                  </a:lnTo>
                  <a:lnTo>
                    <a:pt x="460" y="167"/>
                  </a:lnTo>
                  <a:lnTo>
                    <a:pt x="452" y="175"/>
                  </a:lnTo>
                  <a:lnTo>
                    <a:pt x="447" y="176"/>
                  </a:lnTo>
                  <a:lnTo>
                    <a:pt x="440" y="181"/>
                  </a:lnTo>
                  <a:lnTo>
                    <a:pt x="434" y="192"/>
                  </a:lnTo>
                  <a:lnTo>
                    <a:pt x="422" y="205"/>
                  </a:lnTo>
                  <a:lnTo>
                    <a:pt x="406" y="216"/>
                  </a:lnTo>
                  <a:lnTo>
                    <a:pt x="401" y="222"/>
                  </a:lnTo>
                  <a:lnTo>
                    <a:pt x="399" y="223"/>
                  </a:lnTo>
                  <a:lnTo>
                    <a:pt x="399" y="228"/>
                  </a:lnTo>
                  <a:lnTo>
                    <a:pt x="398" y="231"/>
                  </a:lnTo>
                  <a:lnTo>
                    <a:pt x="394" y="232"/>
                  </a:lnTo>
                  <a:lnTo>
                    <a:pt x="388" y="234"/>
                  </a:lnTo>
                  <a:lnTo>
                    <a:pt x="383" y="240"/>
                  </a:lnTo>
                  <a:lnTo>
                    <a:pt x="370" y="248"/>
                  </a:lnTo>
                  <a:lnTo>
                    <a:pt x="367" y="252"/>
                  </a:lnTo>
                  <a:lnTo>
                    <a:pt x="363" y="258"/>
                  </a:lnTo>
                  <a:lnTo>
                    <a:pt x="367" y="260"/>
                  </a:lnTo>
                  <a:lnTo>
                    <a:pt x="367" y="265"/>
                  </a:lnTo>
                  <a:lnTo>
                    <a:pt x="368" y="273"/>
                  </a:lnTo>
                  <a:lnTo>
                    <a:pt x="368" y="276"/>
                  </a:lnTo>
                  <a:lnTo>
                    <a:pt x="367" y="279"/>
                  </a:lnTo>
                  <a:lnTo>
                    <a:pt x="362" y="287"/>
                  </a:lnTo>
                  <a:lnTo>
                    <a:pt x="360" y="288"/>
                  </a:lnTo>
                  <a:lnTo>
                    <a:pt x="357" y="288"/>
                  </a:lnTo>
                  <a:lnTo>
                    <a:pt x="355" y="287"/>
                  </a:lnTo>
                  <a:lnTo>
                    <a:pt x="352" y="287"/>
                  </a:lnTo>
                  <a:lnTo>
                    <a:pt x="343" y="290"/>
                  </a:lnTo>
                  <a:lnTo>
                    <a:pt x="335" y="296"/>
                  </a:lnTo>
                  <a:lnTo>
                    <a:pt x="330" y="307"/>
                  </a:lnTo>
                  <a:lnTo>
                    <a:pt x="328" y="317"/>
                  </a:lnTo>
                  <a:lnTo>
                    <a:pt x="325" y="326"/>
                  </a:lnTo>
                  <a:lnTo>
                    <a:pt x="323" y="335"/>
                  </a:lnTo>
                  <a:lnTo>
                    <a:pt x="321" y="343"/>
                  </a:lnTo>
                  <a:lnTo>
                    <a:pt x="312" y="355"/>
                  </a:lnTo>
                  <a:lnTo>
                    <a:pt x="306" y="370"/>
                  </a:lnTo>
                  <a:lnTo>
                    <a:pt x="306" y="376"/>
                  </a:lnTo>
                  <a:lnTo>
                    <a:pt x="309" y="385"/>
                  </a:lnTo>
                  <a:lnTo>
                    <a:pt x="311" y="394"/>
                  </a:lnTo>
                  <a:lnTo>
                    <a:pt x="314" y="403"/>
                  </a:lnTo>
                  <a:lnTo>
                    <a:pt x="312" y="417"/>
                  </a:lnTo>
                  <a:lnTo>
                    <a:pt x="309" y="426"/>
                  </a:lnTo>
                  <a:lnTo>
                    <a:pt x="306" y="444"/>
                  </a:lnTo>
                  <a:lnTo>
                    <a:pt x="307" y="456"/>
                  </a:lnTo>
                  <a:lnTo>
                    <a:pt x="309" y="468"/>
                  </a:lnTo>
                  <a:lnTo>
                    <a:pt x="312" y="476"/>
                  </a:lnTo>
                  <a:lnTo>
                    <a:pt x="316" y="480"/>
                  </a:lnTo>
                  <a:lnTo>
                    <a:pt x="317" y="483"/>
                  </a:lnTo>
                  <a:lnTo>
                    <a:pt x="317" y="489"/>
                  </a:lnTo>
                  <a:lnTo>
                    <a:pt x="317" y="494"/>
                  </a:lnTo>
                  <a:lnTo>
                    <a:pt x="321" y="494"/>
                  </a:lnTo>
                  <a:lnTo>
                    <a:pt x="325" y="492"/>
                  </a:lnTo>
                  <a:lnTo>
                    <a:pt x="332" y="485"/>
                  </a:lnTo>
                  <a:lnTo>
                    <a:pt x="337" y="479"/>
                  </a:lnTo>
                  <a:lnTo>
                    <a:pt x="340" y="472"/>
                  </a:lnTo>
                  <a:lnTo>
                    <a:pt x="345" y="468"/>
                  </a:lnTo>
                  <a:lnTo>
                    <a:pt x="347" y="465"/>
                  </a:lnTo>
                  <a:lnTo>
                    <a:pt x="348" y="463"/>
                  </a:lnTo>
                  <a:lnTo>
                    <a:pt x="347" y="456"/>
                  </a:lnTo>
                  <a:lnTo>
                    <a:pt x="347" y="449"/>
                  </a:lnTo>
                  <a:lnTo>
                    <a:pt x="347" y="436"/>
                  </a:lnTo>
                  <a:lnTo>
                    <a:pt x="348" y="429"/>
                  </a:lnTo>
                  <a:lnTo>
                    <a:pt x="352" y="424"/>
                  </a:lnTo>
                  <a:lnTo>
                    <a:pt x="353" y="417"/>
                  </a:lnTo>
                  <a:lnTo>
                    <a:pt x="355" y="415"/>
                  </a:lnTo>
                  <a:lnTo>
                    <a:pt x="357" y="412"/>
                  </a:lnTo>
                  <a:lnTo>
                    <a:pt x="358" y="409"/>
                  </a:lnTo>
                  <a:lnTo>
                    <a:pt x="360" y="405"/>
                  </a:lnTo>
                  <a:lnTo>
                    <a:pt x="365" y="403"/>
                  </a:lnTo>
                  <a:lnTo>
                    <a:pt x="367" y="405"/>
                  </a:lnTo>
                  <a:lnTo>
                    <a:pt x="368" y="409"/>
                  </a:lnTo>
                  <a:lnTo>
                    <a:pt x="368" y="415"/>
                  </a:lnTo>
                  <a:lnTo>
                    <a:pt x="365" y="424"/>
                  </a:lnTo>
                  <a:lnTo>
                    <a:pt x="363" y="432"/>
                  </a:lnTo>
                  <a:lnTo>
                    <a:pt x="362" y="439"/>
                  </a:lnTo>
                  <a:lnTo>
                    <a:pt x="360" y="446"/>
                  </a:lnTo>
                  <a:lnTo>
                    <a:pt x="358" y="452"/>
                  </a:lnTo>
                  <a:lnTo>
                    <a:pt x="358" y="459"/>
                  </a:lnTo>
                  <a:lnTo>
                    <a:pt x="358" y="466"/>
                  </a:lnTo>
                  <a:lnTo>
                    <a:pt x="360" y="477"/>
                  </a:lnTo>
                  <a:lnTo>
                    <a:pt x="363" y="480"/>
                  </a:lnTo>
                  <a:lnTo>
                    <a:pt x="367" y="485"/>
                  </a:lnTo>
                  <a:lnTo>
                    <a:pt x="378" y="491"/>
                  </a:lnTo>
                  <a:lnTo>
                    <a:pt x="383" y="494"/>
                  </a:lnTo>
                  <a:lnTo>
                    <a:pt x="388" y="498"/>
                  </a:lnTo>
                  <a:lnTo>
                    <a:pt x="391" y="505"/>
                  </a:lnTo>
                  <a:lnTo>
                    <a:pt x="389" y="519"/>
                  </a:lnTo>
                  <a:lnTo>
                    <a:pt x="384" y="527"/>
                  </a:lnTo>
                  <a:lnTo>
                    <a:pt x="381" y="535"/>
                  </a:lnTo>
                  <a:lnTo>
                    <a:pt x="381" y="544"/>
                  </a:lnTo>
                  <a:lnTo>
                    <a:pt x="378" y="551"/>
                  </a:lnTo>
                  <a:lnTo>
                    <a:pt x="370" y="569"/>
                  </a:lnTo>
                  <a:lnTo>
                    <a:pt x="363" y="586"/>
                  </a:lnTo>
                  <a:lnTo>
                    <a:pt x="360" y="595"/>
                  </a:lnTo>
                  <a:lnTo>
                    <a:pt x="358" y="605"/>
                  </a:lnTo>
                  <a:lnTo>
                    <a:pt x="355" y="610"/>
                  </a:lnTo>
                  <a:lnTo>
                    <a:pt x="352" y="613"/>
                  </a:lnTo>
                  <a:lnTo>
                    <a:pt x="348" y="614"/>
                  </a:lnTo>
                  <a:lnTo>
                    <a:pt x="343" y="614"/>
                  </a:lnTo>
                  <a:lnTo>
                    <a:pt x="342" y="614"/>
                  </a:lnTo>
                  <a:lnTo>
                    <a:pt x="335" y="611"/>
                  </a:lnTo>
                  <a:lnTo>
                    <a:pt x="323" y="608"/>
                  </a:lnTo>
                  <a:lnTo>
                    <a:pt x="317" y="607"/>
                  </a:lnTo>
                  <a:lnTo>
                    <a:pt x="309" y="600"/>
                  </a:lnTo>
                  <a:lnTo>
                    <a:pt x="304" y="598"/>
                  </a:lnTo>
                  <a:lnTo>
                    <a:pt x="302" y="597"/>
                  </a:lnTo>
                  <a:lnTo>
                    <a:pt x="296" y="597"/>
                  </a:lnTo>
                  <a:lnTo>
                    <a:pt x="291" y="605"/>
                  </a:lnTo>
                  <a:lnTo>
                    <a:pt x="286" y="611"/>
                  </a:lnTo>
                  <a:lnTo>
                    <a:pt x="281" y="611"/>
                  </a:lnTo>
                  <a:lnTo>
                    <a:pt x="279" y="611"/>
                  </a:lnTo>
                  <a:lnTo>
                    <a:pt x="270" y="603"/>
                  </a:lnTo>
                  <a:lnTo>
                    <a:pt x="263" y="603"/>
                  </a:lnTo>
                  <a:lnTo>
                    <a:pt x="258" y="607"/>
                  </a:lnTo>
                  <a:lnTo>
                    <a:pt x="253" y="608"/>
                  </a:lnTo>
                  <a:lnTo>
                    <a:pt x="250" y="613"/>
                  </a:lnTo>
                  <a:lnTo>
                    <a:pt x="245" y="617"/>
                  </a:lnTo>
                  <a:lnTo>
                    <a:pt x="240" y="622"/>
                  </a:lnTo>
                  <a:lnTo>
                    <a:pt x="235" y="620"/>
                  </a:lnTo>
                  <a:lnTo>
                    <a:pt x="235" y="619"/>
                  </a:lnTo>
                  <a:lnTo>
                    <a:pt x="233" y="614"/>
                  </a:lnTo>
                  <a:lnTo>
                    <a:pt x="232" y="607"/>
                  </a:lnTo>
                  <a:lnTo>
                    <a:pt x="232" y="603"/>
                  </a:lnTo>
                  <a:lnTo>
                    <a:pt x="228" y="595"/>
                  </a:lnTo>
                  <a:lnTo>
                    <a:pt x="222" y="592"/>
                  </a:lnTo>
                  <a:lnTo>
                    <a:pt x="216" y="589"/>
                  </a:lnTo>
                  <a:lnTo>
                    <a:pt x="212" y="586"/>
                  </a:lnTo>
                  <a:lnTo>
                    <a:pt x="206" y="584"/>
                  </a:lnTo>
                  <a:lnTo>
                    <a:pt x="197" y="578"/>
                  </a:lnTo>
                  <a:lnTo>
                    <a:pt x="191" y="578"/>
                  </a:lnTo>
                  <a:lnTo>
                    <a:pt x="186" y="578"/>
                  </a:lnTo>
                  <a:lnTo>
                    <a:pt x="181" y="583"/>
                  </a:lnTo>
                  <a:lnTo>
                    <a:pt x="176" y="590"/>
                  </a:lnTo>
                  <a:lnTo>
                    <a:pt x="176" y="595"/>
                  </a:lnTo>
                  <a:lnTo>
                    <a:pt x="173" y="597"/>
                  </a:lnTo>
                  <a:lnTo>
                    <a:pt x="168" y="601"/>
                  </a:lnTo>
                  <a:lnTo>
                    <a:pt x="161" y="605"/>
                  </a:lnTo>
                  <a:lnTo>
                    <a:pt x="153" y="617"/>
                  </a:lnTo>
                  <a:lnTo>
                    <a:pt x="145" y="630"/>
                  </a:lnTo>
                  <a:lnTo>
                    <a:pt x="140" y="636"/>
                  </a:lnTo>
                  <a:lnTo>
                    <a:pt x="131" y="642"/>
                  </a:lnTo>
                  <a:lnTo>
                    <a:pt x="125" y="640"/>
                  </a:lnTo>
                  <a:lnTo>
                    <a:pt x="122" y="639"/>
                  </a:lnTo>
                  <a:lnTo>
                    <a:pt x="122" y="636"/>
                  </a:lnTo>
                  <a:lnTo>
                    <a:pt x="125" y="628"/>
                  </a:lnTo>
                  <a:lnTo>
                    <a:pt x="130" y="624"/>
                  </a:lnTo>
                  <a:lnTo>
                    <a:pt x="135" y="617"/>
                  </a:lnTo>
                  <a:lnTo>
                    <a:pt x="133" y="611"/>
                  </a:lnTo>
                  <a:lnTo>
                    <a:pt x="131" y="608"/>
                  </a:lnTo>
                  <a:lnTo>
                    <a:pt x="128" y="607"/>
                  </a:lnTo>
                  <a:lnTo>
                    <a:pt x="124" y="607"/>
                  </a:lnTo>
                  <a:lnTo>
                    <a:pt x="115" y="608"/>
                  </a:lnTo>
                  <a:lnTo>
                    <a:pt x="104" y="613"/>
                  </a:lnTo>
                  <a:lnTo>
                    <a:pt x="92" y="617"/>
                  </a:lnTo>
                  <a:lnTo>
                    <a:pt x="76" y="625"/>
                  </a:lnTo>
                  <a:lnTo>
                    <a:pt x="63" y="639"/>
                  </a:lnTo>
                  <a:lnTo>
                    <a:pt x="60" y="657"/>
                  </a:lnTo>
                  <a:lnTo>
                    <a:pt x="53" y="663"/>
                  </a:lnTo>
                  <a:lnTo>
                    <a:pt x="41" y="689"/>
                  </a:lnTo>
                  <a:lnTo>
                    <a:pt x="31" y="696"/>
                  </a:lnTo>
                  <a:lnTo>
                    <a:pt x="24" y="703"/>
                  </a:lnTo>
                  <a:lnTo>
                    <a:pt x="19" y="710"/>
                  </a:lnTo>
                  <a:lnTo>
                    <a:pt x="15" y="720"/>
                  </a:lnTo>
                  <a:lnTo>
                    <a:pt x="14" y="726"/>
                  </a:lnTo>
                  <a:lnTo>
                    <a:pt x="14" y="734"/>
                  </a:lnTo>
                  <a:lnTo>
                    <a:pt x="14" y="740"/>
                  </a:lnTo>
                  <a:lnTo>
                    <a:pt x="7" y="748"/>
                  </a:lnTo>
                  <a:lnTo>
                    <a:pt x="0" y="753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22" name="Freeform 685"/>
            <p:cNvSpPr>
              <a:spLocks/>
            </p:cNvSpPr>
            <p:nvPr/>
          </p:nvSpPr>
          <p:spPr bwMode="auto">
            <a:xfrm>
              <a:off x="2244" y="2475"/>
              <a:ext cx="1262" cy="691"/>
            </a:xfrm>
            <a:custGeom>
              <a:avLst/>
              <a:gdLst/>
              <a:ahLst/>
              <a:cxnLst>
                <a:cxn ang="0">
                  <a:pos x="42" y="679"/>
                </a:cxn>
                <a:cxn ang="0">
                  <a:pos x="88" y="667"/>
                </a:cxn>
                <a:cxn ang="0">
                  <a:pos x="121" y="651"/>
                </a:cxn>
                <a:cxn ang="0">
                  <a:pos x="173" y="636"/>
                </a:cxn>
                <a:cxn ang="0">
                  <a:pos x="185" y="615"/>
                </a:cxn>
                <a:cxn ang="0">
                  <a:pos x="215" y="609"/>
                </a:cxn>
                <a:cxn ang="0">
                  <a:pos x="273" y="589"/>
                </a:cxn>
                <a:cxn ang="0">
                  <a:pos x="308" y="559"/>
                </a:cxn>
                <a:cxn ang="0">
                  <a:pos x="344" y="524"/>
                </a:cxn>
                <a:cxn ang="0">
                  <a:pos x="354" y="509"/>
                </a:cxn>
                <a:cxn ang="0">
                  <a:pos x="358" y="494"/>
                </a:cxn>
                <a:cxn ang="0">
                  <a:pos x="392" y="464"/>
                </a:cxn>
                <a:cxn ang="0">
                  <a:pos x="430" y="399"/>
                </a:cxn>
                <a:cxn ang="0">
                  <a:pos x="443" y="367"/>
                </a:cxn>
                <a:cxn ang="0">
                  <a:pos x="451" y="347"/>
                </a:cxn>
                <a:cxn ang="0">
                  <a:pos x="443" y="343"/>
                </a:cxn>
                <a:cxn ang="0">
                  <a:pos x="400" y="362"/>
                </a:cxn>
                <a:cxn ang="0">
                  <a:pos x="387" y="361"/>
                </a:cxn>
                <a:cxn ang="0">
                  <a:pos x="410" y="329"/>
                </a:cxn>
                <a:cxn ang="0">
                  <a:pos x="433" y="324"/>
                </a:cxn>
                <a:cxn ang="0">
                  <a:pos x="463" y="293"/>
                </a:cxn>
                <a:cxn ang="0">
                  <a:pos x="495" y="247"/>
                </a:cxn>
                <a:cxn ang="0">
                  <a:pos x="509" y="208"/>
                </a:cxn>
                <a:cxn ang="0">
                  <a:pos x="525" y="181"/>
                </a:cxn>
                <a:cxn ang="0">
                  <a:pos x="535" y="165"/>
                </a:cxn>
                <a:cxn ang="0">
                  <a:pos x="545" y="172"/>
                </a:cxn>
                <a:cxn ang="0">
                  <a:pos x="555" y="181"/>
                </a:cxn>
                <a:cxn ang="0">
                  <a:pos x="584" y="160"/>
                </a:cxn>
                <a:cxn ang="0">
                  <a:pos x="628" y="148"/>
                </a:cxn>
                <a:cxn ang="0">
                  <a:pos x="641" y="136"/>
                </a:cxn>
                <a:cxn ang="0">
                  <a:pos x="625" y="133"/>
                </a:cxn>
                <a:cxn ang="0">
                  <a:pos x="635" y="115"/>
                </a:cxn>
                <a:cxn ang="0">
                  <a:pos x="638" y="103"/>
                </a:cxn>
                <a:cxn ang="0">
                  <a:pos x="616" y="104"/>
                </a:cxn>
                <a:cxn ang="0">
                  <a:pos x="609" y="92"/>
                </a:cxn>
                <a:cxn ang="0">
                  <a:pos x="582" y="63"/>
                </a:cxn>
                <a:cxn ang="0">
                  <a:pos x="533" y="45"/>
                </a:cxn>
                <a:cxn ang="0">
                  <a:pos x="528" y="39"/>
                </a:cxn>
                <a:cxn ang="0">
                  <a:pos x="561" y="42"/>
                </a:cxn>
                <a:cxn ang="0">
                  <a:pos x="591" y="53"/>
                </a:cxn>
                <a:cxn ang="0">
                  <a:pos x="618" y="74"/>
                </a:cxn>
                <a:cxn ang="0">
                  <a:pos x="633" y="84"/>
                </a:cxn>
                <a:cxn ang="0">
                  <a:pos x="662" y="73"/>
                </a:cxn>
                <a:cxn ang="0">
                  <a:pos x="677" y="60"/>
                </a:cxn>
                <a:cxn ang="0">
                  <a:pos x="692" y="42"/>
                </a:cxn>
                <a:cxn ang="0">
                  <a:pos x="701" y="60"/>
                </a:cxn>
                <a:cxn ang="0">
                  <a:pos x="722" y="71"/>
                </a:cxn>
                <a:cxn ang="0">
                  <a:pos x="764" y="42"/>
                </a:cxn>
                <a:cxn ang="0">
                  <a:pos x="801" y="23"/>
                </a:cxn>
                <a:cxn ang="0">
                  <a:pos x="835" y="9"/>
                </a:cxn>
                <a:cxn ang="0">
                  <a:pos x="874" y="7"/>
                </a:cxn>
                <a:cxn ang="0">
                  <a:pos x="924" y="1"/>
                </a:cxn>
                <a:cxn ang="0">
                  <a:pos x="981" y="34"/>
                </a:cxn>
                <a:cxn ang="0">
                  <a:pos x="1030" y="73"/>
                </a:cxn>
                <a:cxn ang="0">
                  <a:pos x="1063" y="81"/>
                </a:cxn>
                <a:cxn ang="0">
                  <a:pos x="1083" y="65"/>
                </a:cxn>
                <a:cxn ang="0">
                  <a:pos x="1121" y="40"/>
                </a:cxn>
                <a:cxn ang="0">
                  <a:pos x="1155" y="59"/>
                </a:cxn>
                <a:cxn ang="0">
                  <a:pos x="1171" y="89"/>
                </a:cxn>
                <a:cxn ang="0">
                  <a:pos x="1191" y="83"/>
                </a:cxn>
                <a:cxn ang="0">
                  <a:pos x="1217" y="93"/>
                </a:cxn>
                <a:cxn ang="0">
                  <a:pos x="1247" y="80"/>
                </a:cxn>
                <a:cxn ang="0">
                  <a:pos x="1262" y="73"/>
                </a:cxn>
              </a:cxnLst>
              <a:rect l="0" t="0" r="r" b="b"/>
              <a:pathLst>
                <a:path w="1262" h="682">
                  <a:moveTo>
                    <a:pt x="0" y="682"/>
                  </a:moveTo>
                  <a:lnTo>
                    <a:pt x="8" y="679"/>
                  </a:lnTo>
                  <a:lnTo>
                    <a:pt x="21" y="681"/>
                  </a:lnTo>
                  <a:lnTo>
                    <a:pt x="42" y="679"/>
                  </a:lnTo>
                  <a:lnTo>
                    <a:pt x="62" y="675"/>
                  </a:lnTo>
                  <a:lnTo>
                    <a:pt x="78" y="673"/>
                  </a:lnTo>
                  <a:lnTo>
                    <a:pt x="80" y="670"/>
                  </a:lnTo>
                  <a:lnTo>
                    <a:pt x="88" y="667"/>
                  </a:lnTo>
                  <a:lnTo>
                    <a:pt x="93" y="658"/>
                  </a:lnTo>
                  <a:lnTo>
                    <a:pt x="101" y="658"/>
                  </a:lnTo>
                  <a:lnTo>
                    <a:pt x="110" y="657"/>
                  </a:lnTo>
                  <a:lnTo>
                    <a:pt x="121" y="651"/>
                  </a:lnTo>
                  <a:lnTo>
                    <a:pt x="147" y="645"/>
                  </a:lnTo>
                  <a:lnTo>
                    <a:pt x="161" y="642"/>
                  </a:lnTo>
                  <a:lnTo>
                    <a:pt x="169" y="639"/>
                  </a:lnTo>
                  <a:lnTo>
                    <a:pt x="173" y="636"/>
                  </a:lnTo>
                  <a:lnTo>
                    <a:pt x="177" y="631"/>
                  </a:lnTo>
                  <a:lnTo>
                    <a:pt x="180" y="625"/>
                  </a:lnTo>
                  <a:lnTo>
                    <a:pt x="183" y="620"/>
                  </a:lnTo>
                  <a:lnTo>
                    <a:pt x="185" y="615"/>
                  </a:lnTo>
                  <a:lnTo>
                    <a:pt x="188" y="609"/>
                  </a:lnTo>
                  <a:lnTo>
                    <a:pt x="193" y="610"/>
                  </a:lnTo>
                  <a:lnTo>
                    <a:pt x="203" y="610"/>
                  </a:lnTo>
                  <a:lnTo>
                    <a:pt x="215" y="609"/>
                  </a:lnTo>
                  <a:lnTo>
                    <a:pt x="234" y="599"/>
                  </a:lnTo>
                  <a:lnTo>
                    <a:pt x="253" y="593"/>
                  </a:lnTo>
                  <a:lnTo>
                    <a:pt x="264" y="590"/>
                  </a:lnTo>
                  <a:lnTo>
                    <a:pt x="273" y="589"/>
                  </a:lnTo>
                  <a:lnTo>
                    <a:pt x="275" y="586"/>
                  </a:lnTo>
                  <a:lnTo>
                    <a:pt x="292" y="577"/>
                  </a:lnTo>
                  <a:lnTo>
                    <a:pt x="297" y="569"/>
                  </a:lnTo>
                  <a:lnTo>
                    <a:pt x="308" y="559"/>
                  </a:lnTo>
                  <a:lnTo>
                    <a:pt x="324" y="542"/>
                  </a:lnTo>
                  <a:lnTo>
                    <a:pt x="329" y="536"/>
                  </a:lnTo>
                  <a:lnTo>
                    <a:pt x="338" y="528"/>
                  </a:lnTo>
                  <a:lnTo>
                    <a:pt x="344" y="524"/>
                  </a:lnTo>
                  <a:lnTo>
                    <a:pt x="353" y="517"/>
                  </a:lnTo>
                  <a:lnTo>
                    <a:pt x="354" y="513"/>
                  </a:lnTo>
                  <a:lnTo>
                    <a:pt x="356" y="510"/>
                  </a:lnTo>
                  <a:lnTo>
                    <a:pt x="354" y="509"/>
                  </a:lnTo>
                  <a:lnTo>
                    <a:pt x="351" y="507"/>
                  </a:lnTo>
                  <a:lnTo>
                    <a:pt x="353" y="506"/>
                  </a:lnTo>
                  <a:lnTo>
                    <a:pt x="354" y="500"/>
                  </a:lnTo>
                  <a:lnTo>
                    <a:pt x="358" y="494"/>
                  </a:lnTo>
                  <a:lnTo>
                    <a:pt x="363" y="489"/>
                  </a:lnTo>
                  <a:lnTo>
                    <a:pt x="374" y="483"/>
                  </a:lnTo>
                  <a:lnTo>
                    <a:pt x="382" y="475"/>
                  </a:lnTo>
                  <a:lnTo>
                    <a:pt x="392" y="464"/>
                  </a:lnTo>
                  <a:lnTo>
                    <a:pt x="400" y="448"/>
                  </a:lnTo>
                  <a:lnTo>
                    <a:pt x="416" y="421"/>
                  </a:lnTo>
                  <a:lnTo>
                    <a:pt x="426" y="405"/>
                  </a:lnTo>
                  <a:lnTo>
                    <a:pt x="430" y="399"/>
                  </a:lnTo>
                  <a:lnTo>
                    <a:pt x="433" y="386"/>
                  </a:lnTo>
                  <a:lnTo>
                    <a:pt x="436" y="380"/>
                  </a:lnTo>
                  <a:lnTo>
                    <a:pt x="439" y="370"/>
                  </a:lnTo>
                  <a:lnTo>
                    <a:pt x="443" y="367"/>
                  </a:lnTo>
                  <a:lnTo>
                    <a:pt x="448" y="361"/>
                  </a:lnTo>
                  <a:lnTo>
                    <a:pt x="449" y="358"/>
                  </a:lnTo>
                  <a:lnTo>
                    <a:pt x="451" y="350"/>
                  </a:lnTo>
                  <a:lnTo>
                    <a:pt x="451" y="347"/>
                  </a:lnTo>
                  <a:lnTo>
                    <a:pt x="449" y="346"/>
                  </a:lnTo>
                  <a:lnTo>
                    <a:pt x="449" y="341"/>
                  </a:lnTo>
                  <a:lnTo>
                    <a:pt x="446" y="343"/>
                  </a:lnTo>
                  <a:lnTo>
                    <a:pt x="443" y="343"/>
                  </a:lnTo>
                  <a:lnTo>
                    <a:pt x="436" y="344"/>
                  </a:lnTo>
                  <a:lnTo>
                    <a:pt x="426" y="349"/>
                  </a:lnTo>
                  <a:lnTo>
                    <a:pt x="410" y="356"/>
                  </a:lnTo>
                  <a:lnTo>
                    <a:pt x="400" y="362"/>
                  </a:lnTo>
                  <a:lnTo>
                    <a:pt x="392" y="365"/>
                  </a:lnTo>
                  <a:lnTo>
                    <a:pt x="389" y="365"/>
                  </a:lnTo>
                  <a:lnTo>
                    <a:pt x="387" y="362"/>
                  </a:lnTo>
                  <a:lnTo>
                    <a:pt x="387" y="361"/>
                  </a:lnTo>
                  <a:lnTo>
                    <a:pt x="389" y="355"/>
                  </a:lnTo>
                  <a:lnTo>
                    <a:pt x="395" y="343"/>
                  </a:lnTo>
                  <a:lnTo>
                    <a:pt x="402" y="338"/>
                  </a:lnTo>
                  <a:lnTo>
                    <a:pt x="410" y="329"/>
                  </a:lnTo>
                  <a:lnTo>
                    <a:pt x="416" y="327"/>
                  </a:lnTo>
                  <a:lnTo>
                    <a:pt x="425" y="323"/>
                  </a:lnTo>
                  <a:lnTo>
                    <a:pt x="430" y="324"/>
                  </a:lnTo>
                  <a:lnTo>
                    <a:pt x="433" y="324"/>
                  </a:lnTo>
                  <a:lnTo>
                    <a:pt x="439" y="323"/>
                  </a:lnTo>
                  <a:lnTo>
                    <a:pt x="446" y="316"/>
                  </a:lnTo>
                  <a:lnTo>
                    <a:pt x="451" y="310"/>
                  </a:lnTo>
                  <a:lnTo>
                    <a:pt x="463" y="293"/>
                  </a:lnTo>
                  <a:lnTo>
                    <a:pt x="472" y="282"/>
                  </a:lnTo>
                  <a:lnTo>
                    <a:pt x="477" y="272"/>
                  </a:lnTo>
                  <a:lnTo>
                    <a:pt x="484" y="261"/>
                  </a:lnTo>
                  <a:lnTo>
                    <a:pt x="495" y="247"/>
                  </a:lnTo>
                  <a:lnTo>
                    <a:pt x="502" y="232"/>
                  </a:lnTo>
                  <a:lnTo>
                    <a:pt x="504" y="217"/>
                  </a:lnTo>
                  <a:lnTo>
                    <a:pt x="505" y="211"/>
                  </a:lnTo>
                  <a:lnTo>
                    <a:pt x="509" y="208"/>
                  </a:lnTo>
                  <a:lnTo>
                    <a:pt x="512" y="205"/>
                  </a:lnTo>
                  <a:lnTo>
                    <a:pt x="518" y="198"/>
                  </a:lnTo>
                  <a:lnTo>
                    <a:pt x="520" y="190"/>
                  </a:lnTo>
                  <a:lnTo>
                    <a:pt x="525" y="181"/>
                  </a:lnTo>
                  <a:lnTo>
                    <a:pt x="526" y="176"/>
                  </a:lnTo>
                  <a:lnTo>
                    <a:pt x="530" y="169"/>
                  </a:lnTo>
                  <a:lnTo>
                    <a:pt x="531" y="168"/>
                  </a:lnTo>
                  <a:lnTo>
                    <a:pt x="535" y="165"/>
                  </a:lnTo>
                  <a:lnTo>
                    <a:pt x="538" y="165"/>
                  </a:lnTo>
                  <a:lnTo>
                    <a:pt x="543" y="165"/>
                  </a:lnTo>
                  <a:lnTo>
                    <a:pt x="543" y="168"/>
                  </a:lnTo>
                  <a:lnTo>
                    <a:pt x="545" y="172"/>
                  </a:lnTo>
                  <a:lnTo>
                    <a:pt x="546" y="178"/>
                  </a:lnTo>
                  <a:lnTo>
                    <a:pt x="550" y="178"/>
                  </a:lnTo>
                  <a:lnTo>
                    <a:pt x="553" y="178"/>
                  </a:lnTo>
                  <a:lnTo>
                    <a:pt x="555" y="181"/>
                  </a:lnTo>
                  <a:lnTo>
                    <a:pt x="561" y="176"/>
                  </a:lnTo>
                  <a:lnTo>
                    <a:pt x="567" y="172"/>
                  </a:lnTo>
                  <a:lnTo>
                    <a:pt x="576" y="165"/>
                  </a:lnTo>
                  <a:lnTo>
                    <a:pt x="584" y="160"/>
                  </a:lnTo>
                  <a:lnTo>
                    <a:pt x="594" y="158"/>
                  </a:lnTo>
                  <a:lnTo>
                    <a:pt x="602" y="157"/>
                  </a:lnTo>
                  <a:lnTo>
                    <a:pt x="615" y="152"/>
                  </a:lnTo>
                  <a:lnTo>
                    <a:pt x="628" y="148"/>
                  </a:lnTo>
                  <a:lnTo>
                    <a:pt x="635" y="145"/>
                  </a:lnTo>
                  <a:lnTo>
                    <a:pt x="640" y="142"/>
                  </a:lnTo>
                  <a:lnTo>
                    <a:pt x="643" y="139"/>
                  </a:lnTo>
                  <a:lnTo>
                    <a:pt x="641" y="136"/>
                  </a:lnTo>
                  <a:lnTo>
                    <a:pt x="638" y="136"/>
                  </a:lnTo>
                  <a:lnTo>
                    <a:pt x="633" y="134"/>
                  </a:lnTo>
                  <a:lnTo>
                    <a:pt x="630" y="134"/>
                  </a:lnTo>
                  <a:lnTo>
                    <a:pt x="625" y="133"/>
                  </a:lnTo>
                  <a:lnTo>
                    <a:pt x="623" y="131"/>
                  </a:lnTo>
                  <a:lnTo>
                    <a:pt x="626" y="124"/>
                  </a:lnTo>
                  <a:lnTo>
                    <a:pt x="631" y="119"/>
                  </a:lnTo>
                  <a:lnTo>
                    <a:pt x="635" y="115"/>
                  </a:lnTo>
                  <a:lnTo>
                    <a:pt x="640" y="110"/>
                  </a:lnTo>
                  <a:lnTo>
                    <a:pt x="638" y="107"/>
                  </a:lnTo>
                  <a:lnTo>
                    <a:pt x="638" y="104"/>
                  </a:lnTo>
                  <a:lnTo>
                    <a:pt x="638" y="103"/>
                  </a:lnTo>
                  <a:lnTo>
                    <a:pt x="633" y="101"/>
                  </a:lnTo>
                  <a:lnTo>
                    <a:pt x="628" y="103"/>
                  </a:lnTo>
                  <a:lnTo>
                    <a:pt x="623" y="104"/>
                  </a:lnTo>
                  <a:lnTo>
                    <a:pt x="616" y="104"/>
                  </a:lnTo>
                  <a:lnTo>
                    <a:pt x="613" y="103"/>
                  </a:lnTo>
                  <a:lnTo>
                    <a:pt x="610" y="101"/>
                  </a:lnTo>
                  <a:lnTo>
                    <a:pt x="610" y="98"/>
                  </a:lnTo>
                  <a:lnTo>
                    <a:pt x="609" y="92"/>
                  </a:lnTo>
                  <a:lnTo>
                    <a:pt x="609" y="84"/>
                  </a:lnTo>
                  <a:lnTo>
                    <a:pt x="601" y="76"/>
                  </a:lnTo>
                  <a:lnTo>
                    <a:pt x="592" y="68"/>
                  </a:lnTo>
                  <a:lnTo>
                    <a:pt x="582" y="63"/>
                  </a:lnTo>
                  <a:lnTo>
                    <a:pt x="577" y="60"/>
                  </a:lnTo>
                  <a:lnTo>
                    <a:pt x="560" y="51"/>
                  </a:lnTo>
                  <a:lnTo>
                    <a:pt x="543" y="47"/>
                  </a:lnTo>
                  <a:lnTo>
                    <a:pt x="533" y="45"/>
                  </a:lnTo>
                  <a:lnTo>
                    <a:pt x="530" y="45"/>
                  </a:lnTo>
                  <a:lnTo>
                    <a:pt x="526" y="44"/>
                  </a:lnTo>
                  <a:lnTo>
                    <a:pt x="526" y="40"/>
                  </a:lnTo>
                  <a:lnTo>
                    <a:pt x="528" y="39"/>
                  </a:lnTo>
                  <a:lnTo>
                    <a:pt x="531" y="39"/>
                  </a:lnTo>
                  <a:lnTo>
                    <a:pt x="538" y="37"/>
                  </a:lnTo>
                  <a:lnTo>
                    <a:pt x="546" y="39"/>
                  </a:lnTo>
                  <a:lnTo>
                    <a:pt x="561" y="42"/>
                  </a:lnTo>
                  <a:lnTo>
                    <a:pt x="571" y="45"/>
                  </a:lnTo>
                  <a:lnTo>
                    <a:pt x="579" y="48"/>
                  </a:lnTo>
                  <a:lnTo>
                    <a:pt x="586" y="53"/>
                  </a:lnTo>
                  <a:lnTo>
                    <a:pt x="591" y="53"/>
                  </a:lnTo>
                  <a:lnTo>
                    <a:pt x="597" y="54"/>
                  </a:lnTo>
                  <a:lnTo>
                    <a:pt x="607" y="62"/>
                  </a:lnTo>
                  <a:lnTo>
                    <a:pt x="615" y="68"/>
                  </a:lnTo>
                  <a:lnTo>
                    <a:pt x="618" y="74"/>
                  </a:lnTo>
                  <a:lnTo>
                    <a:pt x="621" y="78"/>
                  </a:lnTo>
                  <a:lnTo>
                    <a:pt x="625" y="84"/>
                  </a:lnTo>
                  <a:lnTo>
                    <a:pt x="628" y="86"/>
                  </a:lnTo>
                  <a:lnTo>
                    <a:pt x="633" y="84"/>
                  </a:lnTo>
                  <a:lnTo>
                    <a:pt x="636" y="83"/>
                  </a:lnTo>
                  <a:lnTo>
                    <a:pt x="643" y="78"/>
                  </a:lnTo>
                  <a:lnTo>
                    <a:pt x="651" y="74"/>
                  </a:lnTo>
                  <a:lnTo>
                    <a:pt x="662" y="73"/>
                  </a:lnTo>
                  <a:lnTo>
                    <a:pt x="669" y="69"/>
                  </a:lnTo>
                  <a:lnTo>
                    <a:pt x="672" y="69"/>
                  </a:lnTo>
                  <a:lnTo>
                    <a:pt x="674" y="66"/>
                  </a:lnTo>
                  <a:lnTo>
                    <a:pt x="677" y="60"/>
                  </a:lnTo>
                  <a:lnTo>
                    <a:pt x="681" y="51"/>
                  </a:lnTo>
                  <a:lnTo>
                    <a:pt x="686" y="44"/>
                  </a:lnTo>
                  <a:lnTo>
                    <a:pt x="689" y="40"/>
                  </a:lnTo>
                  <a:lnTo>
                    <a:pt x="692" y="42"/>
                  </a:lnTo>
                  <a:lnTo>
                    <a:pt x="696" y="45"/>
                  </a:lnTo>
                  <a:lnTo>
                    <a:pt x="697" y="50"/>
                  </a:lnTo>
                  <a:lnTo>
                    <a:pt x="699" y="54"/>
                  </a:lnTo>
                  <a:lnTo>
                    <a:pt x="701" y="60"/>
                  </a:lnTo>
                  <a:lnTo>
                    <a:pt x="702" y="68"/>
                  </a:lnTo>
                  <a:lnTo>
                    <a:pt x="707" y="71"/>
                  </a:lnTo>
                  <a:lnTo>
                    <a:pt x="713" y="71"/>
                  </a:lnTo>
                  <a:lnTo>
                    <a:pt x="722" y="71"/>
                  </a:lnTo>
                  <a:lnTo>
                    <a:pt x="730" y="66"/>
                  </a:lnTo>
                  <a:lnTo>
                    <a:pt x="740" y="60"/>
                  </a:lnTo>
                  <a:lnTo>
                    <a:pt x="753" y="50"/>
                  </a:lnTo>
                  <a:lnTo>
                    <a:pt x="764" y="42"/>
                  </a:lnTo>
                  <a:lnTo>
                    <a:pt x="771" y="34"/>
                  </a:lnTo>
                  <a:lnTo>
                    <a:pt x="779" y="31"/>
                  </a:lnTo>
                  <a:lnTo>
                    <a:pt x="787" y="27"/>
                  </a:lnTo>
                  <a:lnTo>
                    <a:pt x="801" y="23"/>
                  </a:lnTo>
                  <a:lnTo>
                    <a:pt x="804" y="23"/>
                  </a:lnTo>
                  <a:lnTo>
                    <a:pt x="818" y="20"/>
                  </a:lnTo>
                  <a:lnTo>
                    <a:pt x="825" y="15"/>
                  </a:lnTo>
                  <a:lnTo>
                    <a:pt x="835" y="9"/>
                  </a:lnTo>
                  <a:lnTo>
                    <a:pt x="842" y="6"/>
                  </a:lnTo>
                  <a:lnTo>
                    <a:pt x="852" y="4"/>
                  </a:lnTo>
                  <a:lnTo>
                    <a:pt x="861" y="7"/>
                  </a:lnTo>
                  <a:lnTo>
                    <a:pt x="874" y="7"/>
                  </a:lnTo>
                  <a:lnTo>
                    <a:pt x="881" y="7"/>
                  </a:lnTo>
                  <a:lnTo>
                    <a:pt x="893" y="4"/>
                  </a:lnTo>
                  <a:lnTo>
                    <a:pt x="914" y="0"/>
                  </a:lnTo>
                  <a:lnTo>
                    <a:pt x="924" y="1"/>
                  </a:lnTo>
                  <a:lnTo>
                    <a:pt x="944" y="7"/>
                  </a:lnTo>
                  <a:lnTo>
                    <a:pt x="955" y="14"/>
                  </a:lnTo>
                  <a:lnTo>
                    <a:pt x="964" y="21"/>
                  </a:lnTo>
                  <a:lnTo>
                    <a:pt x="981" y="34"/>
                  </a:lnTo>
                  <a:lnTo>
                    <a:pt x="994" y="45"/>
                  </a:lnTo>
                  <a:lnTo>
                    <a:pt x="1005" y="56"/>
                  </a:lnTo>
                  <a:lnTo>
                    <a:pt x="1019" y="63"/>
                  </a:lnTo>
                  <a:lnTo>
                    <a:pt x="1030" y="73"/>
                  </a:lnTo>
                  <a:lnTo>
                    <a:pt x="1044" y="78"/>
                  </a:lnTo>
                  <a:lnTo>
                    <a:pt x="1055" y="81"/>
                  </a:lnTo>
                  <a:lnTo>
                    <a:pt x="1058" y="83"/>
                  </a:lnTo>
                  <a:lnTo>
                    <a:pt x="1063" y="81"/>
                  </a:lnTo>
                  <a:lnTo>
                    <a:pt x="1068" y="80"/>
                  </a:lnTo>
                  <a:lnTo>
                    <a:pt x="1073" y="76"/>
                  </a:lnTo>
                  <a:lnTo>
                    <a:pt x="1076" y="73"/>
                  </a:lnTo>
                  <a:lnTo>
                    <a:pt x="1083" y="65"/>
                  </a:lnTo>
                  <a:lnTo>
                    <a:pt x="1095" y="54"/>
                  </a:lnTo>
                  <a:lnTo>
                    <a:pt x="1111" y="42"/>
                  </a:lnTo>
                  <a:lnTo>
                    <a:pt x="1114" y="40"/>
                  </a:lnTo>
                  <a:lnTo>
                    <a:pt x="1121" y="40"/>
                  </a:lnTo>
                  <a:lnTo>
                    <a:pt x="1129" y="42"/>
                  </a:lnTo>
                  <a:lnTo>
                    <a:pt x="1139" y="48"/>
                  </a:lnTo>
                  <a:lnTo>
                    <a:pt x="1147" y="54"/>
                  </a:lnTo>
                  <a:lnTo>
                    <a:pt x="1155" y="59"/>
                  </a:lnTo>
                  <a:lnTo>
                    <a:pt x="1158" y="68"/>
                  </a:lnTo>
                  <a:lnTo>
                    <a:pt x="1160" y="78"/>
                  </a:lnTo>
                  <a:lnTo>
                    <a:pt x="1165" y="83"/>
                  </a:lnTo>
                  <a:lnTo>
                    <a:pt x="1171" y="89"/>
                  </a:lnTo>
                  <a:lnTo>
                    <a:pt x="1176" y="90"/>
                  </a:lnTo>
                  <a:lnTo>
                    <a:pt x="1180" y="90"/>
                  </a:lnTo>
                  <a:lnTo>
                    <a:pt x="1185" y="87"/>
                  </a:lnTo>
                  <a:lnTo>
                    <a:pt x="1191" y="83"/>
                  </a:lnTo>
                  <a:lnTo>
                    <a:pt x="1199" y="84"/>
                  </a:lnTo>
                  <a:lnTo>
                    <a:pt x="1204" y="89"/>
                  </a:lnTo>
                  <a:lnTo>
                    <a:pt x="1212" y="93"/>
                  </a:lnTo>
                  <a:lnTo>
                    <a:pt x="1217" y="93"/>
                  </a:lnTo>
                  <a:lnTo>
                    <a:pt x="1226" y="87"/>
                  </a:lnTo>
                  <a:lnTo>
                    <a:pt x="1236" y="83"/>
                  </a:lnTo>
                  <a:lnTo>
                    <a:pt x="1242" y="83"/>
                  </a:lnTo>
                  <a:lnTo>
                    <a:pt x="1247" y="80"/>
                  </a:lnTo>
                  <a:lnTo>
                    <a:pt x="1252" y="74"/>
                  </a:lnTo>
                  <a:lnTo>
                    <a:pt x="1255" y="71"/>
                  </a:lnTo>
                  <a:lnTo>
                    <a:pt x="1258" y="71"/>
                  </a:lnTo>
                  <a:lnTo>
                    <a:pt x="1262" y="73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23" name="Freeform 686"/>
            <p:cNvSpPr>
              <a:spLocks/>
            </p:cNvSpPr>
            <p:nvPr/>
          </p:nvSpPr>
          <p:spPr bwMode="auto">
            <a:xfrm>
              <a:off x="3506" y="2274"/>
              <a:ext cx="161" cy="275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157" y="6"/>
                </a:cxn>
                <a:cxn ang="0">
                  <a:pos x="156" y="21"/>
                </a:cxn>
                <a:cxn ang="0">
                  <a:pos x="152" y="42"/>
                </a:cxn>
                <a:cxn ang="0">
                  <a:pos x="152" y="54"/>
                </a:cxn>
                <a:cxn ang="0">
                  <a:pos x="147" y="71"/>
                </a:cxn>
                <a:cxn ang="0">
                  <a:pos x="137" y="90"/>
                </a:cxn>
                <a:cxn ang="0">
                  <a:pos x="126" y="109"/>
                </a:cxn>
                <a:cxn ang="0">
                  <a:pos x="111" y="131"/>
                </a:cxn>
                <a:cxn ang="0">
                  <a:pos x="88" y="156"/>
                </a:cxn>
                <a:cxn ang="0">
                  <a:pos x="74" y="165"/>
                </a:cxn>
                <a:cxn ang="0">
                  <a:pos x="57" y="174"/>
                </a:cxn>
                <a:cxn ang="0">
                  <a:pos x="47" y="189"/>
                </a:cxn>
                <a:cxn ang="0">
                  <a:pos x="28" y="212"/>
                </a:cxn>
                <a:cxn ang="0">
                  <a:pos x="16" y="231"/>
                </a:cxn>
                <a:cxn ang="0">
                  <a:pos x="10" y="242"/>
                </a:cxn>
                <a:cxn ang="0">
                  <a:pos x="3" y="254"/>
                </a:cxn>
                <a:cxn ang="0">
                  <a:pos x="1" y="263"/>
                </a:cxn>
                <a:cxn ang="0">
                  <a:pos x="0" y="267"/>
                </a:cxn>
                <a:cxn ang="0">
                  <a:pos x="0" y="271"/>
                </a:cxn>
              </a:cxnLst>
              <a:rect l="0" t="0" r="r" b="b"/>
              <a:pathLst>
                <a:path w="161" h="271">
                  <a:moveTo>
                    <a:pt x="161" y="0"/>
                  </a:moveTo>
                  <a:lnTo>
                    <a:pt x="157" y="6"/>
                  </a:lnTo>
                  <a:lnTo>
                    <a:pt x="156" y="21"/>
                  </a:lnTo>
                  <a:lnTo>
                    <a:pt x="152" y="42"/>
                  </a:lnTo>
                  <a:lnTo>
                    <a:pt x="152" y="54"/>
                  </a:lnTo>
                  <a:lnTo>
                    <a:pt x="147" y="71"/>
                  </a:lnTo>
                  <a:lnTo>
                    <a:pt x="137" y="90"/>
                  </a:lnTo>
                  <a:lnTo>
                    <a:pt x="126" y="109"/>
                  </a:lnTo>
                  <a:lnTo>
                    <a:pt x="111" y="131"/>
                  </a:lnTo>
                  <a:lnTo>
                    <a:pt x="88" y="156"/>
                  </a:lnTo>
                  <a:lnTo>
                    <a:pt x="74" y="165"/>
                  </a:lnTo>
                  <a:lnTo>
                    <a:pt x="57" y="174"/>
                  </a:lnTo>
                  <a:lnTo>
                    <a:pt x="47" y="189"/>
                  </a:lnTo>
                  <a:lnTo>
                    <a:pt x="28" y="212"/>
                  </a:lnTo>
                  <a:lnTo>
                    <a:pt x="16" y="231"/>
                  </a:lnTo>
                  <a:lnTo>
                    <a:pt x="10" y="242"/>
                  </a:lnTo>
                  <a:lnTo>
                    <a:pt x="3" y="254"/>
                  </a:lnTo>
                  <a:lnTo>
                    <a:pt x="1" y="263"/>
                  </a:lnTo>
                  <a:lnTo>
                    <a:pt x="0" y="267"/>
                  </a:lnTo>
                  <a:lnTo>
                    <a:pt x="0" y="271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24" name="Freeform 687"/>
            <p:cNvSpPr>
              <a:spLocks/>
            </p:cNvSpPr>
            <p:nvPr/>
          </p:nvSpPr>
          <p:spPr bwMode="auto">
            <a:xfrm>
              <a:off x="3496" y="2272"/>
              <a:ext cx="171" cy="152"/>
            </a:xfrm>
            <a:custGeom>
              <a:avLst/>
              <a:gdLst/>
              <a:ahLst/>
              <a:cxnLst>
                <a:cxn ang="0">
                  <a:pos x="0" y="150"/>
                </a:cxn>
                <a:cxn ang="0">
                  <a:pos x="6" y="138"/>
                </a:cxn>
                <a:cxn ang="0">
                  <a:pos x="15" y="129"/>
                </a:cxn>
                <a:cxn ang="0">
                  <a:pos x="23" y="120"/>
                </a:cxn>
                <a:cxn ang="0">
                  <a:pos x="31" y="111"/>
                </a:cxn>
                <a:cxn ang="0">
                  <a:pos x="51" y="97"/>
                </a:cxn>
                <a:cxn ang="0">
                  <a:pos x="65" y="79"/>
                </a:cxn>
                <a:cxn ang="0">
                  <a:pos x="82" y="58"/>
                </a:cxn>
                <a:cxn ang="0">
                  <a:pos x="98" y="40"/>
                </a:cxn>
                <a:cxn ang="0">
                  <a:pos x="106" y="29"/>
                </a:cxn>
                <a:cxn ang="0">
                  <a:pos x="113" y="26"/>
                </a:cxn>
                <a:cxn ang="0">
                  <a:pos x="120" y="23"/>
                </a:cxn>
                <a:cxn ang="0">
                  <a:pos x="133" y="13"/>
                </a:cxn>
                <a:cxn ang="0">
                  <a:pos x="146" y="2"/>
                </a:cxn>
                <a:cxn ang="0">
                  <a:pos x="156" y="0"/>
                </a:cxn>
                <a:cxn ang="0">
                  <a:pos x="161" y="0"/>
                </a:cxn>
                <a:cxn ang="0">
                  <a:pos x="167" y="0"/>
                </a:cxn>
                <a:cxn ang="0">
                  <a:pos x="171" y="2"/>
                </a:cxn>
              </a:cxnLst>
              <a:rect l="0" t="0" r="r" b="b"/>
              <a:pathLst>
                <a:path w="171" h="150">
                  <a:moveTo>
                    <a:pt x="0" y="150"/>
                  </a:moveTo>
                  <a:lnTo>
                    <a:pt x="6" y="138"/>
                  </a:lnTo>
                  <a:lnTo>
                    <a:pt x="15" y="129"/>
                  </a:lnTo>
                  <a:lnTo>
                    <a:pt x="23" y="120"/>
                  </a:lnTo>
                  <a:lnTo>
                    <a:pt x="31" y="111"/>
                  </a:lnTo>
                  <a:lnTo>
                    <a:pt x="51" y="97"/>
                  </a:lnTo>
                  <a:lnTo>
                    <a:pt x="65" y="79"/>
                  </a:lnTo>
                  <a:lnTo>
                    <a:pt x="82" y="58"/>
                  </a:lnTo>
                  <a:lnTo>
                    <a:pt x="98" y="40"/>
                  </a:lnTo>
                  <a:lnTo>
                    <a:pt x="106" y="29"/>
                  </a:lnTo>
                  <a:lnTo>
                    <a:pt x="113" y="26"/>
                  </a:lnTo>
                  <a:lnTo>
                    <a:pt x="120" y="23"/>
                  </a:lnTo>
                  <a:lnTo>
                    <a:pt x="133" y="13"/>
                  </a:lnTo>
                  <a:lnTo>
                    <a:pt x="146" y="2"/>
                  </a:lnTo>
                  <a:lnTo>
                    <a:pt x="156" y="0"/>
                  </a:lnTo>
                  <a:lnTo>
                    <a:pt x="161" y="0"/>
                  </a:lnTo>
                  <a:lnTo>
                    <a:pt x="167" y="0"/>
                  </a:lnTo>
                  <a:lnTo>
                    <a:pt x="171" y="2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25" name="Freeform 688"/>
            <p:cNvSpPr>
              <a:spLocks/>
            </p:cNvSpPr>
            <p:nvPr/>
          </p:nvSpPr>
          <p:spPr bwMode="auto">
            <a:xfrm>
              <a:off x="3667" y="2229"/>
              <a:ext cx="37" cy="45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26" y="12"/>
                </a:cxn>
                <a:cxn ang="0">
                  <a:pos x="13" y="24"/>
                </a:cxn>
                <a:cxn ang="0">
                  <a:pos x="1" y="39"/>
                </a:cxn>
                <a:cxn ang="0">
                  <a:pos x="0" y="45"/>
                </a:cxn>
              </a:cxnLst>
              <a:rect l="0" t="0" r="r" b="b"/>
              <a:pathLst>
                <a:path w="37" h="45">
                  <a:moveTo>
                    <a:pt x="37" y="0"/>
                  </a:moveTo>
                  <a:lnTo>
                    <a:pt x="26" y="12"/>
                  </a:lnTo>
                  <a:lnTo>
                    <a:pt x="13" y="24"/>
                  </a:lnTo>
                  <a:lnTo>
                    <a:pt x="1" y="39"/>
                  </a:lnTo>
                  <a:lnTo>
                    <a:pt x="0" y="45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26" name="Freeform 689"/>
            <p:cNvSpPr>
              <a:spLocks/>
            </p:cNvSpPr>
            <p:nvPr/>
          </p:nvSpPr>
          <p:spPr bwMode="auto">
            <a:xfrm>
              <a:off x="3704" y="2091"/>
              <a:ext cx="196" cy="138"/>
            </a:xfrm>
            <a:custGeom>
              <a:avLst/>
              <a:gdLst/>
              <a:ahLst/>
              <a:cxnLst>
                <a:cxn ang="0">
                  <a:pos x="0" y="136"/>
                </a:cxn>
                <a:cxn ang="0">
                  <a:pos x="20" y="130"/>
                </a:cxn>
                <a:cxn ang="0">
                  <a:pos x="41" y="123"/>
                </a:cxn>
                <a:cxn ang="0">
                  <a:pos x="63" y="114"/>
                </a:cxn>
                <a:cxn ang="0">
                  <a:pos x="82" y="103"/>
                </a:cxn>
                <a:cxn ang="0">
                  <a:pos x="105" y="89"/>
                </a:cxn>
                <a:cxn ang="0">
                  <a:pos x="117" y="74"/>
                </a:cxn>
                <a:cxn ang="0">
                  <a:pos x="135" y="56"/>
                </a:cxn>
                <a:cxn ang="0">
                  <a:pos x="156" y="34"/>
                </a:cxn>
                <a:cxn ang="0">
                  <a:pos x="181" y="18"/>
                </a:cxn>
                <a:cxn ang="0">
                  <a:pos x="189" y="8"/>
                </a:cxn>
                <a:cxn ang="0">
                  <a:pos x="196" y="0"/>
                </a:cxn>
              </a:cxnLst>
              <a:rect l="0" t="0" r="r" b="b"/>
              <a:pathLst>
                <a:path w="196" h="136">
                  <a:moveTo>
                    <a:pt x="0" y="136"/>
                  </a:moveTo>
                  <a:lnTo>
                    <a:pt x="20" y="130"/>
                  </a:lnTo>
                  <a:lnTo>
                    <a:pt x="41" y="123"/>
                  </a:lnTo>
                  <a:lnTo>
                    <a:pt x="63" y="114"/>
                  </a:lnTo>
                  <a:lnTo>
                    <a:pt x="82" y="103"/>
                  </a:lnTo>
                  <a:lnTo>
                    <a:pt x="105" y="89"/>
                  </a:lnTo>
                  <a:lnTo>
                    <a:pt x="117" y="74"/>
                  </a:lnTo>
                  <a:lnTo>
                    <a:pt x="135" y="56"/>
                  </a:lnTo>
                  <a:lnTo>
                    <a:pt x="156" y="34"/>
                  </a:lnTo>
                  <a:lnTo>
                    <a:pt x="181" y="18"/>
                  </a:lnTo>
                  <a:lnTo>
                    <a:pt x="189" y="8"/>
                  </a:lnTo>
                  <a:lnTo>
                    <a:pt x="196" y="0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27" name="Freeform 690"/>
            <p:cNvSpPr>
              <a:spLocks/>
            </p:cNvSpPr>
            <p:nvPr/>
          </p:nvSpPr>
          <p:spPr bwMode="auto">
            <a:xfrm>
              <a:off x="3455" y="2079"/>
              <a:ext cx="249" cy="1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3"/>
                </a:cxn>
                <a:cxn ang="0">
                  <a:pos x="18" y="7"/>
                </a:cxn>
                <a:cxn ang="0">
                  <a:pos x="42" y="18"/>
                </a:cxn>
                <a:cxn ang="0">
                  <a:pos x="56" y="28"/>
                </a:cxn>
                <a:cxn ang="0">
                  <a:pos x="71" y="36"/>
                </a:cxn>
                <a:cxn ang="0">
                  <a:pos x="81" y="37"/>
                </a:cxn>
                <a:cxn ang="0">
                  <a:pos x="97" y="42"/>
                </a:cxn>
                <a:cxn ang="0">
                  <a:pos x="116" y="42"/>
                </a:cxn>
                <a:cxn ang="0">
                  <a:pos x="136" y="40"/>
                </a:cxn>
                <a:cxn ang="0">
                  <a:pos x="151" y="34"/>
                </a:cxn>
                <a:cxn ang="0">
                  <a:pos x="162" y="31"/>
                </a:cxn>
                <a:cxn ang="0">
                  <a:pos x="169" y="28"/>
                </a:cxn>
                <a:cxn ang="0">
                  <a:pos x="181" y="23"/>
                </a:cxn>
                <a:cxn ang="0">
                  <a:pos x="187" y="21"/>
                </a:cxn>
                <a:cxn ang="0">
                  <a:pos x="192" y="23"/>
                </a:cxn>
                <a:cxn ang="0">
                  <a:pos x="198" y="24"/>
                </a:cxn>
                <a:cxn ang="0">
                  <a:pos x="202" y="30"/>
                </a:cxn>
                <a:cxn ang="0">
                  <a:pos x="203" y="31"/>
                </a:cxn>
                <a:cxn ang="0">
                  <a:pos x="207" y="37"/>
                </a:cxn>
                <a:cxn ang="0">
                  <a:pos x="207" y="45"/>
                </a:cxn>
                <a:cxn ang="0">
                  <a:pos x="208" y="54"/>
                </a:cxn>
                <a:cxn ang="0">
                  <a:pos x="210" y="68"/>
                </a:cxn>
                <a:cxn ang="0">
                  <a:pos x="215" y="75"/>
                </a:cxn>
                <a:cxn ang="0">
                  <a:pos x="223" y="86"/>
                </a:cxn>
                <a:cxn ang="0">
                  <a:pos x="233" y="92"/>
                </a:cxn>
                <a:cxn ang="0">
                  <a:pos x="244" y="107"/>
                </a:cxn>
                <a:cxn ang="0">
                  <a:pos x="249" y="115"/>
                </a:cxn>
                <a:cxn ang="0">
                  <a:pos x="248" y="124"/>
                </a:cxn>
                <a:cxn ang="0">
                  <a:pos x="249" y="135"/>
                </a:cxn>
                <a:cxn ang="0">
                  <a:pos x="249" y="146"/>
                </a:cxn>
                <a:cxn ang="0">
                  <a:pos x="249" y="148"/>
                </a:cxn>
              </a:cxnLst>
              <a:rect l="0" t="0" r="r" b="b"/>
              <a:pathLst>
                <a:path w="249" h="148">
                  <a:moveTo>
                    <a:pt x="0" y="0"/>
                  </a:moveTo>
                  <a:lnTo>
                    <a:pt x="6" y="3"/>
                  </a:lnTo>
                  <a:lnTo>
                    <a:pt x="18" y="7"/>
                  </a:lnTo>
                  <a:lnTo>
                    <a:pt x="42" y="18"/>
                  </a:lnTo>
                  <a:lnTo>
                    <a:pt x="56" y="28"/>
                  </a:lnTo>
                  <a:lnTo>
                    <a:pt x="71" y="36"/>
                  </a:lnTo>
                  <a:lnTo>
                    <a:pt x="81" y="37"/>
                  </a:lnTo>
                  <a:lnTo>
                    <a:pt x="97" y="42"/>
                  </a:lnTo>
                  <a:lnTo>
                    <a:pt x="116" y="42"/>
                  </a:lnTo>
                  <a:lnTo>
                    <a:pt x="136" y="40"/>
                  </a:lnTo>
                  <a:lnTo>
                    <a:pt x="151" y="34"/>
                  </a:lnTo>
                  <a:lnTo>
                    <a:pt x="162" y="31"/>
                  </a:lnTo>
                  <a:lnTo>
                    <a:pt x="169" y="28"/>
                  </a:lnTo>
                  <a:lnTo>
                    <a:pt x="181" y="23"/>
                  </a:lnTo>
                  <a:lnTo>
                    <a:pt x="187" y="21"/>
                  </a:lnTo>
                  <a:lnTo>
                    <a:pt x="192" y="23"/>
                  </a:lnTo>
                  <a:lnTo>
                    <a:pt x="198" y="24"/>
                  </a:lnTo>
                  <a:lnTo>
                    <a:pt x="202" y="30"/>
                  </a:lnTo>
                  <a:lnTo>
                    <a:pt x="203" y="31"/>
                  </a:lnTo>
                  <a:lnTo>
                    <a:pt x="207" y="37"/>
                  </a:lnTo>
                  <a:lnTo>
                    <a:pt x="207" y="45"/>
                  </a:lnTo>
                  <a:lnTo>
                    <a:pt x="208" y="54"/>
                  </a:lnTo>
                  <a:lnTo>
                    <a:pt x="210" y="68"/>
                  </a:lnTo>
                  <a:lnTo>
                    <a:pt x="215" y="75"/>
                  </a:lnTo>
                  <a:lnTo>
                    <a:pt x="223" y="86"/>
                  </a:lnTo>
                  <a:lnTo>
                    <a:pt x="233" y="92"/>
                  </a:lnTo>
                  <a:lnTo>
                    <a:pt x="244" y="107"/>
                  </a:lnTo>
                  <a:lnTo>
                    <a:pt x="249" y="115"/>
                  </a:lnTo>
                  <a:lnTo>
                    <a:pt x="248" y="124"/>
                  </a:lnTo>
                  <a:lnTo>
                    <a:pt x="249" y="135"/>
                  </a:lnTo>
                  <a:lnTo>
                    <a:pt x="249" y="146"/>
                  </a:lnTo>
                  <a:lnTo>
                    <a:pt x="249" y="148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28" name="Freeform 691"/>
            <p:cNvSpPr>
              <a:spLocks/>
            </p:cNvSpPr>
            <p:nvPr/>
          </p:nvSpPr>
          <p:spPr bwMode="auto">
            <a:xfrm>
              <a:off x="3972" y="1986"/>
              <a:ext cx="123" cy="523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94" y="5"/>
                </a:cxn>
                <a:cxn ang="0">
                  <a:pos x="94" y="11"/>
                </a:cxn>
                <a:cxn ang="0">
                  <a:pos x="94" y="23"/>
                </a:cxn>
                <a:cxn ang="0">
                  <a:pos x="94" y="36"/>
                </a:cxn>
                <a:cxn ang="0">
                  <a:pos x="94" y="44"/>
                </a:cxn>
                <a:cxn ang="0">
                  <a:pos x="99" y="50"/>
                </a:cxn>
                <a:cxn ang="0">
                  <a:pos x="104" y="56"/>
                </a:cxn>
                <a:cxn ang="0">
                  <a:pos x="110" y="58"/>
                </a:cxn>
                <a:cxn ang="0">
                  <a:pos x="114" y="61"/>
                </a:cxn>
                <a:cxn ang="0">
                  <a:pos x="118" y="69"/>
                </a:cxn>
                <a:cxn ang="0">
                  <a:pos x="119" y="82"/>
                </a:cxn>
                <a:cxn ang="0">
                  <a:pos x="123" y="101"/>
                </a:cxn>
                <a:cxn ang="0">
                  <a:pos x="123" y="115"/>
                </a:cxn>
                <a:cxn ang="0">
                  <a:pos x="121" y="124"/>
                </a:cxn>
                <a:cxn ang="0">
                  <a:pos x="119" y="128"/>
                </a:cxn>
                <a:cxn ang="0">
                  <a:pos x="116" y="131"/>
                </a:cxn>
                <a:cxn ang="0">
                  <a:pos x="113" y="133"/>
                </a:cxn>
                <a:cxn ang="0">
                  <a:pos x="106" y="137"/>
                </a:cxn>
                <a:cxn ang="0">
                  <a:pos x="97" y="150"/>
                </a:cxn>
                <a:cxn ang="0">
                  <a:pos x="87" y="162"/>
                </a:cxn>
                <a:cxn ang="0">
                  <a:pos x="80" y="178"/>
                </a:cxn>
                <a:cxn ang="0">
                  <a:pos x="74" y="193"/>
                </a:cxn>
                <a:cxn ang="0">
                  <a:pos x="67" y="212"/>
                </a:cxn>
                <a:cxn ang="0">
                  <a:pos x="53" y="234"/>
                </a:cxn>
                <a:cxn ang="0">
                  <a:pos x="48" y="251"/>
                </a:cxn>
                <a:cxn ang="0">
                  <a:pos x="44" y="263"/>
                </a:cxn>
                <a:cxn ang="0">
                  <a:pos x="44" y="269"/>
                </a:cxn>
                <a:cxn ang="0">
                  <a:pos x="44" y="272"/>
                </a:cxn>
                <a:cxn ang="0">
                  <a:pos x="43" y="278"/>
                </a:cxn>
                <a:cxn ang="0">
                  <a:pos x="38" y="287"/>
                </a:cxn>
                <a:cxn ang="0">
                  <a:pos x="36" y="304"/>
                </a:cxn>
                <a:cxn ang="0">
                  <a:pos x="38" y="311"/>
                </a:cxn>
                <a:cxn ang="0">
                  <a:pos x="43" y="320"/>
                </a:cxn>
                <a:cxn ang="0">
                  <a:pos x="48" y="325"/>
                </a:cxn>
                <a:cxn ang="0">
                  <a:pos x="51" y="328"/>
                </a:cxn>
                <a:cxn ang="0">
                  <a:pos x="54" y="329"/>
                </a:cxn>
                <a:cxn ang="0">
                  <a:pos x="59" y="332"/>
                </a:cxn>
                <a:cxn ang="0">
                  <a:pos x="60" y="335"/>
                </a:cxn>
                <a:cxn ang="0">
                  <a:pos x="59" y="338"/>
                </a:cxn>
                <a:cxn ang="0">
                  <a:pos x="59" y="343"/>
                </a:cxn>
                <a:cxn ang="0">
                  <a:pos x="54" y="349"/>
                </a:cxn>
                <a:cxn ang="0">
                  <a:pos x="49" y="355"/>
                </a:cxn>
                <a:cxn ang="0">
                  <a:pos x="41" y="360"/>
                </a:cxn>
                <a:cxn ang="0">
                  <a:pos x="28" y="367"/>
                </a:cxn>
                <a:cxn ang="0">
                  <a:pos x="23" y="371"/>
                </a:cxn>
                <a:cxn ang="0">
                  <a:pos x="18" y="376"/>
                </a:cxn>
                <a:cxn ang="0">
                  <a:pos x="14" y="379"/>
                </a:cxn>
                <a:cxn ang="0">
                  <a:pos x="11" y="384"/>
                </a:cxn>
                <a:cxn ang="0">
                  <a:pos x="8" y="396"/>
                </a:cxn>
                <a:cxn ang="0">
                  <a:pos x="5" y="402"/>
                </a:cxn>
                <a:cxn ang="0">
                  <a:pos x="3" y="414"/>
                </a:cxn>
                <a:cxn ang="0">
                  <a:pos x="2" y="433"/>
                </a:cxn>
                <a:cxn ang="0">
                  <a:pos x="0" y="444"/>
                </a:cxn>
                <a:cxn ang="0">
                  <a:pos x="5" y="458"/>
                </a:cxn>
                <a:cxn ang="0">
                  <a:pos x="8" y="465"/>
                </a:cxn>
                <a:cxn ang="0">
                  <a:pos x="9" y="470"/>
                </a:cxn>
                <a:cxn ang="0">
                  <a:pos x="13" y="477"/>
                </a:cxn>
                <a:cxn ang="0">
                  <a:pos x="14" y="482"/>
                </a:cxn>
                <a:cxn ang="0">
                  <a:pos x="16" y="489"/>
                </a:cxn>
                <a:cxn ang="0">
                  <a:pos x="13" y="500"/>
                </a:cxn>
                <a:cxn ang="0">
                  <a:pos x="9" y="508"/>
                </a:cxn>
                <a:cxn ang="0">
                  <a:pos x="3" y="516"/>
                </a:cxn>
              </a:cxnLst>
              <a:rect l="0" t="0" r="r" b="b"/>
              <a:pathLst>
                <a:path w="123" h="516">
                  <a:moveTo>
                    <a:pt x="90" y="0"/>
                  </a:moveTo>
                  <a:lnTo>
                    <a:pt x="94" y="5"/>
                  </a:lnTo>
                  <a:lnTo>
                    <a:pt x="94" y="11"/>
                  </a:lnTo>
                  <a:lnTo>
                    <a:pt x="94" y="23"/>
                  </a:lnTo>
                  <a:lnTo>
                    <a:pt x="94" y="36"/>
                  </a:lnTo>
                  <a:lnTo>
                    <a:pt x="94" y="44"/>
                  </a:lnTo>
                  <a:lnTo>
                    <a:pt x="99" y="50"/>
                  </a:lnTo>
                  <a:lnTo>
                    <a:pt x="104" y="56"/>
                  </a:lnTo>
                  <a:lnTo>
                    <a:pt x="110" y="58"/>
                  </a:lnTo>
                  <a:lnTo>
                    <a:pt x="114" y="61"/>
                  </a:lnTo>
                  <a:lnTo>
                    <a:pt x="118" y="69"/>
                  </a:lnTo>
                  <a:lnTo>
                    <a:pt x="119" y="82"/>
                  </a:lnTo>
                  <a:lnTo>
                    <a:pt x="123" y="101"/>
                  </a:lnTo>
                  <a:lnTo>
                    <a:pt x="123" y="115"/>
                  </a:lnTo>
                  <a:lnTo>
                    <a:pt x="121" y="124"/>
                  </a:lnTo>
                  <a:lnTo>
                    <a:pt x="119" y="128"/>
                  </a:lnTo>
                  <a:lnTo>
                    <a:pt x="116" y="131"/>
                  </a:lnTo>
                  <a:lnTo>
                    <a:pt x="113" y="133"/>
                  </a:lnTo>
                  <a:lnTo>
                    <a:pt x="106" y="137"/>
                  </a:lnTo>
                  <a:lnTo>
                    <a:pt x="97" y="150"/>
                  </a:lnTo>
                  <a:lnTo>
                    <a:pt x="87" y="162"/>
                  </a:lnTo>
                  <a:lnTo>
                    <a:pt x="80" y="178"/>
                  </a:lnTo>
                  <a:lnTo>
                    <a:pt x="74" y="193"/>
                  </a:lnTo>
                  <a:lnTo>
                    <a:pt x="67" y="212"/>
                  </a:lnTo>
                  <a:lnTo>
                    <a:pt x="53" y="234"/>
                  </a:lnTo>
                  <a:lnTo>
                    <a:pt x="48" y="251"/>
                  </a:lnTo>
                  <a:lnTo>
                    <a:pt x="44" y="263"/>
                  </a:lnTo>
                  <a:lnTo>
                    <a:pt x="44" y="269"/>
                  </a:lnTo>
                  <a:lnTo>
                    <a:pt x="44" y="272"/>
                  </a:lnTo>
                  <a:lnTo>
                    <a:pt x="43" y="278"/>
                  </a:lnTo>
                  <a:lnTo>
                    <a:pt x="38" y="287"/>
                  </a:lnTo>
                  <a:lnTo>
                    <a:pt x="36" y="304"/>
                  </a:lnTo>
                  <a:lnTo>
                    <a:pt x="38" y="311"/>
                  </a:lnTo>
                  <a:lnTo>
                    <a:pt x="43" y="320"/>
                  </a:lnTo>
                  <a:lnTo>
                    <a:pt x="48" y="325"/>
                  </a:lnTo>
                  <a:lnTo>
                    <a:pt x="51" y="328"/>
                  </a:lnTo>
                  <a:lnTo>
                    <a:pt x="54" y="329"/>
                  </a:lnTo>
                  <a:lnTo>
                    <a:pt x="59" y="332"/>
                  </a:lnTo>
                  <a:lnTo>
                    <a:pt x="60" y="335"/>
                  </a:lnTo>
                  <a:lnTo>
                    <a:pt x="59" y="338"/>
                  </a:lnTo>
                  <a:lnTo>
                    <a:pt x="59" y="343"/>
                  </a:lnTo>
                  <a:lnTo>
                    <a:pt x="54" y="349"/>
                  </a:lnTo>
                  <a:lnTo>
                    <a:pt x="49" y="355"/>
                  </a:lnTo>
                  <a:lnTo>
                    <a:pt x="41" y="360"/>
                  </a:lnTo>
                  <a:lnTo>
                    <a:pt x="28" y="367"/>
                  </a:lnTo>
                  <a:lnTo>
                    <a:pt x="23" y="371"/>
                  </a:lnTo>
                  <a:lnTo>
                    <a:pt x="18" y="376"/>
                  </a:lnTo>
                  <a:lnTo>
                    <a:pt x="14" y="379"/>
                  </a:lnTo>
                  <a:lnTo>
                    <a:pt x="11" y="384"/>
                  </a:lnTo>
                  <a:lnTo>
                    <a:pt x="8" y="396"/>
                  </a:lnTo>
                  <a:lnTo>
                    <a:pt x="5" y="402"/>
                  </a:lnTo>
                  <a:lnTo>
                    <a:pt x="3" y="414"/>
                  </a:lnTo>
                  <a:lnTo>
                    <a:pt x="2" y="433"/>
                  </a:lnTo>
                  <a:lnTo>
                    <a:pt x="0" y="444"/>
                  </a:lnTo>
                  <a:lnTo>
                    <a:pt x="5" y="458"/>
                  </a:lnTo>
                  <a:lnTo>
                    <a:pt x="8" y="465"/>
                  </a:lnTo>
                  <a:lnTo>
                    <a:pt x="9" y="470"/>
                  </a:lnTo>
                  <a:lnTo>
                    <a:pt x="13" y="477"/>
                  </a:lnTo>
                  <a:lnTo>
                    <a:pt x="14" y="482"/>
                  </a:lnTo>
                  <a:lnTo>
                    <a:pt x="16" y="489"/>
                  </a:lnTo>
                  <a:lnTo>
                    <a:pt x="13" y="500"/>
                  </a:lnTo>
                  <a:lnTo>
                    <a:pt x="9" y="508"/>
                  </a:lnTo>
                  <a:lnTo>
                    <a:pt x="3" y="516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29" name="Freeform 692"/>
            <p:cNvSpPr>
              <a:spLocks/>
            </p:cNvSpPr>
            <p:nvPr/>
          </p:nvSpPr>
          <p:spPr bwMode="auto">
            <a:xfrm>
              <a:off x="3900" y="1985"/>
              <a:ext cx="162" cy="110"/>
            </a:xfrm>
            <a:custGeom>
              <a:avLst/>
              <a:gdLst/>
              <a:ahLst/>
              <a:cxnLst>
                <a:cxn ang="0">
                  <a:pos x="162" y="1"/>
                </a:cxn>
                <a:cxn ang="0">
                  <a:pos x="159" y="3"/>
                </a:cxn>
                <a:cxn ang="0">
                  <a:pos x="154" y="1"/>
                </a:cxn>
                <a:cxn ang="0">
                  <a:pos x="147" y="1"/>
                </a:cxn>
                <a:cxn ang="0">
                  <a:pos x="144" y="0"/>
                </a:cxn>
                <a:cxn ang="0">
                  <a:pos x="141" y="3"/>
                </a:cxn>
                <a:cxn ang="0">
                  <a:pos x="132" y="12"/>
                </a:cxn>
                <a:cxn ang="0">
                  <a:pos x="120" y="31"/>
                </a:cxn>
                <a:cxn ang="0">
                  <a:pos x="100" y="43"/>
                </a:cxn>
                <a:cxn ang="0">
                  <a:pos x="85" y="59"/>
                </a:cxn>
                <a:cxn ang="0">
                  <a:pos x="70" y="72"/>
                </a:cxn>
                <a:cxn ang="0">
                  <a:pos x="50" y="87"/>
                </a:cxn>
                <a:cxn ang="0">
                  <a:pos x="39" y="93"/>
                </a:cxn>
                <a:cxn ang="0">
                  <a:pos x="21" y="98"/>
                </a:cxn>
                <a:cxn ang="0">
                  <a:pos x="18" y="102"/>
                </a:cxn>
                <a:cxn ang="0">
                  <a:pos x="3" y="108"/>
                </a:cxn>
                <a:cxn ang="0">
                  <a:pos x="0" y="104"/>
                </a:cxn>
              </a:cxnLst>
              <a:rect l="0" t="0" r="r" b="b"/>
              <a:pathLst>
                <a:path w="162" h="108">
                  <a:moveTo>
                    <a:pt x="162" y="1"/>
                  </a:moveTo>
                  <a:lnTo>
                    <a:pt x="159" y="3"/>
                  </a:lnTo>
                  <a:lnTo>
                    <a:pt x="154" y="1"/>
                  </a:lnTo>
                  <a:lnTo>
                    <a:pt x="147" y="1"/>
                  </a:lnTo>
                  <a:lnTo>
                    <a:pt x="144" y="0"/>
                  </a:lnTo>
                  <a:lnTo>
                    <a:pt x="141" y="3"/>
                  </a:lnTo>
                  <a:lnTo>
                    <a:pt x="132" y="12"/>
                  </a:lnTo>
                  <a:lnTo>
                    <a:pt x="120" y="31"/>
                  </a:lnTo>
                  <a:lnTo>
                    <a:pt x="100" y="43"/>
                  </a:lnTo>
                  <a:lnTo>
                    <a:pt x="85" y="59"/>
                  </a:lnTo>
                  <a:lnTo>
                    <a:pt x="70" y="72"/>
                  </a:lnTo>
                  <a:lnTo>
                    <a:pt x="50" y="87"/>
                  </a:lnTo>
                  <a:lnTo>
                    <a:pt x="39" y="93"/>
                  </a:lnTo>
                  <a:lnTo>
                    <a:pt x="21" y="98"/>
                  </a:lnTo>
                  <a:lnTo>
                    <a:pt x="18" y="102"/>
                  </a:lnTo>
                  <a:lnTo>
                    <a:pt x="3" y="108"/>
                  </a:lnTo>
                  <a:lnTo>
                    <a:pt x="0" y="104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30" name="Freeform 693"/>
            <p:cNvSpPr>
              <a:spLocks/>
            </p:cNvSpPr>
            <p:nvPr/>
          </p:nvSpPr>
          <p:spPr bwMode="auto">
            <a:xfrm>
              <a:off x="3895" y="1689"/>
              <a:ext cx="239" cy="402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83" y="3"/>
                </a:cxn>
                <a:cxn ang="0">
                  <a:pos x="183" y="8"/>
                </a:cxn>
                <a:cxn ang="0">
                  <a:pos x="183" y="12"/>
                </a:cxn>
                <a:cxn ang="0">
                  <a:pos x="183" y="23"/>
                </a:cxn>
                <a:cxn ang="0">
                  <a:pos x="185" y="29"/>
                </a:cxn>
                <a:cxn ang="0">
                  <a:pos x="185" y="35"/>
                </a:cxn>
                <a:cxn ang="0">
                  <a:pos x="187" y="39"/>
                </a:cxn>
                <a:cxn ang="0">
                  <a:pos x="191" y="45"/>
                </a:cxn>
                <a:cxn ang="0">
                  <a:pos x="195" y="50"/>
                </a:cxn>
                <a:cxn ang="0">
                  <a:pos x="198" y="61"/>
                </a:cxn>
                <a:cxn ang="0">
                  <a:pos x="198" y="64"/>
                </a:cxn>
                <a:cxn ang="0">
                  <a:pos x="201" y="71"/>
                </a:cxn>
                <a:cxn ang="0">
                  <a:pos x="208" y="80"/>
                </a:cxn>
                <a:cxn ang="0">
                  <a:pos x="216" y="94"/>
                </a:cxn>
                <a:cxn ang="0">
                  <a:pos x="226" y="108"/>
                </a:cxn>
                <a:cxn ang="0">
                  <a:pos x="230" y="125"/>
                </a:cxn>
                <a:cxn ang="0">
                  <a:pos x="234" y="134"/>
                </a:cxn>
                <a:cxn ang="0">
                  <a:pos x="236" y="139"/>
                </a:cxn>
                <a:cxn ang="0">
                  <a:pos x="239" y="147"/>
                </a:cxn>
                <a:cxn ang="0">
                  <a:pos x="239" y="151"/>
                </a:cxn>
                <a:cxn ang="0">
                  <a:pos x="239" y="159"/>
                </a:cxn>
                <a:cxn ang="0">
                  <a:pos x="236" y="166"/>
                </a:cxn>
                <a:cxn ang="0">
                  <a:pos x="228" y="172"/>
                </a:cxn>
                <a:cxn ang="0">
                  <a:pos x="225" y="177"/>
                </a:cxn>
                <a:cxn ang="0">
                  <a:pos x="220" y="184"/>
                </a:cxn>
                <a:cxn ang="0">
                  <a:pos x="213" y="195"/>
                </a:cxn>
                <a:cxn ang="0">
                  <a:pos x="208" y="201"/>
                </a:cxn>
                <a:cxn ang="0">
                  <a:pos x="201" y="212"/>
                </a:cxn>
                <a:cxn ang="0">
                  <a:pos x="196" y="222"/>
                </a:cxn>
                <a:cxn ang="0">
                  <a:pos x="193" y="225"/>
                </a:cxn>
                <a:cxn ang="0">
                  <a:pos x="191" y="234"/>
                </a:cxn>
                <a:cxn ang="0">
                  <a:pos x="191" y="237"/>
                </a:cxn>
                <a:cxn ang="0">
                  <a:pos x="190" y="246"/>
                </a:cxn>
                <a:cxn ang="0">
                  <a:pos x="185" y="254"/>
                </a:cxn>
                <a:cxn ang="0">
                  <a:pos x="174" y="264"/>
                </a:cxn>
                <a:cxn ang="0">
                  <a:pos x="164" y="272"/>
                </a:cxn>
                <a:cxn ang="0">
                  <a:pos x="156" y="276"/>
                </a:cxn>
                <a:cxn ang="0">
                  <a:pos x="142" y="282"/>
                </a:cxn>
                <a:cxn ang="0">
                  <a:pos x="137" y="287"/>
                </a:cxn>
                <a:cxn ang="0">
                  <a:pos x="130" y="292"/>
                </a:cxn>
                <a:cxn ang="0">
                  <a:pos x="121" y="299"/>
                </a:cxn>
                <a:cxn ang="0">
                  <a:pos x="108" y="308"/>
                </a:cxn>
                <a:cxn ang="0">
                  <a:pos x="100" y="317"/>
                </a:cxn>
                <a:cxn ang="0">
                  <a:pos x="86" y="328"/>
                </a:cxn>
                <a:cxn ang="0">
                  <a:pos x="74" y="337"/>
                </a:cxn>
                <a:cxn ang="0">
                  <a:pos x="60" y="346"/>
                </a:cxn>
                <a:cxn ang="0">
                  <a:pos x="54" y="354"/>
                </a:cxn>
                <a:cxn ang="0">
                  <a:pos x="49" y="360"/>
                </a:cxn>
                <a:cxn ang="0">
                  <a:pos x="42" y="365"/>
                </a:cxn>
                <a:cxn ang="0">
                  <a:pos x="39" y="370"/>
                </a:cxn>
                <a:cxn ang="0">
                  <a:pos x="34" y="373"/>
                </a:cxn>
                <a:cxn ang="0">
                  <a:pos x="28" y="378"/>
                </a:cxn>
                <a:cxn ang="0">
                  <a:pos x="23" y="381"/>
                </a:cxn>
                <a:cxn ang="0">
                  <a:pos x="13" y="385"/>
                </a:cxn>
                <a:cxn ang="0">
                  <a:pos x="0" y="391"/>
                </a:cxn>
                <a:cxn ang="0">
                  <a:pos x="5" y="396"/>
                </a:cxn>
              </a:cxnLst>
              <a:rect l="0" t="0" r="r" b="b"/>
              <a:pathLst>
                <a:path w="239" h="396">
                  <a:moveTo>
                    <a:pt x="187" y="0"/>
                  </a:moveTo>
                  <a:lnTo>
                    <a:pt x="183" y="3"/>
                  </a:lnTo>
                  <a:lnTo>
                    <a:pt x="183" y="8"/>
                  </a:lnTo>
                  <a:lnTo>
                    <a:pt x="183" y="12"/>
                  </a:lnTo>
                  <a:lnTo>
                    <a:pt x="183" y="23"/>
                  </a:lnTo>
                  <a:lnTo>
                    <a:pt x="185" y="29"/>
                  </a:lnTo>
                  <a:lnTo>
                    <a:pt x="185" y="35"/>
                  </a:lnTo>
                  <a:lnTo>
                    <a:pt x="187" y="39"/>
                  </a:lnTo>
                  <a:lnTo>
                    <a:pt x="191" y="45"/>
                  </a:lnTo>
                  <a:lnTo>
                    <a:pt x="195" y="50"/>
                  </a:lnTo>
                  <a:lnTo>
                    <a:pt x="198" y="61"/>
                  </a:lnTo>
                  <a:lnTo>
                    <a:pt x="198" y="64"/>
                  </a:lnTo>
                  <a:lnTo>
                    <a:pt x="201" y="71"/>
                  </a:lnTo>
                  <a:lnTo>
                    <a:pt x="208" y="80"/>
                  </a:lnTo>
                  <a:lnTo>
                    <a:pt x="216" y="94"/>
                  </a:lnTo>
                  <a:lnTo>
                    <a:pt x="226" y="108"/>
                  </a:lnTo>
                  <a:lnTo>
                    <a:pt x="230" y="125"/>
                  </a:lnTo>
                  <a:lnTo>
                    <a:pt x="234" y="134"/>
                  </a:lnTo>
                  <a:lnTo>
                    <a:pt x="236" y="139"/>
                  </a:lnTo>
                  <a:lnTo>
                    <a:pt x="239" y="147"/>
                  </a:lnTo>
                  <a:lnTo>
                    <a:pt x="239" y="151"/>
                  </a:lnTo>
                  <a:lnTo>
                    <a:pt x="239" y="159"/>
                  </a:lnTo>
                  <a:lnTo>
                    <a:pt x="236" y="166"/>
                  </a:lnTo>
                  <a:lnTo>
                    <a:pt x="228" y="172"/>
                  </a:lnTo>
                  <a:lnTo>
                    <a:pt x="225" y="177"/>
                  </a:lnTo>
                  <a:lnTo>
                    <a:pt x="220" y="184"/>
                  </a:lnTo>
                  <a:lnTo>
                    <a:pt x="213" y="195"/>
                  </a:lnTo>
                  <a:lnTo>
                    <a:pt x="208" y="201"/>
                  </a:lnTo>
                  <a:lnTo>
                    <a:pt x="201" y="212"/>
                  </a:lnTo>
                  <a:lnTo>
                    <a:pt x="196" y="222"/>
                  </a:lnTo>
                  <a:lnTo>
                    <a:pt x="193" y="225"/>
                  </a:lnTo>
                  <a:lnTo>
                    <a:pt x="191" y="234"/>
                  </a:lnTo>
                  <a:lnTo>
                    <a:pt x="191" y="237"/>
                  </a:lnTo>
                  <a:lnTo>
                    <a:pt x="190" y="246"/>
                  </a:lnTo>
                  <a:lnTo>
                    <a:pt x="185" y="254"/>
                  </a:lnTo>
                  <a:lnTo>
                    <a:pt x="174" y="264"/>
                  </a:lnTo>
                  <a:lnTo>
                    <a:pt x="164" y="272"/>
                  </a:lnTo>
                  <a:lnTo>
                    <a:pt x="156" y="276"/>
                  </a:lnTo>
                  <a:lnTo>
                    <a:pt x="142" y="282"/>
                  </a:lnTo>
                  <a:lnTo>
                    <a:pt x="137" y="287"/>
                  </a:lnTo>
                  <a:lnTo>
                    <a:pt x="130" y="292"/>
                  </a:lnTo>
                  <a:lnTo>
                    <a:pt x="121" y="299"/>
                  </a:lnTo>
                  <a:lnTo>
                    <a:pt x="108" y="308"/>
                  </a:lnTo>
                  <a:lnTo>
                    <a:pt x="100" y="317"/>
                  </a:lnTo>
                  <a:lnTo>
                    <a:pt x="86" y="328"/>
                  </a:lnTo>
                  <a:lnTo>
                    <a:pt x="74" y="337"/>
                  </a:lnTo>
                  <a:lnTo>
                    <a:pt x="60" y="346"/>
                  </a:lnTo>
                  <a:lnTo>
                    <a:pt x="54" y="354"/>
                  </a:lnTo>
                  <a:lnTo>
                    <a:pt x="49" y="360"/>
                  </a:lnTo>
                  <a:lnTo>
                    <a:pt x="42" y="365"/>
                  </a:lnTo>
                  <a:lnTo>
                    <a:pt x="39" y="370"/>
                  </a:lnTo>
                  <a:lnTo>
                    <a:pt x="34" y="373"/>
                  </a:lnTo>
                  <a:lnTo>
                    <a:pt x="28" y="378"/>
                  </a:lnTo>
                  <a:lnTo>
                    <a:pt x="23" y="381"/>
                  </a:lnTo>
                  <a:lnTo>
                    <a:pt x="13" y="385"/>
                  </a:lnTo>
                  <a:lnTo>
                    <a:pt x="0" y="391"/>
                  </a:lnTo>
                  <a:lnTo>
                    <a:pt x="5" y="396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31" name="Freeform 694"/>
            <p:cNvSpPr>
              <a:spLocks/>
            </p:cNvSpPr>
            <p:nvPr/>
          </p:nvSpPr>
          <p:spPr bwMode="auto">
            <a:xfrm>
              <a:off x="3699" y="1663"/>
              <a:ext cx="383" cy="401"/>
            </a:xfrm>
            <a:custGeom>
              <a:avLst/>
              <a:gdLst/>
              <a:ahLst/>
              <a:cxnLst>
                <a:cxn ang="0">
                  <a:pos x="383" y="26"/>
                </a:cxn>
                <a:cxn ang="0">
                  <a:pos x="368" y="20"/>
                </a:cxn>
                <a:cxn ang="0">
                  <a:pos x="345" y="12"/>
                </a:cxn>
                <a:cxn ang="0">
                  <a:pos x="321" y="6"/>
                </a:cxn>
                <a:cxn ang="0">
                  <a:pos x="306" y="2"/>
                </a:cxn>
                <a:cxn ang="0">
                  <a:pos x="296" y="0"/>
                </a:cxn>
                <a:cxn ang="0">
                  <a:pos x="284" y="3"/>
                </a:cxn>
                <a:cxn ang="0">
                  <a:pos x="270" y="12"/>
                </a:cxn>
                <a:cxn ang="0">
                  <a:pos x="260" y="23"/>
                </a:cxn>
                <a:cxn ang="0">
                  <a:pos x="253" y="32"/>
                </a:cxn>
                <a:cxn ang="0">
                  <a:pos x="251" y="35"/>
                </a:cxn>
                <a:cxn ang="0">
                  <a:pos x="251" y="38"/>
                </a:cxn>
                <a:cxn ang="0">
                  <a:pos x="253" y="50"/>
                </a:cxn>
                <a:cxn ang="0">
                  <a:pos x="246" y="55"/>
                </a:cxn>
                <a:cxn ang="0">
                  <a:pos x="230" y="61"/>
                </a:cxn>
                <a:cxn ang="0">
                  <a:pos x="210" y="76"/>
                </a:cxn>
                <a:cxn ang="0">
                  <a:pos x="194" y="98"/>
                </a:cxn>
                <a:cxn ang="0">
                  <a:pos x="180" y="117"/>
                </a:cxn>
                <a:cxn ang="0">
                  <a:pos x="160" y="138"/>
                </a:cxn>
                <a:cxn ang="0">
                  <a:pos x="146" y="151"/>
                </a:cxn>
                <a:cxn ang="0">
                  <a:pos x="136" y="159"/>
                </a:cxn>
                <a:cxn ang="0">
                  <a:pos x="130" y="159"/>
                </a:cxn>
                <a:cxn ang="0">
                  <a:pos x="122" y="159"/>
                </a:cxn>
                <a:cxn ang="0">
                  <a:pos x="110" y="164"/>
                </a:cxn>
                <a:cxn ang="0">
                  <a:pos x="105" y="170"/>
                </a:cxn>
                <a:cxn ang="0">
                  <a:pos x="102" y="177"/>
                </a:cxn>
                <a:cxn ang="0">
                  <a:pos x="99" y="183"/>
                </a:cxn>
                <a:cxn ang="0">
                  <a:pos x="94" y="189"/>
                </a:cxn>
                <a:cxn ang="0">
                  <a:pos x="83" y="194"/>
                </a:cxn>
                <a:cxn ang="0">
                  <a:pos x="74" y="189"/>
                </a:cxn>
                <a:cxn ang="0">
                  <a:pos x="59" y="189"/>
                </a:cxn>
                <a:cxn ang="0">
                  <a:pos x="44" y="189"/>
                </a:cxn>
                <a:cxn ang="0">
                  <a:pos x="39" y="192"/>
                </a:cxn>
                <a:cxn ang="0">
                  <a:pos x="33" y="189"/>
                </a:cxn>
                <a:cxn ang="0">
                  <a:pos x="30" y="192"/>
                </a:cxn>
                <a:cxn ang="0">
                  <a:pos x="25" y="195"/>
                </a:cxn>
                <a:cxn ang="0">
                  <a:pos x="24" y="200"/>
                </a:cxn>
                <a:cxn ang="0">
                  <a:pos x="20" y="207"/>
                </a:cxn>
                <a:cxn ang="0">
                  <a:pos x="12" y="236"/>
                </a:cxn>
                <a:cxn ang="0">
                  <a:pos x="4" y="271"/>
                </a:cxn>
                <a:cxn ang="0">
                  <a:pos x="0" y="290"/>
                </a:cxn>
                <a:cxn ang="0">
                  <a:pos x="7" y="305"/>
                </a:cxn>
                <a:cxn ang="0">
                  <a:pos x="14" y="319"/>
                </a:cxn>
                <a:cxn ang="0">
                  <a:pos x="19" y="328"/>
                </a:cxn>
                <a:cxn ang="0">
                  <a:pos x="19" y="345"/>
                </a:cxn>
                <a:cxn ang="0">
                  <a:pos x="15" y="364"/>
                </a:cxn>
                <a:cxn ang="0">
                  <a:pos x="14" y="375"/>
                </a:cxn>
                <a:cxn ang="0">
                  <a:pos x="14" y="386"/>
                </a:cxn>
                <a:cxn ang="0">
                  <a:pos x="15" y="396"/>
                </a:cxn>
              </a:cxnLst>
              <a:rect l="0" t="0" r="r" b="b"/>
              <a:pathLst>
                <a:path w="383" h="396">
                  <a:moveTo>
                    <a:pt x="383" y="26"/>
                  </a:moveTo>
                  <a:lnTo>
                    <a:pt x="368" y="20"/>
                  </a:lnTo>
                  <a:lnTo>
                    <a:pt x="345" y="12"/>
                  </a:lnTo>
                  <a:lnTo>
                    <a:pt x="321" y="6"/>
                  </a:lnTo>
                  <a:lnTo>
                    <a:pt x="306" y="2"/>
                  </a:lnTo>
                  <a:lnTo>
                    <a:pt x="296" y="0"/>
                  </a:lnTo>
                  <a:lnTo>
                    <a:pt x="284" y="3"/>
                  </a:lnTo>
                  <a:lnTo>
                    <a:pt x="270" y="12"/>
                  </a:lnTo>
                  <a:lnTo>
                    <a:pt x="260" y="23"/>
                  </a:lnTo>
                  <a:lnTo>
                    <a:pt x="253" y="32"/>
                  </a:lnTo>
                  <a:lnTo>
                    <a:pt x="251" y="35"/>
                  </a:lnTo>
                  <a:lnTo>
                    <a:pt x="251" y="38"/>
                  </a:lnTo>
                  <a:lnTo>
                    <a:pt x="253" y="50"/>
                  </a:lnTo>
                  <a:lnTo>
                    <a:pt x="246" y="55"/>
                  </a:lnTo>
                  <a:lnTo>
                    <a:pt x="230" y="61"/>
                  </a:lnTo>
                  <a:lnTo>
                    <a:pt x="210" y="76"/>
                  </a:lnTo>
                  <a:lnTo>
                    <a:pt x="194" y="98"/>
                  </a:lnTo>
                  <a:lnTo>
                    <a:pt x="180" y="117"/>
                  </a:lnTo>
                  <a:lnTo>
                    <a:pt x="160" y="138"/>
                  </a:lnTo>
                  <a:lnTo>
                    <a:pt x="146" y="151"/>
                  </a:lnTo>
                  <a:lnTo>
                    <a:pt x="136" y="159"/>
                  </a:lnTo>
                  <a:lnTo>
                    <a:pt x="130" y="159"/>
                  </a:lnTo>
                  <a:lnTo>
                    <a:pt x="122" y="159"/>
                  </a:lnTo>
                  <a:lnTo>
                    <a:pt x="110" y="164"/>
                  </a:lnTo>
                  <a:lnTo>
                    <a:pt x="105" y="170"/>
                  </a:lnTo>
                  <a:lnTo>
                    <a:pt x="102" y="177"/>
                  </a:lnTo>
                  <a:lnTo>
                    <a:pt x="99" y="183"/>
                  </a:lnTo>
                  <a:lnTo>
                    <a:pt x="94" y="189"/>
                  </a:lnTo>
                  <a:lnTo>
                    <a:pt x="83" y="194"/>
                  </a:lnTo>
                  <a:lnTo>
                    <a:pt x="74" y="189"/>
                  </a:lnTo>
                  <a:lnTo>
                    <a:pt x="59" y="189"/>
                  </a:lnTo>
                  <a:lnTo>
                    <a:pt x="44" y="189"/>
                  </a:lnTo>
                  <a:lnTo>
                    <a:pt x="39" y="192"/>
                  </a:lnTo>
                  <a:lnTo>
                    <a:pt x="33" y="189"/>
                  </a:lnTo>
                  <a:lnTo>
                    <a:pt x="30" y="192"/>
                  </a:lnTo>
                  <a:lnTo>
                    <a:pt x="25" y="195"/>
                  </a:lnTo>
                  <a:lnTo>
                    <a:pt x="24" y="200"/>
                  </a:lnTo>
                  <a:lnTo>
                    <a:pt x="20" y="207"/>
                  </a:lnTo>
                  <a:lnTo>
                    <a:pt x="12" y="236"/>
                  </a:lnTo>
                  <a:lnTo>
                    <a:pt x="4" y="271"/>
                  </a:lnTo>
                  <a:lnTo>
                    <a:pt x="0" y="290"/>
                  </a:lnTo>
                  <a:lnTo>
                    <a:pt x="7" y="305"/>
                  </a:lnTo>
                  <a:lnTo>
                    <a:pt x="14" y="319"/>
                  </a:lnTo>
                  <a:lnTo>
                    <a:pt x="19" y="328"/>
                  </a:lnTo>
                  <a:lnTo>
                    <a:pt x="19" y="345"/>
                  </a:lnTo>
                  <a:lnTo>
                    <a:pt x="15" y="364"/>
                  </a:lnTo>
                  <a:lnTo>
                    <a:pt x="14" y="375"/>
                  </a:lnTo>
                  <a:lnTo>
                    <a:pt x="14" y="386"/>
                  </a:lnTo>
                  <a:lnTo>
                    <a:pt x="15" y="396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32" name="Freeform 695"/>
            <p:cNvSpPr>
              <a:spLocks/>
            </p:cNvSpPr>
            <p:nvPr/>
          </p:nvSpPr>
          <p:spPr bwMode="auto">
            <a:xfrm>
              <a:off x="3035" y="1347"/>
              <a:ext cx="658" cy="778"/>
            </a:xfrm>
            <a:custGeom>
              <a:avLst/>
              <a:gdLst/>
              <a:ahLst/>
              <a:cxnLst>
                <a:cxn ang="0">
                  <a:pos x="653" y="38"/>
                </a:cxn>
                <a:cxn ang="0">
                  <a:pos x="658" y="69"/>
                </a:cxn>
                <a:cxn ang="0">
                  <a:pos x="648" y="104"/>
                </a:cxn>
                <a:cxn ang="0">
                  <a:pos x="643" y="139"/>
                </a:cxn>
                <a:cxn ang="0">
                  <a:pos x="618" y="167"/>
                </a:cxn>
                <a:cxn ang="0">
                  <a:pos x="596" y="192"/>
                </a:cxn>
                <a:cxn ang="0">
                  <a:pos x="592" y="214"/>
                </a:cxn>
                <a:cxn ang="0">
                  <a:pos x="584" y="261"/>
                </a:cxn>
                <a:cxn ang="0">
                  <a:pos x="561" y="301"/>
                </a:cxn>
                <a:cxn ang="0">
                  <a:pos x="548" y="314"/>
                </a:cxn>
                <a:cxn ang="0">
                  <a:pos x="508" y="331"/>
                </a:cxn>
                <a:cxn ang="0">
                  <a:pos x="462" y="353"/>
                </a:cxn>
                <a:cxn ang="0">
                  <a:pos x="436" y="377"/>
                </a:cxn>
                <a:cxn ang="0">
                  <a:pos x="423" y="387"/>
                </a:cxn>
                <a:cxn ang="0">
                  <a:pos x="348" y="373"/>
                </a:cxn>
                <a:cxn ang="0">
                  <a:pos x="316" y="362"/>
                </a:cxn>
                <a:cxn ang="0">
                  <a:pos x="305" y="347"/>
                </a:cxn>
                <a:cxn ang="0">
                  <a:pos x="297" y="334"/>
                </a:cxn>
                <a:cxn ang="0">
                  <a:pos x="297" y="323"/>
                </a:cxn>
                <a:cxn ang="0">
                  <a:pos x="287" y="317"/>
                </a:cxn>
                <a:cxn ang="0">
                  <a:pos x="274" y="320"/>
                </a:cxn>
                <a:cxn ang="0">
                  <a:pos x="265" y="329"/>
                </a:cxn>
                <a:cxn ang="0">
                  <a:pos x="223" y="324"/>
                </a:cxn>
                <a:cxn ang="0">
                  <a:pos x="193" y="314"/>
                </a:cxn>
                <a:cxn ang="0">
                  <a:pos x="159" y="314"/>
                </a:cxn>
                <a:cxn ang="0">
                  <a:pos x="119" y="302"/>
                </a:cxn>
                <a:cxn ang="0">
                  <a:pos x="90" y="305"/>
                </a:cxn>
                <a:cxn ang="0">
                  <a:pos x="82" y="320"/>
                </a:cxn>
                <a:cxn ang="0">
                  <a:pos x="75" y="334"/>
                </a:cxn>
                <a:cxn ang="0">
                  <a:pos x="54" y="337"/>
                </a:cxn>
                <a:cxn ang="0">
                  <a:pos x="34" y="343"/>
                </a:cxn>
                <a:cxn ang="0">
                  <a:pos x="27" y="355"/>
                </a:cxn>
                <a:cxn ang="0">
                  <a:pos x="8" y="413"/>
                </a:cxn>
                <a:cxn ang="0">
                  <a:pos x="8" y="460"/>
                </a:cxn>
                <a:cxn ang="0">
                  <a:pos x="19" y="486"/>
                </a:cxn>
                <a:cxn ang="0">
                  <a:pos x="5" y="544"/>
                </a:cxn>
                <a:cxn ang="0">
                  <a:pos x="3" y="575"/>
                </a:cxn>
                <a:cxn ang="0">
                  <a:pos x="21" y="598"/>
                </a:cxn>
                <a:cxn ang="0">
                  <a:pos x="44" y="640"/>
                </a:cxn>
                <a:cxn ang="0">
                  <a:pos x="47" y="683"/>
                </a:cxn>
                <a:cxn ang="0">
                  <a:pos x="41" y="716"/>
                </a:cxn>
                <a:cxn ang="0">
                  <a:pos x="32" y="738"/>
                </a:cxn>
                <a:cxn ang="0">
                  <a:pos x="26" y="752"/>
                </a:cxn>
                <a:cxn ang="0">
                  <a:pos x="11" y="758"/>
                </a:cxn>
              </a:cxnLst>
              <a:rect l="0" t="0" r="r" b="b"/>
              <a:pathLst>
                <a:path w="658" h="768">
                  <a:moveTo>
                    <a:pt x="645" y="0"/>
                  </a:moveTo>
                  <a:lnTo>
                    <a:pt x="648" y="21"/>
                  </a:lnTo>
                  <a:lnTo>
                    <a:pt x="653" y="38"/>
                  </a:lnTo>
                  <a:lnTo>
                    <a:pt x="656" y="51"/>
                  </a:lnTo>
                  <a:lnTo>
                    <a:pt x="658" y="63"/>
                  </a:lnTo>
                  <a:lnTo>
                    <a:pt x="658" y="69"/>
                  </a:lnTo>
                  <a:lnTo>
                    <a:pt x="656" y="78"/>
                  </a:lnTo>
                  <a:lnTo>
                    <a:pt x="653" y="92"/>
                  </a:lnTo>
                  <a:lnTo>
                    <a:pt x="648" y="104"/>
                  </a:lnTo>
                  <a:lnTo>
                    <a:pt x="648" y="117"/>
                  </a:lnTo>
                  <a:lnTo>
                    <a:pt x="647" y="127"/>
                  </a:lnTo>
                  <a:lnTo>
                    <a:pt x="643" y="139"/>
                  </a:lnTo>
                  <a:lnTo>
                    <a:pt x="633" y="151"/>
                  </a:lnTo>
                  <a:lnTo>
                    <a:pt x="625" y="159"/>
                  </a:lnTo>
                  <a:lnTo>
                    <a:pt x="618" y="167"/>
                  </a:lnTo>
                  <a:lnTo>
                    <a:pt x="610" y="175"/>
                  </a:lnTo>
                  <a:lnTo>
                    <a:pt x="599" y="184"/>
                  </a:lnTo>
                  <a:lnTo>
                    <a:pt x="596" y="192"/>
                  </a:lnTo>
                  <a:lnTo>
                    <a:pt x="596" y="195"/>
                  </a:lnTo>
                  <a:lnTo>
                    <a:pt x="594" y="198"/>
                  </a:lnTo>
                  <a:lnTo>
                    <a:pt x="592" y="214"/>
                  </a:lnTo>
                  <a:lnTo>
                    <a:pt x="592" y="231"/>
                  </a:lnTo>
                  <a:lnTo>
                    <a:pt x="591" y="242"/>
                  </a:lnTo>
                  <a:lnTo>
                    <a:pt x="584" y="261"/>
                  </a:lnTo>
                  <a:lnTo>
                    <a:pt x="572" y="282"/>
                  </a:lnTo>
                  <a:lnTo>
                    <a:pt x="564" y="293"/>
                  </a:lnTo>
                  <a:lnTo>
                    <a:pt x="561" y="301"/>
                  </a:lnTo>
                  <a:lnTo>
                    <a:pt x="556" y="309"/>
                  </a:lnTo>
                  <a:lnTo>
                    <a:pt x="554" y="311"/>
                  </a:lnTo>
                  <a:lnTo>
                    <a:pt x="548" y="314"/>
                  </a:lnTo>
                  <a:lnTo>
                    <a:pt x="541" y="315"/>
                  </a:lnTo>
                  <a:lnTo>
                    <a:pt x="526" y="321"/>
                  </a:lnTo>
                  <a:lnTo>
                    <a:pt x="508" y="331"/>
                  </a:lnTo>
                  <a:lnTo>
                    <a:pt x="489" y="340"/>
                  </a:lnTo>
                  <a:lnTo>
                    <a:pt x="479" y="344"/>
                  </a:lnTo>
                  <a:lnTo>
                    <a:pt x="462" y="353"/>
                  </a:lnTo>
                  <a:lnTo>
                    <a:pt x="450" y="365"/>
                  </a:lnTo>
                  <a:lnTo>
                    <a:pt x="443" y="373"/>
                  </a:lnTo>
                  <a:lnTo>
                    <a:pt x="436" y="377"/>
                  </a:lnTo>
                  <a:lnTo>
                    <a:pt x="431" y="382"/>
                  </a:lnTo>
                  <a:lnTo>
                    <a:pt x="426" y="385"/>
                  </a:lnTo>
                  <a:lnTo>
                    <a:pt x="423" y="387"/>
                  </a:lnTo>
                  <a:lnTo>
                    <a:pt x="395" y="383"/>
                  </a:lnTo>
                  <a:lnTo>
                    <a:pt x="369" y="377"/>
                  </a:lnTo>
                  <a:lnTo>
                    <a:pt x="348" y="373"/>
                  </a:lnTo>
                  <a:lnTo>
                    <a:pt x="333" y="370"/>
                  </a:lnTo>
                  <a:lnTo>
                    <a:pt x="321" y="365"/>
                  </a:lnTo>
                  <a:lnTo>
                    <a:pt x="316" y="362"/>
                  </a:lnTo>
                  <a:lnTo>
                    <a:pt x="311" y="358"/>
                  </a:lnTo>
                  <a:lnTo>
                    <a:pt x="307" y="350"/>
                  </a:lnTo>
                  <a:lnTo>
                    <a:pt x="305" y="347"/>
                  </a:lnTo>
                  <a:lnTo>
                    <a:pt x="304" y="343"/>
                  </a:lnTo>
                  <a:lnTo>
                    <a:pt x="297" y="337"/>
                  </a:lnTo>
                  <a:lnTo>
                    <a:pt x="297" y="334"/>
                  </a:lnTo>
                  <a:lnTo>
                    <a:pt x="297" y="331"/>
                  </a:lnTo>
                  <a:lnTo>
                    <a:pt x="299" y="328"/>
                  </a:lnTo>
                  <a:lnTo>
                    <a:pt x="297" y="323"/>
                  </a:lnTo>
                  <a:lnTo>
                    <a:pt x="295" y="321"/>
                  </a:lnTo>
                  <a:lnTo>
                    <a:pt x="292" y="318"/>
                  </a:lnTo>
                  <a:lnTo>
                    <a:pt x="287" y="317"/>
                  </a:lnTo>
                  <a:lnTo>
                    <a:pt x="282" y="317"/>
                  </a:lnTo>
                  <a:lnTo>
                    <a:pt x="277" y="318"/>
                  </a:lnTo>
                  <a:lnTo>
                    <a:pt x="274" y="320"/>
                  </a:lnTo>
                  <a:lnTo>
                    <a:pt x="272" y="323"/>
                  </a:lnTo>
                  <a:lnTo>
                    <a:pt x="267" y="328"/>
                  </a:lnTo>
                  <a:lnTo>
                    <a:pt x="265" y="329"/>
                  </a:lnTo>
                  <a:lnTo>
                    <a:pt x="256" y="329"/>
                  </a:lnTo>
                  <a:lnTo>
                    <a:pt x="243" y="329"/>
                  </a:lnTo>
                  <a:lnTo>
                    <a:pt x="223" y="324"/>
                  </a:lnTo>
                  <a:lnTo>
                    <a:pt x="207" y="323"/>
                  </a:lnTo>
                  <a:lnTo>
                    <a:pt x="200" y="320"/>
                  </a:lnTo>
                  <a:lnTo>
                    <a:pt x="193" y="314"/>
                  </a:lnTo>
                  <a:lnTo>
                    <a:pt x="183" y="311"/>
                  </a:lnTo>
                  <a:lnTo>
                    <a:pt x="170" y="312"/>
                  </a:lnTo>
                  <a:lnTo>
                    <a:pt x="159" y="314"/>
                  </a:lnTo>
                  <a:lnTo>
                    <a:pt x="144" y="314"/>
                  </a:lnTo>
                  <a:lnTo>
                    <a:pt x="134" y="309"/>
                  </a:lnTo>
                  <a:lnTo>
                    <a:pt x="119" y="302"/>
                  </a:lnTo>
                  <a:lnTo>
                    <a:pt x="110" y="302"/>
                  </a:lnTo>
                  <a:lnTo>
                    <a:pt x="98" y="302"/>
                  </a:lnTo>
                  <a:lnTo>
                    <a:pt x="90" y="305"/>
                  </a:lnTo>
                  <a:lnTo>
                    <a:pt x="87" y="311"/>
                  </a:lnTo>
                  <a:lnTo>
                    <a:pt x="85" y="314"/>
                  </a:lnTo>
                  <a:lnTo>
                    <a:pt x="82" y="320"/>
                  </a:lnTo>
                  <a:lnTo>
                    <a:pt x="78" y="326"/>
                  </a:lnTo>
                  <a:lnTo>
                    <a:pt x="75" y="332"/>
                  </a:lnTo>
                  <a:lnTo>
                    <a:pt x="75" y="334"/>
                  </a:lnTo>
                  <a:lnTo>
                    <a:pt x="70" y="337"/>
                  </a:lnTo>
                  <a:lnTo>
                    <a:pt x="65" y="337"/>
                  </a:lnTo>
                  <a:lnTo>
                    <a:pt x="54" y="337"/>
                  </a:lnTo>
                  <a:lnTo>
                    <a:pt x="44" y="337"/>
                  </a:lnTo>
                  <a:lnTo>
                    <a:pt x="39" y="340"/>
                  </a:lnTo>
                  <a:lnTo>
                    <a:pt x="34" y="343"/>
                  </a:lnTo>
                  <a:lnTo>
                    <a:pt x="31" y="346"/>
                  </a:lnTo>
                  <a:lnTo>
                    <a:pt x="29" y="352"/>
                  </a:lnTo>
                  <a:lnTo>
                    <a:pt x="27" y="355"/>
                  </a:lnTo>
                  <a:lnTo>
                    <a:pt x="21" y="371"/>
                  </a:lnTo>
                  <a:lnTo>
                    <a:pt x="13" y="393"/>
                  </a:lnTo>
                  <a:lnTo>
                    <a:pt x="8" y="413"/>
                  </a:lnTo>
                  <a:lnTo>
                    <a:pt x="17" y="430"/>
                  </a:lnTo>
                  <a:lnTo>
                    <a:pt x="11" y="446"/>
                  </a:lnTo>
                  <a:lnTo>
                    <a:pt x="8" y="460"/>
                  </a:lnTo>
                  <a:lnTo>
                    <a:pt x="11" y="468"/>
                  </a:lnTo>
                  <a:lnTo>
                    <a:pt x="16" y="476"/>
                  </a:lnTo>
                  <a:lnTo>
                    <a:pt x="19" y="486"/>
                  </a:lnTo>
                  <a:lnTo>
                    <a:pt x="17" y="501"/>
                  </a:lnTo>
                  <a:lnTo>
                    <a:pt x="11" y="525"/>
                  </a:lnTo>
                  <a:lnTo>
                    <a:pt x="5" y="544"/>
                  </a:lnTo>
                  <a:lnTo>
                    <a:pt x="1" y="563"/>
                  </a:lnTo>
                  <a:lnTo>
                    <a:pt x="1" y="569"/>
                  </a:lnTo>
                  <a:lnTo>
                    <a:pt x="3" y="575"/>
                  </a:lnTo>
                  <a:lnTo>
                    <a:pt x="6" y="581"/>
                  </a:lnTo>
                  <a:lnTo>
                    <a:pt x="13" y="589"/>
                  </a:lnTo>
                  <a:lnTo>
                    <a:pt x="21" y="598"/>
                  </a:lnTo>
                  <a:lnTo>
                    <a:pt x="29" y="613"/>
                  </a:lnTo>
                  <a:lnTo>
                    <a:pt x="41" y="631"/>
                  </a:lnTo>
                  <a:lnTo>
                    <a:pt x="44" y="640"/>
                  </a:lnTo>
                  <a:lnTo>
                    <a:pt x="46" y="657"/>
                  </a:lnTo>
                  <a:lnTo>
                    <a:pt x="47" y="669"/>
                  </a:lnTo>
                  <a:lnTo>
                    <a:pt x="47" y="683"/>
                  </a:lnTo>
                  <a:lnTo>
                    <a:pt x="46" y="695"/>
                  </a:lnTo>
                  <a:lnTo>
                    <a:pt x="42" y="708"/>
                  </a:lnTo>
                  <a:lnTo>
                    <a:pt x="41" y="716"/>
                  </a:lnTo>
                  <a:lnTo>
                    <a:pt x="37" y="728"/>
                  </a:lnTo>
                  <a:lnTo>
                    <a:pt x="36" y="734"/>
                  </a:lnTo>
                  <a:lnTo>
                    <a:pt x="32" y="738"/>
                  </a:lnTo>
                  <a:lnTo>
                    <a:pt x="31" y="746"/>
                  </a:lnTo>
                  <a:lnTo>
                    <a:pt x="27" y="750"/>
                  </a:lnTo>
                  <a:lnTo>
                    <a:pt x="26" y="752"/>
                  </a:lnTo>
                  <a:lnTo>
                    <a:pt x="21" y="753"/>
                  </a:lnTo>
                  <a:lnTo>
                    <a:pt x="16" y="756"/>
                  </a:lnTo>
                  <a:lnTo>
                    <a:pt x="11" y="758"/>
                  </a:lnTo>
                  <a:lnTo>
                    <a:pt x="10" y="759"/>
                  </a:lnTo>
                  <a:lnTo>
                    <a:pt x="0" y="768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33" name="Freeform 696"/>
            <p:cNvSpPr>
              <a:spLocks/>
            </p:cNvSpPr>
            <p:nvPr/>
          </p:nvSpPr>
          <p:spPr bwMode="auto">
            <a:xfrm>
              <a:off x="3919" y="1319"/>
              <a:ext cx="189" cy="370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5" y="3"/>
                </a:cxn>
                <a:cxn ang="0">
                  <a:pos x="9" y="7"/>
                </a:cxn>
                <a:cxn ang="0">
                  <a:pos x="5" y="13"/>
                </a:cxn>
                <a:cxn ang="0">
                  <a:pos x="4" y="22"/>
                </a:cxn>
                <a:cxn ang="0">
                  <a:pos x="2" y="29"/>
                </a:cxn>
                <a:cxn ang="0">
                  <a:pos x="0" y="38"/>
                </a:cxn>
                <a:cxn ang="0">
                  <a:pos x="2" y="51"/>
                </a:cxn>
                <a:cxn ang="0">
                  <a:pos x="5" y="65"/>
                </a:cxn>
                <a:cxn ang="0">
                  <a:pos x="5" y="69"/>
                </a:cxn>
                <a:cxn ang="0">
                  <a:pos x="7" y="69"/>
                </a:cxn>
                <a:cxn ang="0">
                  <a:pos x="13" y="72"/>
                </a:cxn>
                <a:cxn ang="0">
                  <a:pos x="20" y="81"/>
                </a:cxn>
                <a:cxn ang="0">
                  <a:pos x="23" y="95"/>
                </a:cxn>
                <a:cxn ang="0">
                  <a:pos x="25" y="110"/>
                </a:cxn>
                <a:cxn ang="0">
                  <a:pos x="31" y="114"/>
                </a:cxn>
                <a:cxn ang="0">
                  <a:pos x="35" y="118"/>
                </a:cxn>
                <a:cxn ang="0">
                  <a:pos x="48" y="122"/>
                </a:cxn>
                <a:cxn ang="0">
                  <a:pos x="61" y="127"/>
                </a:cxn>
                <a:cxn ang="0">
                  <a:pos x="67" y="128"/>
                </a:cxn>
                <a:cxn ang="0">
                  <a:pos x="74" y="131"/>
                </a:cxn>
                <a:cxn ang="0">
                  <a:pos x="81" y="133"/>
                </a:cxn>
                <a:cxn ang="0">
                  <a:pos x="84" y="133"/>
                </a:cxn>
                <a:cxn ang="0">
                  <a:pos x="92" y="137"/>
                </a:cxn>
                <a:cxn ang="0">
                  <a:pos x="96" y="140"/>
                </a:cxn>
                <a:cxn ang="0">
                  <a:pos x="96" y="141"/>
                </a:cxn>
                <a:cxn ang="0">
                  <a:pos x="97" y="151"/>
                </a:cxn>
                <a:cxn ang="0">
                  <a:pos x="107" y="160"/>
                </a:cxn>
                <a:cxn ang="0">
                  <a:pos x="118" y="169"/>
                </a:cxn>
                <a:cxn ang="0">
                  <a:pos x="133" y="180"/>
                </a:cxn>
                <a:cxn ang="0">
                  <a:pos x="142" y="191"/>
                </a:cxn>
                <a:cxn ang="0">
                  <a:pos x="150" y="203"/>
                </a:cxn>
                <a:cxn ang="0">
                  <a:pos x="157" y="217"/>
                </a:cxn>
                <a:cxn ang="0">
                  <a:pos x="164" y="240"/>
                </a:cxn>
                <a:cxn ang="0">
                  <a:pos x="172" y="253"/>
                </a:cxn>
                <a:cxn ang="0">
                  <a:pos x="181" y="264"/>
                </a:cxn>
                <a:cxn ang="0">
                  <a:pos x="186" y="276"/>
                </a:cxn>
                <a:cxn ang="0">
                  <a:pos x="189" y="288"/>
                </a:cxn>
                <a:cxn ang="0">
                  <a:pos x="189" y="291"/>
                </a:cxn>
                <a:cxn ang="0">
                  <a:pos x="189" y="297"/>
                </a:cxn>
                <a:cxn ang="0">
                  <a:pos x="184" y="308"/>
                </a:cxn>
                <a:cxn ang="0">
                  <a:pos x="181" y="317"/>
                </a:cxn>
                <a:cxn ang="0">
                  <a:pos x="174" y="328"/>
                </a:cxn>
                <a:cxn ang="0">
                  <a:pos x="166" y="339"/>
                </a:cxn>
                <a:cxn ang="0">
                  <a:pos x="159" y="348"/>
                </a:cxn>
                <a:cxn ang="0">
                  <a:pos x="159" y="351"/>
                </a:cxn>
                <a:cxn ang="0">
                  <a:pos x="161" y="356"/>
                </a:cxn>
                <a:cxn ang="0">
                  <a:pos x="157" y="358"/>
                </a:cxn>
                <a:cxn ang="0">
                  <a:pos x="161" y="359"/>
                </a:cxn>
                <a:cxn ang="0">
                  <a:pos x="163" y="365"/>
                </a:cxn>
              </a:cxnLst>
              <a:rect l="0" t="0" r="r" b="b"/>
              <a:pathLst>
                <a:path w="189" h="365">
                  <a:moveTo>
                    <a:pt x="18" y="0"/>
                  </a:moveTo>
                  <a:lnTo>
                    <a:pt x="15" y="3"/>
                  </a:lnTo>
                  <a:lnTo>
                    <a:pt x="9" y="7"/>
                  </a:lnTo>
                  <a:lnTo>
                    <a:pt x="5" y="13"/>
                  </a:lnTo>
                  <a:lnTo>
                    <a:pt x="4" y="22"/>
                  </a:lnTo>
                  <a:lnTo>
                    <a:pt x="2" y="29"/>
                  </a:lnTo>
                  <a:lnTo>
                    <a:pt x="0" y="38"/>
                  </a:lnTo>
                  <a:lnTo>
                    <a:pt x="2" y="51"/>
                  </a:lnTo>
                  <a:lnTo>
                    <a:pt x="5" y="65"/>
                  </a:lnTo>
                  <a:lnTo>
                    <a:pt x="5" y="69"/>
                  </a:lnTo>
                  <a:lnTo>
                    <a:pt x="7" y="69"/>
                  </a:lnTo>
                  <a:lnTo>
                    <a:pt x="13" y="72"/>
                  </a:lnTo>
                  <a:lnTo>
                    <a:pt x="20" y="81"/>
                  </a:lnTo>
                  <a:lnTo>
                    <a:pt x="23" y="95"/>
                  </a:lnTo>
                  <a:lnTo>
                    <a:pt x="25" y="110"/>
                  </a:lnTo>
                  <a:lnTo>
                    <a:pt x="31" y="114"/>
                  </a:lnTo>
                  <a:lnTo>
                    <a:pt x="35" y="118"/>
                  </a:lnTo>
                  <a:lnTo>
                    <a:pt x="48" y="122"/>
                  </a:lnTo>
                  <a:lnTo>
                    <a:pt x="61" y="127"/>
                  </a:lnTo>
                  <a:lnTo>
                    <a:pt x="67" y="128"/>
                  </a:lnTo>
                  <a:lnTo>
                    <a:pt x="74" y="131"/>
                  </a:lnTo>
                  <a:lnTo>
                    <a:pt x="81" y="133"/>
                  </a:lnTo>
                  <a:lnTo>
                    <a:pt x="84" y="133"/>
                  </a:lnTo>
                  <a:lnTo>
                    <a:pt x="92" y="137"/>
                  </a:lnTo>
                  <a:lnTo>
                    <a:pt x="96" y="140"/>
                  </a:lnTo>
                  <a:lnTo>
                    <a:pt x="96" y="141"/>
                  </a:lnTo>
                  <a:lnTo>
                    <a:pt x="97" y="151"/>
                  </a:lnTo>
                  <a:lnTo>
                    <a:pt x="107" y="160"/>
                  </a:lnTo>
                  <a:lnTo>
                    <a:pt x="118" y="169"/>
                  </a:lnTo>
                  <a:lnTo>
                    <a:pt x="133" y="180"/>
                  </a:lnTo>
                  <a:lnTo>
                    <a:pt x="142" y="191"/>
                  </a:lnTo>
                  <a:lnTo>
                    <a:pt x="150" y="203"/>
                  </a:lnTo>
                  <a:lnTo>
                    <a:pt x="157" y="217"/>
                  </a:lnTo>
                  <a:lnTo>
                    <a:pt x="164" y="240"/>
                  </a:lnTo>
                  <a:lnTo>
                    <a:pt x="172" y="253"/>
                  </a:lnTo>
                  <a:lnTo>
                    <a:pt x="181" y="264"/>
                  </a:lnTo>
                  <a:lnTo>
                    <a:pt x="186" y="276"/>
                  </a:lnTo>
                  <a:lnTo>
                    <a:pt x="189" y="288"/>
                  </a:lnTo>
                  <a:lnTo>
                    <a:pt x="189" y="291"/>
                  </a:lnTo>
                  <a:lnTo>
                    <a:pt x="189" y="297"/>
                  </a:lnTo>
                  <a:lnTo>
                    <a:pt x="184" y="308"/>
                  </a:lnTo>
                  <a:lnTo>
                    <a:pt x="181" y="317"/>
                  </a:lnTo>
                  <a:lnTo>
                    <a:pt x="174" y="328"/>
                  </a:lnTo>
                  <a:lnTo>
                    <a:pt x="166" y="339"/>
                  </a:lnTo>
                  <a:lnTo>
                    <a:pt x="159" y="348"/>
                  </a:lnTo>
                  <a:lnTo>
                    <a:pt x="159" y="351"/>
                  </a:lnTo>
                  <a:lnTo>
                    <a:pt x="161" y="356"/>
                  </a:lnTo>
                  <a:lnTo>
                    <a:pt x="157" y="358"/>
                  </a:lnTo>
                  <a:lnTo>
                    <a:pt x="161" y="359"/>
                  </a:lnTo>
                  <a:lnTo>
                    <a:pt x="163" y="365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34" name="Freeform 697"/>
            <p:cNvSpPr>
              <a:spLocks/>
            </p:cNvSpPr>
            <p:nvPr/>
          </p:nvSpPr>
          <p:spPr bwMode="auto">
            <a:xfrm>
              <a:off x="3937" y="1319"/>
              <a:ext cx="219" cy="6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9"/>
                </a:cxn>
                <a:cxn ang="0">
                  <a:pos x="7" y="19"/>
                </a:cxn>
                <a:cxn ang="0">
                  <a:pos x="8" y="30"/>
                </a:cxn>
                <a:cxn ang="0">
                  <a:pos x="13" y="52"/>
                </a:cxn>
                <a:cxn ang="0">
                  <a:pos x="17" y="62"/>
                </a:cxn>
                <a:cxn ang="0">
                  <a:pos x="22" y="68"/>
                </a:cxn>
                <a:cxn ang="0">
                  <a:pos x="30" y="72"/>
                </a:cxn>
                <a:cxn ang="0">
                  <a:pos x="35" y="75"/>
                </a:cxn>
                <a:cxn ang="0">
                  <a:pos x="49" y="86"/>
                </a:cxn>
                <a:cxn ang="0">
                  <a:pos x="59" y="104"/>
                </a:cxn>
                <a:cxn ang="0">
                  <a:pos x="69" y="114"/>
                </a:cxn>
                <a:cxn ang="0">
                  <a:pos x="89" y="136"/>
                </a:cxn>
                <a:cxn ang="0">
                  <a:pos x="112" y="155"/>
                </a:cxn>
                <a:cxn ang="0">
                  <a:pos x="129" y="170"/>
                </a:cxn>
                <a:cxn ang="0">
                  <a:pos x="141" y="183"/>
                </a:cxn>
                <a:cxn ang="0">
                  <a:pos x="156" y="207"/>
                </a:cxn>
                <a:cxn ang="0">
                  <a:pos x="166" y="222"/>
                </a:cxn>
                <a:cxn ang="0">
                  <a:pos x="173" y="238"/>
                </a:cxn>
                <a:cxn ang="0">
                  <a:pos x="178" y="258"/>
                </a:cxn>
                <a:cxn ang="0">
                  <a:pos x="186" y="272"/>
                </a:cxn>
                <a:cxn ang="0">
                  <a:pos x="194" y="281"/>
                </a:cxn>
                <a:cxn ang="0">
                  <a:pos x="195" y="286"/>
                </a:cxn>
                <a:cxn ang="0">
                  <a:pos x="192" y="297"/>
                </a:cxn>
                <a:cxn ang="0">
                  <a:pos x="190" y="303"/>
                </a:cxn>
                <a:cxn ang="0">
                  <a:pos x="184" y="314"/>
                </a:cxn>
                <a:cxn ang="0">
                  <a:pos x="178" y="328"/>
                </a:cxn>
                <a:cxn ang="0">
                  <a:pos x="174" y="336"/>
                </a:cxn>
                <a:cxn ang="0">
                  <a:pos x="169" y="342"/>
                </a:cxn>
                <a:cxn ang="0">
                  <a:pos x="158" y="355"/>
                </a:cxn>
                <a:cxn ang="0">
                  <a:pos x="153" y="362"/>
                </a:cxn>
                <a:cxn ang="0">
                  <a:pos x="156" y="368"/>
                </a:cxn>
                <a:cxn ang="0">
                  <a:pos x="153" y="377"/>
                </a:cxn>
                <a:cxn ang="0">
                  <a:pos x="153" y="386"/>
                </a:cxn>
                <a:cxn ang="0">
                  <a:pos x="156" y="395"/>
                </a:cxn>
                <a:cxn ang="0">
                  <a:pos x="159" y="401"/>
                </a:cxn>
                <a:cxn ang="0">
                  <a:pos x="166" y="407"/>
                </a:cxn>
                <a:cxn ang="0">
                  <a:pos x="173" y="415"/>
                </a:cxn>
                <a:cxn ang="0">
                  <a:pos x="181" y="433"/>
                </a:cxn>
                <a:cxn ang="0">
                  <a:pos x="197" y="448"/>
                </a:cxn>
                <a:cxn ang="0">
                  <a:pos x="205" y="456"/>
                </a:cxn>
                <a:cxn ang="0">
                  <a:pos x="212" y="460"/>
                </a:cxn>
                <a:cxn ang="0">
                  <a:pos x="215" y="466"/>
                </a:cxn>
                <a:cxn ang="0">
                  <a:pos x="217" y="474"/>
                </a:cxn>
                <a:cxn ang="0">
                  <a:pos x="219" y="493"/>
                </a:cxn>
                <a:cxn ang="0">
                  <a:pos x="215" y="512"/>
                </a:cxn>
                <a:cxn ang="0">
                  <a:pos x="207" y="533"/>
                </a:cxn>
                <a:cxn ang="0">
                  <a:pos x="207" y="540"/>
                </a:cxn>
                <a:cxn ang="0">
                  <a:pos x="205" y="546"/>
                </a:cxn>
                <a:cxn ang="0">
                  <a:pos x="200" y="554"/>
                </a:cxn>
                <a:cxn ang="0">
                  <a:pos x="184" y="571"/>
                </a:cxn>
                <a:cxn ang="0">
                  <a:pos x="173" y="585"/>
                </a:cxn>
                <a:cxn ang="0">
                  <a:pos x="168" y="596"/>
                </a:cxn>
                <a:cxn ang="0">
                  <a:pos x="166" y="601"/>
                </a:cxn>
                <a:cxn ang="0">
                  <a:pos x="166" y="605"/>
                </a:cxn>
                <a:cxn ang="0">
                  <a:pos x="161" y="619"/>
                </a:cxn>
                <a:cxn ang="0">
                  <a:pos x="151" y="634"/>
                </a:cxn>
                <a:cxn ang="0">
                  <a:pos x="139" y="647"/>
                </a:cxn>
                <a:cxn ang="0">
                  <a:pos x="127" y="657"/>
                </a:cxn>
                <a:cxn ang="0">
                  <a:pos x="125" y="658"/>
                </a:cxn>
              </a:cxnLst>
              <a:rect l="0" t="0" r="r" b="b"/>
              <a:pathLst>
                <a:path w="219" h="658">
                  <a:moveTo>
                    <a:pt x="0" y="0"/>
                  </a:moveTo>
                  <a:lnTo>
                    <a:pt x="3" y="9"/>
                  </a:lnTo>
                  <a:lnTo>
                    <a:pt x="7" y="19"/>
                  </a:lnTo>
                  <a:lnTo>
                    <a:pt x="8" y="30"/>
                  </a:lnTo>
                  <a:lnTo>
                    <a:pt x="13" y="52"/>
                  </a:lnTo>
                  <a:lnTo>
                    <a:pt x="17" y="62"/>
                  </a:lnTo>
                  <a:lnTo>
                    <a:pt x="22" y="68"/>
                  </a:lnTo>
                  <a:lnTo>
                    <a:pt x="30" y="72"/>
                  </a:lnTo>
                  <a:lnTo>
                    <a:pt x="35" y="75"/>
                  </a:lnTo>
                  <a:lnTo>
                    <a:pt x="49" y="86"/>
                  </a:lnTo>
                  <a:lnTo>
                    <a:pt x="59" y="104"/>
                  </a:lnTo>
                  <a:lnTo>
                    <a:pt x="69" y="114"/>
                  </a:lnTo>
                  <a:lnTo>
                    <a:pt x="89" y="136"/>
                  </a:lnTo>
                  <a:lnTo>
                    <a:pt x="112" y="155"/>
                  </a:lnTo>
                  <a:lnTo>
                    <a:pt x="129" y="170"/>
                  </a:lnTo>
                  <a:lnTo>
                    <a:pt x="141" y="183"/>
                  </a:lnTo>
                  <a:lnTo>
                    <a:pt x="156" y="207"/>
                  </a:lnTo>
                  <a:lnTo>
                    <a:pt x="166" y="222"/>
                  </a:lnTo>
                  <a:lnTo>
                    <a:pt x="173" y="238"/>
                  </a:lnTo>
                  <a:lnTo>
                    <a:pt x="178" y="258"/>
                  </a:lnTo>
                  <a:lnTo>
                    <a:pt x="186" y="272"/>
                  </a:lnTo>
                  <a:lnTo>
                    <a:pt x="194" y="281"/>
                  </a:lnTo>
                  <a:lnTo>
                    <a:pt x="195" y="286"/>
                  </a:lnTo>
                  <a:lnTo>
                    <a:pt x="192" y="297"/>
                  </a:lnTo>
                  <a:lnTo>
                    <a:pt x="190" y="303"/>
                  </a:lnTo>
                  <a:lnTo>
                    <a:pt x="184" y="314"/>
                  </a:lnTo>
                  <a:lnTo>
                    <a:pt x="178" y="328"/>
                  </a:lnTo>
                  <a:lnTo>
                    <a:pt x="174" y="336"/>
                  </a:lnTo>
                  <a:lnTo>
                    <a:pt x="169" y="342"/>
                  </a:lnTo>
                  <a:lnTo>
                    <a:pt x="158" y="355"/>
                  </a:lnTo>
                  <a:lnTo>
                    <a:pt x="153" y="362"/>
                  </a:lnTo>
                  <a:lnTo>
                    <a:pt x="156" y="368"/>
                  </a:lnTo>
                  <a:lnTo>
                    <a:pt x="153" y="377"/>
                  </a:lnTo>
                  <a:lnTo>
                    <a:pt x="153" y="386"/>
                  </a:lnTo>
                  <a:lnTo>
                    <a:pt x="156" y="395"/>
                  </a:lnTo>
                  <a:lnTo>
                    <a:pt x="159" y="401"/>
                  </a:lnTo>
                  <a:lnTo>
                    <a:pt x="166" y="407"/>
                  </a:lnTo>
                  <a:lnTo>
                    <a:pt x="173" y="415"/>
                  </a:lnTo>
                  <a:lnTo>
                    <a:pt x="181" y="433"/>
                  </a:lnTo>
                  <a:lnTo>
                    <a:pt x="197" y="448"/>
                  </a:lnTo>
                  <a:lnTo>
                    <a:pt x="205" y="456"/>
                  </a:lnTo>
                  <a:lnTo>
                    <a:pt x="212" y="460"/>
                  </a:lnTo>
                  <a:lnTo>
                    <a:pt x="215" y="466"/>
                  </a:lnTo>
                  <a:lnTo>
                    <a:pt x="217" y="474"/>
                  </a:lnTo>
                  <a:lnTo>
                    <a:pt x="219" y="493"/>
                  </a:lnTo>
                  <a:lnTo>
                    <a:pt x="215" y="512"/>
                  </a:lnTo>
                  <a:lnTo>
                    <a:pt x="207" y="533"/>
                  </a:lnTo>
                  <a:lnTo>
                    <a:pt x="207" y="540"/>
                  </a:lnTo>
                  <a:lnTo>
                    <a:pt x="205" y="546"/>
                  </a:lnTo>
                  <a:lnTo>
                    <a:pt x="200" y="554"/>
                  </a:lnTo>
                  <a:lnTo>
                    <a:pt x="184" y="571"/>
                  </a:lnTo>
                  <a:lnTo>
                    <a:pt x="173" y="585"/>
                  </a:lnTo>
                  <a:lnTo>
                    <a:pt x="168" y="596"/>
                  </a:lnTo>
                  <a:lnTo>
                    <a:pt x="166" y="601"/>
                  </a:lnTo>
                  <a:lnTo>
                    <a:pt x="166" y="605"/>
                  </a:lnTo>
                  <a:lnTo>
                    <a:pt x="161" y="619"/>
                  </a:lnTo>
                  <a:lnTo>
                    <a:pt x="151" y="634"/>
                  </a:lnTo>
                  <a:lnTo>
                    <a:pt x="139" y="647"/>
                  </a:lnTo>
                  <a:lnTo>
                    <a:pt x="127" y="657"/>
                  </a:lnTo>
                  <a:lnTo>
                    <a:pt x="125" y="658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35" name="Freeform 698"/>
            <p:cNvSpPr>
              <a:spLocks/>
            </p:cNvSpPr>
            <p:nvPr/>
          </p:nvSpPr>
          <p:spPr bwMode="auto">
            <a:xfrm>
              <a:off x="3680" y="1319"/>
              <a:ext cx="257" cy="55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18" y="30"/>
                </a:cxn>
                <a:cxn ang="0">
                  <a:pos x="31" y="33"/>
                </a:cxn>
                <a:cxn ang="0">
                  <a:pos x="41" y="38"/>
                </a:cxn>
                <a:cxn ang="0">
                  <a:pos x="58" y="46"/>
                </a:cxn>
                <a:cxn ang="0">
                  <a:pos x="75" y="52"/>
                </a:cxn>
                <a:cxn ang="0">
                  <a:pos x="82" y="54"/>
                </a:cxn>
                <a:cxn ang="0">
                  <a:pos x="92" y="54"/>
                </a:cxn>
                <a:cxn ang="0">
                  <a:pos x="100" y="49"/>
                </a:cxn>
                <a:cxn ang="0">
                  <a:pos x="108" y="45"/>
                </a:cxn>
                <a:cxn ang="0">
                  <a:pos x="111" y="42"/>
                </a:cxn>
                <a:cxn ang="0">
                  <a:pos x="114" y="36"/>
                </a:cxn>
                <a:cxn ang="0">
                  <a:pos x="118" y="32"/>
                </a:cxn>
                <a:cxn ang="0">
                  <a:pos x="123" y="27"/>
                </a:cxn>
                <a:cxn ang="0">
                  <a:pos x="133" y="30"/>
                </a:cxn>
                <a:cxn ang="0">
                  <a:pos x="138" y="29"/>
                </a:cxn>
                <a:cxn ang="0">
                  <a:pos x="144" y="29"/>
                </a:cxn>
                <a:cxn ang="0">
                  <a:pos x="148" y="25"/>
                </a:cxn>
                <a:cxn ang="0">
                  <a:pos x="149" y="24"/>
                </a:cxn>
                <a:cxn ang="0">
                  <a:pos x="155" y="18"/>
                </a:cxn>
                <a:cxn ang="0">
                  <a:pos x="159" y="12"/>
                </a:cxn>
                <a:cxn ang="0">
                  <a:pos x="164" y="9"/>
                </a:cxn>
                <a:cxn ang="0">
                  <a:pos x="172" y="7"/>
                </a:cxn>
                <a:cxn ang="0">
                  <a:pos x="175" y="9"/>
                </a:cxn>
                <a:cxn ang="0">
                  <a:pos x="184" y="12"/>
                </a:cxn>
                <a:cxn ang="0">
                  <a:pos x="220" y="12"/>
                </a:cxn>
                <a:cxn ang="0">
                  <a:pos x="236" y="0"/>
                </a:cxn>
                <a:cxn ang="0">
                  <a:pos x="244" y="0"/>
                </a:cxn>
                <a:cxn ang="0">
                  <a:pos x="257" y="0"/>
                </a:cxn>
              </a:cxnLst>
              <a:rect l="0" t="0" r="r" b="b"/>
              <a:pathLst>
                <a:path w="257" h="54">
                  <a:moveTo>
                    <a:pt x="0" y="27"/>
                  </a:moveTo>
                  <a:lnTo>
                    <a:pt x="18" y="30"/>
                  </a:lnTo>
                  <a:lnTo>
                    <a:pt x="31" y="33"/>
                  </a:lnTo>
                  <a:lnTo>
                    <a:pt x="41" y="38"/>
                  </a:lnTo>
                  <a:lnTo>
                    <a:pt x="58" y="46"/>
                  </a:lnTo>
                  <a:lnTo>
                    <a:pt x="75" y="52"/>
                  </a:lnTo>
                  <a:lnTo>
                    <a:pt x="82" y="54"/>
                  </a:lnTo>
                  <a:lnTo>
                    <a:pt x="92" y="54"/>
                  </a:lnTo>
                  <a:lnTo>
                    <a:pt x="100" y="49"/>
                  </a:lnTo>
                  <a:lnTo>
                    <a:pt x="108" y="45"/>
                  </a:lnTo>
                  <a:lnTo>
                    <a:pt x="111" y="42"/>
                  </a:lnTo>
                  <a:lnTo>
                    <a:pt x="114" y="36"/>
                  </a:lnTo>
                  <a:lnTo>
                    <a:pt x="118" y="32"/>
                  </a:lnTo>
                  <a:lnTo>
                    <a:pt x="123" y="27"/>
                  </a:lnTo>
                  <a:lnTo>
                    <a:pt x="133" y="30"/>
                  </a:lnTo>
                  <a:lnTo>
                    <a:pt x="138" y="29"/>
                  </a:lnTo>
                  <a:lnTo>
                    <a:pt x="144" y="29"/>
                  </a:lnTo>
                  <a:lnTo>
                    <a:pt x="148" y="25"/>
                  </a:lnTo>
                  <a:lnTo>
                    <a:pt x="149" y="24"/>
                  </a:lnTo>
                  <a:lnTo>
                    <a:pt x="155" y="18"/>
                  </a:lnTo>
                  <a:lnTo>
                    <a:pt x="159" y="12"/>
                  </a:lnTo>
                  <a:lnTo>
                    <a:pt x="164" y="9"/>
                  </a:lnTo>
                  <a:lnTo>
                    <a:pt x="172" y="7"/>
                  </a:lnTo>
                  <a:lnTo>
                    <a:pt x="175" y="9"/>
                  </a:lnTo>
                  <a:lnTo>
                    <a:pt x="184" y="12"/>
                  </a:lnTo>
                  <a:lnTo>
                    <a:pt x="220" y="12"/>
                  </a:lnTo>
                  <a:lnTo>
                    <a:pt x="236" y="0"/>
                  </a:lnTo>
                  <a:lnTo>
                    <a:pt x="244" y="0"/>
                  </a:lnTo>
                  <a:lnTo>
                    <a:pt x="257" y="0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36" name="Freeform 699"/>
            <p:cNvSpPr>
              <a:spLocks/>
            </p:cNvSpPr>
            <p:nvPr/>
          </p:nvSpPr>
          <p:spPr bwMode="auto">
            <a:xfrm>
              <a:off x="3519" y="1271"/>
              <a:ext cx="161" cy="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3" y="15"/>
                </a:cxn>
                <a:cxn ang="0">
                  <a:pos x="59" y="24"/>
                </a:cxn>
                <a:cxn ang="0">
                  <a:pos x="85" y="39"/>
                </a:cxn>
                <a:cxn ang="0">
                  <a:pos x="108" y="51"/>
                </a:cxn>
                <a:cxn ang="0">
                  <a:pos x="129" y="65"/>
                </a:cxn>
                <a:cxn ang="0">
                  <a:pos x="139" y="74"/>
                </a:cxn>
                <a:cxn ang="0">
                  <a:pos x="146" y="79"/>
                </a:cxn>
                <a:cxn ang="0">
                  <a:pos x="153" y="79"/>
                </a:cxn>
                <a:cxn ang="0">
                  <a:pos x="161" y="74"/>
                </a:cxn>
              </a:cxnLst>
              <a:rect l="0" t="0" r="r" b="b"/>
              <a:pathLst>
                <a:path w="161" h="79">
                  <a:moveTo>
                    <a:pt x="0" y="0"/>
                  </a:moveTo>
                  <a:lnTo>
                    <a:pt x="33" y="15"/>
                  </a:lnTo>
                  <a:lnTo>
                    <a:pt x="59" y="24"/>
                  </a:lnTo>
                  <a:lnTo>
                    <a:pt x="85" y="39"/>
                  </a:lnTo>
                  <a:lnTo>
                    <a:pt x="108" y="51"/>
                  </a:lnTo>
                  <a:lnTo>
                    <a:pt x="129" y="65"/>
                  </a:lnTo>
                  <a:lnTo>
                    <a:pt x="139" y="74"/>
                  </a:lnTo>
                  <a:lnTo>
                    <a:pt x="146" y="79"/>
                  </a:lnTo>
                  <a:lnTo>
                    <a:pt x="153" y="79"/>
                  </a:lnTo>
                  <a:lnTo>
                    <a:pt x="161" y="74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37" name="Freeform 700"/>
            <p:cNvSpPr>
              <a:spLocks/>
            </p:cNvSpPr>
            <p:nvPr/>
          </p:nvSpPr>
          <p:spPr bwMode="auto">
            <a:xfrm>
              <a:off x="3553" y="1008"/>
              <a:ext cx="39" cy="21"/>
            </a:xfrm>
            <a:custGeom>
              <a:avLst/>
              <a:gdLst/>
              <a:ahLst/>
              <a:cxnLst>
                <a:cxn ang="0">
                  <a:pos x="39" y="21"/>
                </a:cxn>
                <a:cxn ang="0">
                  <a:pos x="36" y="20"/>
                </a:cxn>
                <a:cxn ang="0">
                  <a:pos x="28" y="17"/>
                </a:cxn>
                <a:cxn ang="0">
                  <a:pos x="20" y="12"/>
                </a:cxn>
                <a:cxn ang="0">
                  <a:pos x="5" y="3"/>
                </a:cxn>
                <a:cxn ang="0">
                  <a:pos x="0" y="0"/>
                </a:cxn>
              </a:cxnLst>
              <a:rect l="0" t="0" r="r" b="b"/>
              <a:pathLst>
                <a:path w="39" h="21">
                  <a:moveTo>
                    <a:pt x="39" y="21"/>
                  </a:moveTo>
                  <a:lnTo>
                    <a:pt x="36" y="20"/>
                  </a:lnTo>
                  <a:lnTo>
                    <a:pt x="28" y="17"/>
                  </a:lnTo>
                  <a:lnTo>
                    <a:pt x="20" y="12"/>
                  </a:lnTo>
                  <a:lnTo>
                    <a:pt x="5" y="3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38" name="Line 701"/>
            <p:cNvSpPr>
              <a:spLocks noChangeShapeType="1"/>
            </p:cNvSpPr>
            <p:nvPr/>
          </p:nvSpPr>
          <p:spPr bwMode="auto">
            <a:xfrm flipH="1">
              <a:off x="3704" y="984"/>
              <a:ext cx="7" cy="8"/>
            </a:xfrm>
            <a:prstGeom prst="line">
              <a:avLst/>
            </a:prstGeom>
            <a:noFill/>
            <a:ln w="19050">
              <a:solidFill>
                <a:srgbClr val="007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39" name="Line 702"/>
            <p:cNvSpPr>
              <a:spLocks noChangeShapeType="1"/>
            </p:cNvSpPr>
            <p:nvPr/>
          </p:nvSpPr>
          <p:spPr bwMode="auto">
            <a:xfrm flipH="1">
              <a:off x="3713" y="980"/>
              <a:ext cx="1" cy="1"/>
            </a:xfrm>
            <a:prstGeom prst="line">
              <a:avLst/>
            </a:prstGeom>
            <a:noFill/>
            <a:ln w="19050">
              <a:solidFill>
                <a:srgbClr val="007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40" name="Freeform 703"/>
            <p:cNvSpPr>
              <a:spLocks/>
            </p:cNvSpPr>
            <p:nvPr/>
          </p:nvSpPr>
          <p:spPr bwMode="auto">
            <a:xfrm>
              <a:off x="3937" y="942"/>
              <a:ext cx="18" cy="377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3" y="21"/>
                </a:cxn>
                <a:cxn ang="0">
                  <a:pos x="13" y="41"/>
                </a:cxn>
                <a:cxn ang="0">
                  <a:pos x="17" y="62"/>
                </a:cxn>
                <a:cxn ang="0">
                  <a:pos x="18" y="83"/>
                </a:cxn>
                <a:cxn ang="0">
                  <a:pos x="15" y="97"/>
                </a:cxn>
                <a:cxn ang="0">
                  <a:pos x="13" y="117"/>
                </a:cxn>
                <a:cxn ang="0">
                  <a:pos x="15" y="144"/>
                </a:cxn>
                <a:cxn ang="0">
                  <a:pos x="15" y="180"/>
                </a:cxn>
                <a:cxn ang="0">
                  <a:pos x="10" y="213"/>
                </a:cxn>
                <a:cxn ang="0">
                  <a:pos x="8" y="243"/>
                </a:cxn>
                <a:cxn ang="0">
                  <a:pos x="7" y="273"/>
                </a:cxn>
                <a:cxn ang="0">
                  <a:pos x="8" y="296"/>
                </a:cxn>
                <a:cxn ang="0">
                  <a:pos x="8" y="313"/>
                </a:cxn>
                <a:cxn ang="0">
                  <a:pos x="7" y="331"/>
                </a:cxn>
                <a:cxn ang="0">
                  <a:pos x="5" y="345"/>
                </a:cxn>
                <a:cxn ang="0">
                  <a:pos x="3" y="360"/>
                </a:cxn>
                <a:cxn ang="0">
                  <a:pos x="2" y="370"/>
                </a:cxn>
                <a:cxn ang="0">
                  <a:pos x="0" y="372"/>
                </a:cxn>
              </a:cxnLst>
              <a:rect l="0" t="0" r="r" b="b"/>
              <a:pathLst>
                <a:path w="18" h="372">
                  <a:moveTo>
                    <a:pt x="10" y="0"/>
                  </a:moveTo>
                  <a:lnTo>
                    <a:pt x="13" y="21"/>
                  </a:lnTo>
                  <a:lnTo>
                    <a:pt x="13" y="41"/>
                  </a:lnTo>
                  <a:lnTo>
                    <a:pt x="17" y="62"/>
                  </a:lnTo>
                  <a:lnTo>
                    <a:pt x="18" y="83"/>
                  </a:lnTo>
                  <a:lnTo>
                    <a:pt x="15" y="97"/>
                  </a:lnTo>
                  <a:lnTo>
                    <a:pt x="13" y="117"/>
                  </a:lnTo>
                  <a:lnTo>
                    <a:pt x="15" y="144"/>
                  </a:lnTo>
                  <a:lnTo>
                    <a:pt x="15" y="180"/>
                  </a:lnTo>
                  <a:lnTo>
                    <a:pt x="10" y="213"/>
                  </a:lnTo>
                  <a:lnTo>
                    <a:pt x="8" y="243"/>
                  </a:lnTo>
                  <a:lnTo>
                    <a:pt x="7" y="273"/>
                  </a:lnTo>
                  <a:lnTo>
                    <a:pt x="8" y="296"/>
                  </a:lnTo>
                  <a:lnTo>
                    <a:pt x="8" y="313"/>
                  </a:lnTo>
                  <a:lnTo>
                    <a:pt x="7" y="331"/>
                  </a:lnTo>
                  <a:lnTo>
                    <a:pt x="5" y="345"/>
                  </a:lnTo>
                  <a:lnTo>
                    <a:pt x="3" y="360"/>
                  </a:lnTo>
                  <a:lnTo>
                    <a:pt x="2" y="370"/>
                  </a:lnTo>
                  <a:lnTo>
                    <a:pt x="0" y="372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41" name="Freeform 704"/>
            <p:cNvSpPr>
              <a:spLocks/>
            </p:cNvSpPr>
            <p:nvPr/>
          </p:nvSpPr>
          <p:spPr bwMode="auto">
            <a:xfrm>
              <a:off x="3945" y="792"/>
              <a:ext cx="41" cy="150"/>
            </a:xfrm>
            <a:custGeom>
              <a:avLst/>
              <a:gdLst/>
              <a:ahLst/>
              <a:cxnLst>
                <a:cxn ang="0">
                  <a:pos x="2" y="148"/>
                </a:cxn>
                <a:cxn ang="0">
                  <a:pos x="0" y="144"/>
                </a:cxn>
                <a:cxn ang="0">
                  <a:pos x="0" y="134"/>
                </a:cxn>
                <a:cxn ang="0">
                  <a:pos x="0" y="125"/>
                </a:cxn>
                <a:cxn ang="0">
                  <a:pos x="2" y="118"/>
                </a:cxn>
                <a:cxn ang="0">
                  <a:pos x="5" y="115"/>
                </a:cxn>
                <a:cxn ang="0">
                  <a:pos x="9" y="112"/>
                </a:cxn>
                <a:cxn ang="0">
                  <a:pos x="12" y="111"/>
                </a:cxn>
                <a:cxn ang="0">
                  <a:pos x="19" y="108"/>
                </a:cxn>
                <a:cxn ang="0">
                  <a:pos x="24" y="106"/>
                </a:cxn>
                <a:cxn ang="0">
                  <a:pos x="29" y="104"/>
                </a:cxn>
                <a:cxn ang="0">
                  <a:pos x="32" y="103"/>
                </a:cxn>
                <a:cxn ang="0">
                  <a:pos x="38" y="95"/>
                </a:cxn>
                <a:cxn ang="0">
                  <a:pos x="41" y="86"/>
                </a:cxn>
                <a:cxn ang="0">
                  <a:pos x="38" y="75"/>
                </a:cxn>
                <a:cxn ang="0">
                  <a:pos x="35" y="64"/>
                </a:cxn>
                <a:cxn ang="0">
                  <a:pos x="32" y="53"/>
                </a:cxn>
                <a:cxn ang="0">
                  <a:pos x="32" y="42"/>
                </a:cxn>
                <a:cxn ang="0">
                  <a:pos x="30" y="35"/>
                </a:cxn>
                <a:cxn ang="0">
                  <a:pos x="29" y="27"/>
                </a:cxn>
                <a:cxn ang="0">
                  <a:pos x="25" y="17"/>
                </a:cxn>
                <a:cxn ang="0">
                  <a:pos x="20" y="8"/>
                </a:cxn>
                <a:cxn ang="0">
                  <a:pos x="17" y="6"/>
                </a:cxn>
                <a:cxn ang="0">
                  <a:pos x="12" y="0"/>
                </a:cxn>
              </a:cxnLst>
              <a:rect l="0" t="0" r="r" b="b"/>
              <a:pathLst>
                <a:path w="41" h="148">
                  <a:moveTo>
                    <a:pt x="2" y="148"/>
                  </a:moveTo>
                  <a:lnTo>
                    <a:pt x="0" y="144"/>
                  </a:lnTo>
                  <a:lnTo>
                    <a:pt x="0" y="134"/>
                  </a:lnTo>
                  <a:lnTo>
                    <a:pt x="0" y="125"/>
                  </a:lnTo>
                  <a:lnTo>
                    <a:pt x="2" y="118"/>
                  </a:lnTo>
                  <a:lnTo>
                    <a:pt x="5" y="115"/>
                  </a:lnTo>
                  <a:lnTo>
                    <a:pt x="9" y="112"/>
                  </a:lnTo>
                  <a:lnTo>
                    <a:pt x="12" y="111"/>
                  </a:lnTo>
                  <a:lnTo>
                    <a:pt x="19" y="108"/>
                  </a:lnTo>
                  <a:lnTo>
                    <a:pt x="24" y="106"/>
                  </a:lnTo>
                  <a:lnTo>
                    <a:pt x="29" y="104"/>
                  </a:lnTo>
                  <a:lnTo>
                    <a:pt x="32" y="103"/>
                  </a:lnTo>
                  <a:lnTo>
                    <a:pt x="38" y="95"/>
                  </a:lnTo>
                  <a:lnTo>
                    <a:pt x="41" y="86"/>
                  </a:lnTo>
                  <a:lnTo>
                    <a:pt x="38" y="75"/>
                  </a:lnTo>
                  <a:lnTo>
                    <a:pt x="35" y="64"/>
                  </a:lnTo>
                  <a:lnTo>
                    <a:pt x="32" y="53"/>
                  </a:lnTo>
                  <a:lnTo>
                    <a:pt x="32" y="42"/>
                  </a:lnTo>
                  <a:lnTo>
                    <a:pt x="30" y="35"/>
                  </a:lnTo>
                  <a:lnTo>
                    <a:pt x="29" y="27"/>
                  </a:lnTo>
                  <a:lnTo>
                    <a:pt x="25" y="17"/>
                  </a:lnTo>
                  <a:lnTo>
                    <a:pt x="20" y="8"/>
                  </a:lnTo>
                  <a:lnTo>
                    <a:pt x="17" y="6"/>
                  </a:lnTo>
                  <a:lnTo>
                    <a:pt x="12" y="0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42" name="Freeform 705"/>
            <p:cNvSpPr>
              <a:spLocks/>
            </p:cNvSpPr>
            <p:nvPr/>
          </p:nvSpPr>
          <p:spPr bwMode="auto">
            <a:xfrm>
              <a:off x="3947" y="754"/>
              <a:ext cx="69" cy="188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34" y="1"/>
                </a:cxn>
                <a:cxn ang="0">
                  <a:pos x="53" y="10"/>
                </a:cxn>
                <a:cxn ang="0">
                  <a:pos x="58" y="17"/>
                </a:cxn>
                <a:cxn ang="0">
                  <a:pos x="68" y="27"/>
                </a:cxn>
                <a:cxn ang="0">
                  <a:pos x="69" y="36"/>
                </a:cxn>
                <a:cxn ang="0">
                  <a:pos x="69" y="42"/>
                </a:cxn>
                <a:cxn ang="0">
                  <a:pos x="68" y="51"/>
                </a:cxn>
                <a:cxn ang="0">
                  <a:pos x="68" y="66"/>
                </a:cxn>
                <a:cxn ang="0">
                  <a:pos x="66" y="78"/>
                </a:cxn>
                <a:cxn ang="0">
                  <a:pos x="64" y="92"/>
                </a:cxn>
                <a:cxn ang="0">
                  <a:pos x="66" y="104"/>
                </a:cxn>
                <a:cxn ang="0">
                  <a:pos x="66" y="108"/>
                </a:cxn>
                <a:cxn ang="0">
                  <a:pos x="66" y="119"/>
                </a:cxn>
                <a:cxn ang="0">
                  <a:pos x="63" y="132"/>
                </a:cxn>
                <a:cxn ang="0">
                  <a:pos x="59" y="143"/>
                </a:cxn>
                <a:cxn ang="0">
                  <a:pos x="54" y="154"/>
                </a:cxn>
                <a:cxn ang="0">
                  <a:pos x="49" y="162"/>
                </a:cxn>
                <a:cxn ang="0">
                  <a:pos x="41" y="168"/>
                </a:cxn>
                <a:cxn ang="0">
                  <a:pos x="33" y="175"/>
                </a:cxn>
                <a:cxn ang="0">
                  <a:pos x="22" y="178"/>
                </a:cxn>
                <a:cxn ang="0">
                  <a:pos x="12" y="182"/>
                </a:cxn>
                <a:cxn ang="0">
                  <a:pos x="8" y="184"/>
                </a:cxn>
                <a:cxn ang="0">
                  <a:pos x="0" y="185"/>
                </a:cxn>
              </a:cxnLst>
              <a:rect l="0" t="0" r="r" b="b"/>
              <a:pathLst>
                <a:path w="69" h="185">
                  <a:moveTo>
                    <a:pt x="30" y="0"/>
                  </a:moveTo>
                  <a:lnTo>
                    <a:pt x="34" y="1"/>
                  </a:lnTo>
                  <a:lnTo>
                    <a:pt x="53" y="10"/>
                  </a:lnTo>
                  <a:lnTo>
                    <a:pt x="58" y="17"/>
                  </a:lnTo>
                  <a:lnTo>
                    <a:pt x="68" y="27"/>
                  </a:lnTo>
                  <a:lnTo>
                    <a:pt x="69" y="36"/>
                  </a:lnTo>
                  <a:lnTo>
                    <a:pt x="69" y="42"/>
                  </a:lnTo>
                  <a:lnTo>
                    <a:pt x="68" y="51"/>
                  </a:lnTo>
                  <a:lnTo>
                    <a:pt x="68" y="66"/>
                  </a:lnTo>
                  <a:lnTo>
                    <a:pt x="66" y="78"/>
                  </a:lnTo>
                  <a:lnTo>
                    <a:pt x="64" y="92"/>
                  </a:lnTo>
                  <a:lnTo>
                    <a:pt x="66" y="104"/>
                  </a:lnTo>
                  <a:lnTo>
                    <a:pt x="66" y="108"/>
                  </a:lnTo>
                  <a:lnTo>
                    <a:pt x="66" y="119"/>
                  </a:lnTo>
                  <a:lnTo>
                    <a:pt x="63" y="132"/>
                  </a:lnTo>
                  <a:lnTo>
                    <a:pt x="59" y="143"/>
                  </a:lnTo>
                  <a:lnTo>
                    <a:pt x="54" y="154"/>
                  </a:lnTo>
                  <a:lnTo>
                    <a:pt x="49" y="162"/>
                  </a:lnTo>
                  <a:lnTo>
                    <a:pt x="41" y="168"/>
                  </a:lnTo>
                  <a:lnTo>
                    <a:pt x="33" y="175"/>
                  </a:lnTo>
                  <a:lnTo>
                    <a:pt x="22" y="178"/>
                  </a:lnTo>
                  <a:lnTo>
                    <a:pt x="12" y="182"/>
                  </a:lnTo>
                  <a:lnTo>
                    <a:pt x="8" y="184"/>
                  </a:lnTo>
                  <a:lnTo>
                    <a:pt x="0" y="185"/>
                  </a:lnTo>
                </a:path>
              </a:pathLst>
            </a:custGeom>
            <a:noFill/>
            <a:ln w="1905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43" name="Freeform 706"/>
            <p:cNvSpPr>
              <a:spLocks/>
            </p:cNvSpPr>
            <p:nvPr/>
          </p:nvSpPr>
          <p:spPr bwMode="auto">
            <a:xfrm>
              <a:off x="2371" y="3333"/>
              <a:ext cx="4" cy="1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4" y="0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44" name="Freeform 707"/>
            <p:cNvSpPr>
              <a:spLocks/>
            </p:cNvSpPr>
            <p:nvPr/>
          </p:nvSpPr>
          <p:spPr bwMode="auto">
            <a:xfrm>
              <a:off x="2371" y="3333"/>
              <a:ext cx="4" cy="1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4" y="0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lnTo>
                    <a:pt x="4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45" name="Freeform 708"/>
            <p:cNvSpPr>
              <a:spLocks/>
            </p:cNvSpPr>
            <p:nvPr/>
          </p:nvSpPr>
          <p:spPr bwMode="auto">
            <a:xfrm>
              <a:off x="2385" y="3271"/>
              <a:ext cx="72" cy="60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13" y="51"/>
                </a:cxn>
                <a:cxn ang="0">
                  <a:pos x="21" y="36"/>
                </a:cxn>
                <a:cxn ang="0">
                  <a:pos x="26" y="29"/>
                </a:cxn>
                <a:cxn ang="0">
                  <a:pos x="34" y="20"/>
                </a:cxn>
                <a:cxn ang="0">
                  <a:pos x="47" y="11"/>
                </a:cxn>
                <a:cxn ang="0">
                  <a:pos x="49" y="9"/>
                </a:cxn>
                <a:cxn ang="0">
                  <a:pos x="56" y="5"/>
                </a:cxn>
                <a:cxn ang="0">
                  <a:pos x="61" y="5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62" y="9"/>
                </a:cxn>
                <a:cxn ang="0">
                  <a:pos x="54" y="17"/>
                </a:cxn>
                <a:cxn ang="0">
                  <a:pos x="47" y="30"/>
                </a:cxn>
                <a:cxn ang="0">
                  <a:pos x="41" y="36"/>
                </a:cxn>
                <a:cxn ang="0">
                  <a:pos x="31" y="41"/>
                </a:cxn>
                <a:cxn ang="0">
                  <a:pos x="21" y="45"/>
                </a:cxn>
                <a:cxn ang="0">
                  <a:pos x="15" y="51"/>
                </a:cxn>
                <a:cxn ang="0">
                  <a:pos x="6" y="59"/>
                </a:cxn>
                <a:cxn ang="0">
                  <a:pos x="0" y="59"/>
                </a:cxn>
              </a:cxnLst>
              <a:rect l="0" t="0" r="r" b="b"/>
              <a:pathLst>
                <a:path w="72" h="59">
                  <a:moveTo>
                    <a:pt x="0" y="59"/>
                  </a:moveTo>
                  <a:lnTo>
                    <a:pt x="13" y="51"/>
                  </a:lnTo>
                  <a:lnTo>
                    <a:pt x="21" y="36"/>
                  </a:lnTo>
                  <a:lnTo>
                    <a:pt x="26" y="29"/>
                  </a:lnTo>
                  <a:lnTo>
                    <a:pt x="34" y="20"/>
                  </a:lnTo>
                  <a:lnTo>
                    <a:pt x="47" y="11"/>
                  </a:lnTo>
                  <a:lnTo>
                    <a:pt x="49" y="9"/>
                  </a:lnTo>
                  <a:lnTo>
                    <a:pt x="56" y="5"/>
                  </a:lnTo>
                  <a:lnTo>
                    <a:pt x="61" y="5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62" y="9"/>
                  </a:lnTo>
                  <a:lnTo>
                    <a:pt x="54" y="17"/>
                  </a:lnTo>
                  <a:lnTo>
                    <a:pt x="47" y="30"/>
                  </a:lnTo>
                  <a:lnTo>
                    <a:pt x="41" y="36"/>
                  </a:lnTo>
                  <a:lnTo>
                    <a:pt x="31" y="41"/>
                  </a:lnTo>
                  <a:lnTo>
                    <a:pt x="21" y="45"/>
                  </a:lnTo>
                  <a:lnTo>
                    <a:pt x="15" y="51"/>
                  </a:lnTo>
                  <a:lnTo>
                    <a:pt x="6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46" name="Freeform 709"/>
            <p:cNvSpPr>
              <a:spLocks/>
            </p:cNvSpPr>
            <p:nvPr/>
          </p:nvSpPr>
          <p:spPr bwMode="auto">
            <a:xfrm>
              <a:off x="2385" y="3271"/>
              <a:ext cx="72" cy="60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13" y="51"/>
                </a:cxn>
                <a:cxn ang="0">
                  <a:pos x="21" y="36"/>
                </a:cxn>
                <a:cxn ang="0">
                  <a:pos x="26" y="29"/>
                </a:cxn>
                <a:cxn ang="0">
                  <a:pos x="34" y="20"/>
                </a:cxn>
                <a:cxn ang="0">
                  <a:pos x="47" y="11"/>
                </a:cxn>
                <a:cxn ang="0">
                  <a:pos x="49" y="9"/>
                </a:cxn>
                <a:cxn ang="0">
                  <a:pos x="56" y="5"/>
                </a:cxn>
                <a:cxn ang="0">
                  <a:pos x="61" y="5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62" y="9"/>
                </a:cxn>
                <a:cxn ang="0">
                  <a:pos x="54" y="17"/>
                </a:cxn>
                <a:cxn ang="0">
                  <a:pos x="47" y="30"/>
                </a:cxn>
                <a:cxn ang="0">
                  <a:pos x="41" y="36"/>
                </a:cxn>
                <a:cxn ang="0">
                  <a:pos x="31" y="41"/>
                </a:cxn>
                <a:cxn ang="0">
                  <a:pos x="21" y="45"/>
                </a:cxn>
                <a:cxn ang="0">
                  <a:pos x="15" y="51"/>
                </a:cxn>
                <a:cxn ang="0">
                  <a:pos x="6" y="59"/>
                </a:cxn>
                <a:cxn ang="0">
                  <a:pos x="0" y="59"/>
                </a:cxn>
              </a:cxnLst>
              <a:rect l="0" t="0" r="r" b="b"/>
              <a:pathLst>
                <a:path w="72" h="59">
                  <a:moveTo>
                    <a:pt x="0" y="59"/>
                  </a:moveTo>
                  <a:lnTo>
                    <a:pt x="13" y="51"/>
                  </a:lnTo>
                  <a:lnTo>
                    <a:pt x="21" y="36"/>
                  </a:lnTo>
                  <a:lnTo>
                    <a:pt x="26" y="29"/>
                  </a:lnTo>
                  <a:lnTo>
                    <a:pt x="34" y="20"/>
                  </a:lnTo>
                  <a:lnTo>
                    <a:pt x="47" y="11"/>
                  </a:lnTo>
                  <a:lnTo>
                    <a:pt x="49" y="9"/>
                  </a:lnTo>
                  <a:lnTo>
                    <a:pt x="56" y="5"/>
                  </a:lnTo>
                  <a:lnTo>
                    <a:pt x="61" y="5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62" y="9"/>
                  </a:lnTo>
                  <a:lnTo>
                    <a:pt x="54" y="17"/>
                  </a:lnTo>
                  <a:lnTo>
                    <a:pt x="47" y="30"/>
                  </a:lnTo>
                  <a:lnTo>
                    <a:pt x="41" y="36"/>
                  </a:lnTo>
                  <a:lnTo>
                    <a:pt x="31" y="41"/>
                  </a:lnTo>
                  <a:lnTo>
                    <a:pt x="21" y="45"/>
                  </a:lnTo>
                  <a:lnTo>
                    <a:pt x="15" y="51"/>
                  </a:lnTo>
                  <a:lnTo>
                    <a:pt x="6" y="59"/>
                  </a:lnTo>
                  <a:lnTo>
                    <a:pt x="0" y="59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47" name="Freeform 710"/>
            <p:cNvSpPr>
              <a:spLocks/>
            </p:cNvSpPr>
            <p:nvPr/>
          </p:nvSpPr>
          <p:spPr bwMode="auto">
            <a:xfrm>
              <a:off x="1617" y="2922"/>
              <a:ext cx="311" cy="391"/>
            </a:xfrm>
            <a:custGeom>
              <a:avLst/>
              <a:gdLst/>
              <a:ahLst/>
              <a:cxnLst>
                <a:cxn ang="0">
                  <a:pos x="311" y="15"/>
                </a:cxn>
                <a:cxn ang="0">
                  <a:pos x="297" y="31"/>
                </a:cxn>
                <a:cxn ang="0">
                  <a:pos x="285" y="53"/>
                </a:cxn>
                <a:cxn ang="0">
                  <a:pos x="270" y="78"/>
                </a:cxn>
                <a:cxn ang="0">
                  <a:pos x="285" y="92"/>
                </a:cxn>
                <a:cxn ang="0">
                  <a:pos x="275" y="122"/>
                </a:cxn>
                <a:cxn ang="0">
                  <a:pos x="264" y="139"/>
                </a:cxn>
                <a:cxn ang="0">
                  <a:pos x="244" y="149"/>
                </a:cxn>
                <a:cxn ang="0">
                  <a:pos x="226" y="155"/>
                </a:cxn>
                <a:cxn ang="0">
                  <a:pos x="210" y="169"/>
                </a:cxn>
                <a:cxn ang="0">
                  <a:pos x="193" y="185"/>
                </a:cxn>
                <a:cxn ang="0">
                  <a:pos x="185" y="207"/>
                </a:cxn>
                <a:cxn ang="0">
                  <a:pos x="174" y="229"/>
                </a:cxn>
                <a:cxn ang="0">
                  <a:pos x="148" y="240"/>
                </a:cxn>
                <a:cxn ang="0">
                  <a:pos x="123" y="247"/>
                </a:cxn>
                <a:cxn ang="0">
                  <a:pos x="121" y="269"/>
                </a:cxn>
                <a:cxn ang="0">
                  <a:pos x="128" y="263"/>
                </a:cxn>
                <a:cxn ang="0">
                  <a:pos x="139" y="267"/>
                </a:cxn>
                <a:cxn ang="0">
                  <a:pos x="141" y="290"/>
                </a:cxn>
                <a:cxn ang="0">
                  <a:pos x="139" y="314"/>
                </a:cxn>
                <a:cxn ang="0">
                  <a:pos x="131" y="347"/>
                </a:cxn>
                <a:cxn ang="0">
                  <a:pos x="124" y="364"/>
                </a:cxn>
                <a:cxn ang="0">
                  <a:pos x="105" y="386"/>
                </a:cxn>
                <a:cxn ang="0">
                  <a:pos x="97" y="376"/>
                </a:cxn>
                <a:cxn ang="0">
                  <a:pos x="112" y="361"/>
                </a:cxn>
                <a:cxn ang="0">
                  <a:pos x="112" y="333"/>
                </a:cxn>
                <a:cxn ang="0">
                  <a:pos x="116" y="308"/>
                </a:cxn>
                <a:cxn ang="0">
                  <a:pos x="128" y="284"/>
                </a:cxn>
                <a:cxn ang="0">
                  <a:pos x="114" y="267"/>
                </a:cxn>
                <a:cxn ang="0">
                  <a:pos x="105" y="279"/>
                </a:cxn>
                <a:cxn ang="0">
                  <a:pos x="98" y="303"/>
                </a:cxn>
                <a:cxn ang="0">
                  <a:pos x="88" y="323"/>
                </a:cxn>
                <a:cxn ang="0">
                  <a:pos x="73" y="340"/>
                </a:cxn>
                <a:cxn ang="0">
                  <a:pos x="59" y="358"/>
                </a:cxn>
                <a:cxn ang="0">
                  <a:pos x="27" y="349"/>
                </a:cxn>
                <a:cxn ang="0">
                  <a:pos x="0" y="336"/>
                </a:cxn>
                <a:cxn ang="0">
                  <a:pos x="11" y="324"/>
                </a:cxn>
                <a:cxn ang="0">
                  <a:pos x="26" y="300"/>
                </a:cxn>
                <a:cxn ang="0">
                  <a:pos x="65" y="294"/>
                </a:cxn>
                <a:cxn ang="0">
                  <a:pos x="67" y="270"/>
                </a:cxn>
                <a:cxn ang="0">
                  <a:pos x="67" y="251"/>
                </a:cxn>
                <a:cxn ang="0">
                  <a:pos x="75" y="237"/>
                </a:cxn>
                <a:cxn ang="0">
                  <a:pos x="95" y="237"/>
                </a:cxn>
                <a:cxn ang="0">
                  <a:pos x="103" y="217"/>
                </a:cxn>
                <a:cxn ang="0">
                  <a:pos x="112" y="201"/>
                </a:cxn>
                <a:cxn ang="0">
                  <a:pos x="126" y="185"/>
                </a:cxn>
                <a:cxn ang="0">
                  <a:pos x="148" y="169"/>
                </a:cxn>
                <a:cxn ang="0">
                  <a:pos x="169" y="166"/>
                </a:cxn>
                <a:cxn ang="0">
                  <a:pos x="214" y="139"/>
                </a:cxn>
                <a:cxn ang="0">
                  <a:pos x="269" y="89"/>
                </a:cxn>
                <a:cxn ang="0">
                  <a:pos x="236" y="89"/>
                </a:cxn>
                <a:cxn ang="0">
                  <a:pos x="256" y="66"/>
                </a:cxn>
                <a:cxn ang="0">
                  <a:pos x="269" y="54"/>
                </a:cxn>
                <a:cxn ang="0">
                  <a:pos x="282" y="30"/>
                </a:cxn>
                <a:cxn ang="0">
                  <a:pos x="290" y="17"/>
                </a:cxn>
                <a:cxn ang="0">
                  <a:pos x="311" y="0"/>
                </a:cxn>
              </a:cxnLst>
              <a:rect l="0" t="0" r="r" b="b"/>
              <a:pathLst>
                <a:path w="311" h="386">
                  <a:moveTo>
                    <a:pt x="310" y="12"/>
                  </a:moveTo>
                  <a:lnTo>
                    <a:pt x="311" y="15"/>
                  </a:lnTo>
                  <a:lnTo>
                    <a:pt x="300" y="31"/>
                  </a:lnTo>
                  <a:lnTo>
                    <a:pt x="297" y="31"/>
                  </a:lnTo>
                  <a:lnTo>
                    <a:pt x="292" y="37"/>
                  </a:lnTo>
                  <a:lnTo>
                    <a:pt x="285" y="53"/>
                  </a:lnTo>
                  <a:lnTo>
                    <a:pt x="279" y="62"/>
                  </a:lnTo>
                  <a:lnTo>
                    <a:pt x="270" y="78"/>
                  </a:lnTo>
                  <a:lnTo>
                    <a:pt x="275" y="86"/>
                  </a:lnTo>
                  <a:lnTo>
                    <a:pt x="285" y="92"/>
                  </a:lnTo>
                  <a:lnTo>
                    <a:pt x="279" y="116"/>
                  </a:lnTo>
                  <a:lnTo>
                    <a:pt x="275" y="122"/>
                  </a:lnTo>
                  <a:lnTo>
                    <a:pt x="274" y="124"/>
                  </a:lnTo>
                  <a:lnTo>
                    <a:pt x="264" y="139"/>
                  </a:lnTo>
                  <a:lnTo>
                    <a:pt x="254" y="146"/>
                  </a:lnTo>
                  <a:lnTo>
                    <a:pt x="244" y="149"/>
                  </a:lnTo>
                  <a:lnTo>
                    <a:pt x="236" y="154"/>
                  </a:lnTo>
                  <a:lnTo>
                    <a:pt x="226" y="155"/>
                  </a:lnTo>
                  <a:lnTo>
                    <a:pt x="218" y="161"/>
                  </a:lnTo>
                  <a:lnTo>
                    <a:pt x="210" y="169"/>
                  </a:lnTo>
                  <a:lnTo>
                    <a:pt x="203" y="179"/>
                  </a:lnTo>
                  <a:lnTo>
                    <a:pt x="193" y="185"/>
                  </a:lnTo>
                  <a:lnTo>
                    <a:pt x="190" y="196"/>
                  </a:lnTo>
                  <a:lnTo>
                    <a:pt x="185" y="207"/>
                  </a:lnTo>
                  <a:lnTo>
                    <a:pt x="185" y="219"/>
                  </a:lnTo>
                  <a:lnTo>
                    <a:pt x="174" y="229"/>
                  </a:lnTo>
                  <a:lnTo>
                    <a:pt x="158" y="241"/>
                  </a:lnTo>
                  <a:lnTo>
                    <a:pt x="148" y="240"/>
                  </a:lnTo>
                  <a:lnTo>
                    <a:pt x="128" y="235"/>
                  </a:lnTo>
                  <a:lnTo>
                    <a:pt x="123" y="247"/>
                  </a:lnTo>
                  <a:lnTo>
                    <a:pt x="119" y="261"/>
                  </a:lnTo>
                  <a:lnTo>
                    <a:pt x="121" y="269"/>
                  </a:lnTo>
                  <a:lnTo>
                    <a:pt x="126" y="270"/>
                  </a:lnTo>
                  <a:lnTo>
                    <a:pt x="128" y="263"/>
                  </a:lnTo>
                  <a:lnTo>
                    <a:pt x="136" y="258"/>
                  </a:lnTo>
                  <a:lnTo>
                    <a:pt x="139" y="267"/>
                  </a:lnTo>
                  <a:lnTo>
                    <a:pt x="141" y="282"/>
                  </a:lnTo>
                  <a:lnTo>
                    <a:pt x="141" y="290"/>
                  </a:lnTo>
                  <a:lnTo>
                    <a:pt x="141" y="305"/>
                  </a:lnTo>
                  <a:lnTo>
                    <a:pt x="139" y="314"/>
                  </a:lnTo>
                  <a:lnTo>
                    <a:pt x="139" y="329"/>
                  </a:lnTo>
                  <a:lnTo>
                    <a:pt x="131" y="347"/>
                  </a:lnTo>
                  <a:lnTo>
                    <a:pt x="128" y="355"/>
                  </a:lnTo>
                  <a:lnTo>
                    <a:pt x="124" y="364"/>
                  </a:lnTo>
                  <a:lnTo>
                    <a:pt x="114" y="379"/>
                  </a:lnTo>
                  <a:lnTo>
                    <a:pt x="105" y="386"/>
                  </a:lnTo>
                  <a:lnTo>
                    <a:pt x="93" y="385"/>
                  </a:lnTo>
                  <a:lnTo>
                    <a:pt x="97" y="376"/>
                  </a:lnTo>
                  <a:lnTo>
                    <a:pt x="108" y="370"/>
                  </a:lnTo>
                  <a:lnTo>
                    <a:pt x="112" y="361"/>
                  </a:lnTo>
                  <a:lnTo>
                    <a:pt x="107" y="341"/>
                  </a:lnTo>
                  <a:lnTo>
                    <a:pt x="112" y="333"/>
                  </a:lnTo>
                  <a:lnTo>
                    <a:pt x="112" y="323"/>
                  </a:lnTo>
                  <a:lnTo>
                    <a:pt x="116" y="308"/>
                  </a:lnTo>
                  <a:lnTo>
                    <a:pt x="118" y="297"/>
                  </a:lnTo>
                  <a:lnTo>
                    <a:pt x="128" y="284"/>
                  </a:lnTo>
                  <a:lnTo>
                    <a:pt x="124" y="277"/>
                  </a:lnTo>
                  <a:lnTo>
                    <a:pt x="114" y="267"/>
                  </a:lnTo>
                  <a:lnTo>
                    <a:pt x="108" y="270"/>
                  </a:lnTo>
                  <a:lnTo>
                    <a:pt x="105" y="279"/>
                  </a:lnTo>
                  <a:lnTo>
                    <a:pt x="102" y="293"/>
                  </a:lnTo>
                  <a:lnTo>
                    <a:pt x="98" y="303"/>
                  </a:lnTo>
                  <a:lnTo>
                    <a:pt x="93" y="314"/>
                  </a:lnTo>
                  <a:lnTo>
                    <a:pt x="88" y="323"/>
                  </a:lnTo>
                  <a:lnTo>
                    <a:pt x="82" y="333"/>
                  </a:lnTo>
                  <a:lnTo>
                    <a:pt x="73" y="340"/>
                  </a:lnTo>
                  <a:lnTo>
                    <a:pt x="65" y="344"/>
                  </a:lnTo>
                  <a:lnTo>
                    <a:pt x="59" y="358"/>
                  </a:lnTo>
                  <a:lnTo>
                    <a:pt x="42" y="350"/>
                  </a:lnTo>
                  <a:lnTo>
                    <a:pt x="27" y="349"/>
                  </a:lnTo>
                  <a:lnTo>
                    <a:pt x="5" y="350"/>
                  </a:lnTo>
                  <a:lnTo>
                    <a:pt x="0" y="336"/>
                  </a:lnTo>
                  <a:lnTo>
                    <a:pt x="5" y="332"/>
                  </a:lnTo>
                  <a:lnTo>
                    <a:pt x="11" y="324"/>
                  </a:lnTo>
                  <a:lnTo>
                    <a:pt x="21" y="313"/>
                  </a:lnTo>
                  <a:lnTo>
                    <a:pt x="26" y="300"/>
                  </a:lnTo>
                  <a:lnTo>
                    <a:pt x="59" y="302"/>
                  </a:lnTo>
                  <a:lnTo>
                    <a:pt x="65" y="294"/>
                  </a:lnTo>
                  <a:lnTo>
                    <a:pt x="61" y="281"/>
                  </a:lnTo>
                  <a:lnTo>
                    <a:pt x="67" y="270"/>
                  </a:lnTo>
                  <a:lnTo>
                    <a:pt x="65" y="261"/>
                  </a:lnTo>
                  <a:lnTo>
                    <a:pt x="67" y="251"/>
                  </a:lnTo>
                  <a:lnTo>
                    <a:pt x="67" y="243"/>
                  </a:lnTo>
                  <a:lnTo>
                    <a:pt x="75" y="237"/>
                  </a:lnTo>
                  <a:lnTo>
                    <a:pt x="83" y="238"/>
                  </a:lnTo>
                  <a:lnTo>
                    <a:pt x="95" y="237"/>
                  </a:lnTo>
                  <a:lnTo>
                    <a:pt x="102" y="229"/>
                  </a:lnTo>
                  <a:lnTo>
                    <a:pt x="103" y="217"/>
                  </a:lnTo>
                  <a:lnTo>
                    <a:pt x="107" y="208"/>
                  </a:lnTo>
                  <a:lnTo>
                    <a:pt x="112" y="201"/>
                  </a:lnTo>
                  <a:lnTo>
                    <a:pt x="118" y="193"/>
                  </a:lnTo>
                  <a:lnTo>
                    <a:pt x="126" y="185"/>
                  </a:lnTo>
                  <a:lnTo>
                    <a:pt x="134" y="179"/>
                  </a:lnTo>
                  <a:lnTo>
                    <a:pt x="148" y="169"/>
                  </a:lnTo>
                  <a:lnTo>
                    <a:pt x="156" y="161"/>
                  </a:lnTo>
                  <a:lnTo>
                    <a:pt x="169" y="166"/>
                  </a:lnTo>
                  <a:lnTo>
                    <a:pt x="195" y="152"/>
                  </a:lnTo>
                  <a:lnTo>
                    <a:pt x="214" y="139"/>
                  </a:lnTo>
                  <a:lnTo>
                    <a:pt x="231" y="121"/>
                  </a:lnTo>
                  <a:lnTo>
                    <a:pt x="269" y="89"/>
                  </a:lnTo>
                  <a:lnTo>
                    <a:pt x="262" y="80"/>
                  </a:lnTo>
                  <a:lnTo>
                    <a:pt x="236" y="89"/>
                  </a:lnTo>
                  <a:lnTo>
                    <a:pt x="243" y="78"/>
                  </a:lnTo>
                  <a:lnTo>
                    <a:pt x="256" y="66"/>
                  </a:lnTo>
                  <a:lnTo>
                    <a:pt x="264" y="56"/>
                  </a:lnTo>
                  <a:lnTo>
                    <a:pt x="269" y="54"/>
                  </a:lnTo>
                  <a:lnTo>
                    <a:pt x="282" y="33"/>
                  </a:lnTo>
                  <a:lnTo>
                    <a:pt x="282" y="30"/>
                  </a:lnTo>
                  <a:lnTo>
                    <a:pt x="282" y="23"/>
                  </a:lnTo>
                  <a:lnTo>
                    <a:pt x="290" y="17"/>
                  </a:lnTo>
                  <a:lnTo>
                    <a:pt x="299" y="3"/>
                  </a:lnTo>
                  <a:lnTo>
                    <a:pt x="311" y="0"/>
                  </a:lnTo>
                  <a:lnTo>
                    <a:pt x="310" y="12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48" name="Freeform 711"/>
            <p:cNvSpPr>
              <a:spLocks/>
            </p:cNvSpPr>
            <p:nvPr/>
          </p:nvSpPr>
          <p:spPr bwMode="auto">
            <a:xfrm>
              <a:off x="1617" y="2922"/>
              <a:ext cx="311" cy="391"/>
            </a:xfrm>
            <a:custGeom>
              <a:avLst/>
              <a:gdLst/>
              <a:ahLst/>
              <a:cxnLst>
                <a:cxn ang="0">
                  <a:pos x="311" y="15"/>
                </a:cxn>
                <a:cxn ang="0">
                  <a:pos x="297" y="31"/>
                </a:cxn>
                <a:cxn ang="0">
                  <a:pos x="285" y="53"/>
                </a:cxn>
                <a:cxn ang="0">
                  <a:pos x="270" y="78"/>
                </a:cxn>
                <a:cxn ang="0">
                  <a:pos x="285" y="92"/>
                </a:cxn>
                <a:cxn ang="0">
                  <a:pos x="275" y="122"/>
                </a:cxn>
                <a:cxn ang="0">
                  <a:pos x="264" y="139"/>
                </a:cxn>
                <a:cxn ang="0">
                  <a:pos x="244" y="149"/>
                </a:cxn>
                <a:cxn ang="0">
                  <a:pos x="226" y="155"/>
                </a:cxn>
                <a:cxn ang="0">
                  <a:pos x="210" y="169"/>
                </a:cxn>
                <a:cxn ang="0">
                  <a:pos x="193" y="185"/>
                </a:cxn>
                <a:cxn ang="0">
                  <a:pos x="185" y="207"/>
                </a:cxn>
                <a:cxn ang="0">
                  <a:pos x="174" y="229"/>
                </a:cxn>
                <a:cxn ang="0">
                  <a:pos x="148" y="240"/>
                </a:cxn>
                <a:cxn ang="0">
                  <a:pos x="123" y="247"/>
                </a:cxn>
                <a:cxn ang="0">
                  <a:pos x="121" y="269"/>
                </a:cxn>
                <a:cxn ang="0">
                  <a:pos x="128" y="263"/>
                </a:cxn>
                <a:cxn ang="0">
                  <a:pos x="139" y="267"/>
                </a:cxn>
                <a:cxn ang="0">
                  <a:pos x="141" y="290"/>
                </a:cxn>
                <a:cxn ang="0">
                  <a:pos x="139" y="314"/>
                </a:cxn>
                <a:cxn ang="0">
                  <a:pos x="131" y="347"/>
                </a:cxn>
                <a:cxn ang="0">
                  <a:pos x="124" y="364"/>
                </a:cxn>
                <a:cxn ang="0">
                  <a:pos x="105" y="386"/>
                </a:cxn>
                <a:cxn ang="0">
                  <a:pos x="97" y="376"/>
                </a:cxn>
                <a:cxn ang="0">
                  <a:pos x="112" y="361"/>
                </a:cxn>
                <a:cxn ang="0">
                  <a:pos x="112" y="333"/>
                </a:cxn>
                <a:cxn ang="0">
                  <a:pos x="116" y="308"/>
                </a:cxn>
                <a:cxn ang="0">
                  <a:pos x="128" y="284"/>
                </a:cxn>
                <a:cxn ang="0">
                  <a:pos x="114" y="267"/>
                </a:cxn>
                <a:cxn ang="0">
                  <a:pos x="105" y="279"/>
                </a:cxn>
                <a:cxn ang="0">
                  <a:pos x="98" y="303"/>
                </a:cxn>
                <a:cxn ang="0">
                  <a:pos x="88" y="323"/>
                </a:cxn>
                <a:cxn ang="0">
                  <a:pos x="73" y="340"/>
                </a:cxn>
                <a:cxn ang="0">
                  <a:pos x="59" y="358"/>
                </a:cxn>
                <a:cxn ang="0">
                  <a:pos x="27" y="349"/>
                </a:cxn>
                <a:cxn ang="0">
                  <a:pos x="0" y="336"/>
                </a:cxn>
                <a:cxn ang="0">
                  <a:pos x="11" y="324"/>
                </a:cxn>
                <a:cxn ang="0">
                  <a:pos x="26" y="300"/>
                </a:cxn>
                <a:cxn ang="0">
                  <a:pos x="65" y="294"/>
                </a:cxn>
                <a:cxn ang="0">
                  <a:pos x="67" y="270"/>
                </a:cxn>
                <a:cxn ang="0">
                  <a:pos x="67" y="251"/>
                </a:cxn>
                <a:cxn ang="0">
                  <a:pos x="75" y="237"/>
                </a:cxn>
                <a:cxn ang="0">
                  <a:pos x="95" y="237"/>
                </a:cxn>
                <a:cxn ang="0">
                  <a:pos x="103" y="217"/>
                </a:cxn>
                <a:cxn ang="0">
                  <a:pos x="112" y="201"/>
                </a:cxn>
                <a:cxn ang="0">
                  <a:pos x="126" y="185"/>
                </a:cxn>
                <a:cxn ang="0">
                  <a:pos x="148" y="169"/>
                </a:cxn>
                <a:cxn ang="0">
                  <a:pos x="169" y="166"/>
                </a:cxn>
                <a:cxn ang="0">
                  <a:pos x="214" y="139"/>
                </a:cxn>
                <a:cxn ang="0">
                  <a:pos x="269" y="89"/>
                </a:cxn>
                <a:cxn ang="0">
                  <a:pos x="236" y="89"/>
                </a:cxn>
                <a:cxn ang="0">
                  <a:pos x="256" y="66"/>
                </a:cxn>
                <a:cxn ang="0">
                  <a:pos x="269" y="54"/>
                </a:cxn>
                <a:cxn ang="0">
                  <a:pos x="282" y="30"/>
                </a:cxn>
                <a:cxn ang="0">
                  <a:pos x="290" y="17"/>
                </a:cxn>
                <a:cxn ang="0">
                  <a:pos x="311" y="0"/>
                </a:cxn>
              </a:cxnLst>
              <a:rect l="0" t="0" r="r" b="b"/>
              <a:pathLst>
                <a:path w="311" h="386">
                  <a:moveTo>
                    <a:pt x="310" y="12"/>
                  </a:moveTo>
                  <a:lnTo>
                    <a:pt x="311" y="15"/>
                  </a:lnTo>
                  <a:lnTo>
                    <a:pt x="300" y="31"/>
                  </a:lnTo>
                  <a:lnTo>
                    <a:pt x="297" y="31"/>
                  </a:lnTo>
                  <a:lnTo>
                    <a:pt x="292" y="37"/>
                  </a:lnTo>
                  <a:lnTo>
                    <a:pt x="285" y="53"/>
                  </a:lnTo>
                  <a:lnTo>
                    <a:pt x="279" y="62"/>
                  </a:lnTo>
                  <a:lnTo>
                    <a:pt x="270" y="78"/>
                  </a:lnTo>
                  <a:lnTo>
                    <a:pt x="275" y="86"/>
                  </a:lnTo>
                  <a:lnTo>
                    <a:pt x="285" y="92"/>
                  </a:lnTo>
                  <a:lnTo>
                    <a:pt x="279" y="116"/>
                  </a:lnTo>
                  <a:lnTo>
                    <a:pt x="275" y="122"/>
                  </a:lnTo>
                  <a:lnTo>
                    <a:pt x="274" y="124"/>
                  </a:lnTo>
                  <a:lnTo>
                    <a:pt x="264" y="139"/>
                  </a:lnTo>
                  <a:lnTo>
                    <a:pt x="254" y="146"/>
                  </a:lnTo>
                  <a:lnTo>
                    <a:pt x="244" y="149"/>
                  </a:lnTo>
                  <a:lnTo>
                    <a:pt x="236" y="154"/>
                  </a:lnTo>
                  <a:lnTo>
                    <a:pt x="226" y="155"/>
                  </a:lnTo>
                  <a:lnTo>
                    <a:pt x="218" y="161"/>
                  </a:lnTo>
                  <a:lnTo>
                    <a:pt x="210" y="169"/>
                  </a:lnTo>
                  <a:lnTo>
                    <a:pt x="203" y="179"/>
                  </a:lnTo>
                  <a:lnTo>
                    <a:pt x="193" y="185"/>
                  </a:lnTo>
                  <a:lnTo>
                    <a:pt x="190" y="196"/>
                  </a:lnTo>
                  <a:lnTo>
                    <a:pt x="185" y="207"/>
                  </a:lnTo>
                  <a:lnTo>
                    <a:pt x="185" y="219"/>
                  </a:lnTo>
                  <a:lnTo>
                    <a:pt x="174" y="229"/>
                  </a:lnTo>
                  <a:lnTo>
                    <a:pt x="158" y="241"/>
                  </a:lnTo>
                  <a:lnTo>
                    <a:pt x="148" y="240"/>
                  </a:lnTo>
                  <a:lnTo>
                    <a:pt x="128" y="235"/>
                  </a:lnTo>
                  <a:lnTo>
                    <a:pt x="123" y="247"/>
                  </a:lnTo>
                  <a:lnTo>
                    <a:pt x="119" y="261"/>
                  </a:lnTo>
                  <a:lnTo>
                    <a:pt x="121" y="269"/>
                  </a:lnTo>
                  <a:lnTo>
                    <a:pt x="126" y="270"/>
                  </a:lnTo>
                  <a:lnTo>
                    <a:pt x="128" y="263"/>
                  </a:lnTo>
                  <a:lnTo>
                    <a:pt x="136" y="258"/>
                  </a:lnTo>
                  <a:lnTo>
                    <a:pt x="139" y="267"/>
                  </a:lnTo>
                  <a:lnTo>
                    <a:pt x="141" y="282"/>
                  </a:lnTo>
                  <a:lnTo>
                    <a:pt x="141" y="290"/>
                  </a:lnTo>
                  <a:lnTo>
                    <a:pt x="141" y="305"/>
                  </a:lnTo>
                  <a:lnTo>
                    <a:pt x="139" y="314"/>
                  </a:lnTo>
                  <a:lnTo>
                    <a:pt x="139" y="329"/>
                  </a:lnTo>
                  <a:lnTo>
                    <a:pt x="131" y="347"/>
                  </a:lnTo>
                  <a:lnTo>
                    <a:pt x="128" y="355"/>
                  </a:lnTo>
                  <a:lnTo>
                    <a:pt x="124" y="364"/>
                  </a:lnTo>
                  <a:lnTo>
                    <a:pt x="114" y="379"/>
                  </a:lnTo>
                  <a:lnTo>
                    <a:pt x="105" y="386"/>
                  </a:lnTo>
                  <a:lnTo>
                    <a:pt x="93" y="385"/>
                  </a:lnTo>
                  <a:lnTo>
                    <a:pt x="97" y="376"/>
                  </a:lnTo>
                  <a:lnTo>
                    <a:pt x="108" y="370"/>
                  </a:lnTo>
                  <a:lnTo>
                    <a:pt x="112" y="361"/>
                  </a:lnTo>
                  <a:lnTo>
                    <a:pt x="107" y="341"/>
                  </a:lnTo>
                  <a:lnTo>
                    <a:pt x="112" y="333"/>
                  </a:lnTo>
                  <a:lnTo>
                    <a:pt x="112" y="323"/>
                  </a:lnTo>
                  <a:lnTo>
                    <a:pt x="116" y="308"/>
                  </a:lnTo>
                  <a:lnTo>
                    <a:pt x="118" y="297"/>
                  </a:lnTo>
                  <a:lnTo>
                    <a:pt x="128" y="284"/>
                  </a:lnTo>
                  <a:lnTo>
                    <a:pt x="124" y="277"/>
                  </a:lnTo>
                  <a:lnTo>
                    <a:pt x="114" y="267"/>
                  </a:lnTo>
                  <a:lnTo>
                    <a:pt x="108" y="270"/>
                  </a:lnTo>
                  <a:lnTo>
                    <a:pt x="105" y="279"/>
                  </a:lnTo>
                  <a:lnTo>
                    <a:pt x="102" y="293"/>
                  </a:lnTo>
                  <a:lnTo>
                    <a:pt x="98" y="303"/>
                  </a:lnTo>
                  <a:lnTo>
                    <a:pt x="93" y="314"/>
                  </a:lnTo>
                  <a:lnTo>
                    <a:pt x="88" y="323"/>
                  </a:lnTo>
                  <a:lnTo>
                    <a:pt x="82" y="333"/>
                  </a:lnTo>
                  <a:lnTo>
                    <a:pt x="73" y="340"/>
                  </a:lnTo>
                  <a:lnTo>
                    <a:pt x="65" y="344"/>
                  </a:lnTo>
                  <a:lnTo>
                    <a:pt x="59" y="358"/>
                  </a:lnTo>
                  <a:lnTo>
                    <a:pt x="42" y="350"/>
                  </a:lnTo>
                  <a:lnTo>
                    <a:pt x="27" y="349"/>
                  </a:lnTo>
                  <a:lnTo>
                    <a:pt x="5" y="350"/>
                  </a:lnTo>
                  <a:lnTo>
                    <a:pt x="0" y="336"/>
                  </a:lnTo>
                  <a:lnTo>
                    <a:pt x="5" y="332"/>
                  </a:lnTo>
                  <a:lnTo>
                    <a:pt x="11" y="324"/>
                  </a:lnTo>
                  <a:lnTo>
                    <a:pt x="21" y="313"/>
                  </a:lnTo>
                  <a:lnTo>
                    <a:pt x="26" y="300"/>
                  </a:lnTo>
                  <a:lnTo>
                    <a:pt x="59" y="302"/>
                  </a:lnTo>
                  <a:lnTo>
                    <a:pt x="65" y="294"/>
                  </a:lnTo>
                  <a:lnTo>
                    <a:pt x="61" y="281"/>
                  </a:lnTo>
                  <a:lnTo>
                    <a:pt x="67" y="270"/>
                  </a:lnTo>
                  <a:lnTo>
                    <a:pt x="65" y="261"/>
                  </a:lnTo>
                  <a:lnTo>
                    <a:pt x="67" y="251"/>
                  </a:lnTo>
                  <a:lnTo>
                    <a:pt x="67" y="243"/>
                  </a:lnTo>
                  <a:lnTo>
                    <a:pt x="75" y="237"/>
                  </a:lnTo>
                  <a:lnTo>
                    <a:pt x="83" y="238"/>
                  </a:lnTo>
                  <a:lnTo>
                    <a:pt x="95" y="237"/>
                  </a:lnTo>
                  <a:lnTo>
                    <a:pt x="102" y="229"/>
                  </a:lnTo>
                  <a:lnTo>
                    <a:pt x="103" y="217"/>
                  </a:lnTo>
                  <a:lnTo>
                    <a:pt x="107" y="208"/>
                  </a:lnTo>
                  <a:lnTo>
                    <a:pt x="112" y="201"/>
                  </a:lnTo>
                  <a:lnTo>
                    <a:pt x="118" y="193"/>
                  </a:lnTo>
                  <a:lnTo>
                    <a:pt x="126" y="185"/>
                  </a:lnTo>
                  <a:lnTo>
                    <a:pt x="134" y="179"/>
                  </a:lnTo>
                  <a:lnTo>
                    <a:pt x="148" y="169"/>
                  </a:lnTo>
                  <a:lnTo>
                    <a:pt x="156" y="161"/>
                  </a:lnTo>
                  <a:lnTo>
                    <a:pt x="169" y="166"/>
                  </a:lnTo>
                  <a:lnTo>
                    <a:pt x="195" y="152"/>
                  </a:lnTo>
                  <a:lnTo>
                    <a:pt x="214" y="139"/>
                  </a:lnTo>
                  <a:lnTo>
                    <a:pt x="231" y="121"/>
                  </a:lnTo>
                  <a:lnTo>
                    <a:pt x="269" y="89"/>
                  </a:lnTo>
                  <a:lnTo>
                    <a:pt x="262" y="80"/>
                  </a:lnTo>
                  <a:lnTo>
                    <a:pt x="236" y="89"/>
                  </a:lnTo>
                  <a:lnTo>
                    <a:pt x="243" y="78"/>
                  </a:lnTo>
                  <a:lnTo>
                    <a:pt x="256" y="66"/>
                  </a:lnTo>
                  <a:lnTo>
                    <a:pt x="264" y="56"/>
                  </a:lnTo>
                  <a:lnTo>
                    <a:pt x="269" y="54"/>
                  </a:lnTo>
                  <a:lnTo>
                    <a:pt x="282" y="33"/>
                  </a:lnTo>
                  <a:lnTo>
                    <a:pt x="282" y="30"/>
                  </a:lnTo>
                  <a:lnTo>
                    <a:pt x="282" y="23"/>
                  </a:lnTo>
                  <a:lnTo>
                    <a:pt x="290" y="17"/>
                  </a:lnTo>
                  <a:lnTo>
                    <a:pt x="299" y="3"/>
                  </a:lnTo>
                  <a:lnTo>
                    <a:pt x="311" y="0"/>
                  </a:lnTo>
                  <a:lnTo>
                    <a:pt x="310" y="12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49" name="Freeform 712"/>
            <p:cNvSpPr>
              <a:spLocks/>
            </p:cNvSpPr>
            <p:nvPr/>
          </p:nvSpPr>
          <p:spPr bwMode="auto">
            <a:xfrm>
              <a:off x="2245" y="2499"/>
              <a:ext cx="806" cy="730"/>
            </a:xfrm>
            <a:custGeom>
              <a:avLst/>
              <a:gdLst/>
              <a:ahLst/>
              <a:cxnLst>
                <a:cxn ang="0">
                  <a:pos x="698" y="16"/>
                </a:cxn>
                <a:cxn ang="0">
                  <a:pos x="719" y="13"/>
                </a:cxn>
                <a:cxn ang="0">
                  <a:pos x="742" y="50"/>
                </a:cxn>
                <a:cxn ang="0">
                  <a:pos x="770" y="16"/>
                </a:cxn>
                <a:cxn ang="0">
                  <a:pos x="800" y="16"/>
                </a:cxn>
                <a:cxn ang="0">
                  <a:pos x="762" y="45"/>
                </a:cxn>
                <a:cxn ang="0">
                  <a:pos x="781" y="83"/>
                </a:cxn>
                <a:cxn ang="0">
                  <a:pos x="758" y="104"/>
                </a:cxn>
                <a:cxn ang="0">
                  <a:pos x="722" y="101"/>
                </a:cxn>
                <a:cxn ang="0">
                  <a:pos x="683" y="130"/>
                </a:cxn>
                <a:cxn ang="0">
                  <a:pos x="642" y="152"/>
                </a:cxn>
                <a:cxn ang="0">
                  <a:pos x="595" y="171"/>
                </a:cxn>
                <a:cxn ang="0">
                  <a:pos x="524" y="233"/>
                </a:cxn>
                <a:cxn ang="0">
                  <a:pos x="501" y="295"/>
                </a:cxn>
                <a:cxn ang="0">
                  <a:pos x="478" y="323"/>
                </a:cxn>
                <a:cxn ang="0">
                  <a:pos x="450" y="408"/>
                </a:cxn>
                <a:cxn ang="0">
                  <a:pos x="437" y="470"/>
                </a:cxn>
                <a:cxn ang="0">
                  <a:pos x="453" y="498"/>
                </a:cxn>
                <a:cxn ang="0">
                  <a:pos x="503" y="504"/>
                </a:cxn>
                <a:cxn ang="0">
                  <a:pos x="488" y="599"/>
                </a:cxn>
                <a:cxn ang="0">
                  <a:pos x="427" y="595"/>
                </a:cxn>
                <a:cxn ang="0">
                  <a:pos x="408" y="604"/>
                </a:cxn>
                <a:cxn ang="0">
                  <a:pos x="378" y="619"/>
                </a:cxn>
                <a:cxn ang="0">
                  <a:pos x="350" y="574"/>
                </a:cxn>
                <a:cxn ang="0">
                  <a:pos x="302" y="593"/>
                </a:cxn>
                <a:cxn ang="0">
                  <a:pos x="271" y="633"/>
                </a:cxn>
                <a:cxn ang="0">
                  <a:pos x="261" y="599"/>
                </a:cxn>
                <a:cxn ang="0">
                  <a:pos x="207" y="621"/>
                </a:cxn>
                <a:cxn ang="0">
                  <a:pos x="189" y="658"/>
                </a:cxn>
                <a:cxn ang="0">
                  <a:pos x="160" y="699"/>
                </a:cxn>
                <a:cxn ang="0">
                  <a:pos x="145" y="717"/>
                </a:cxn>
                <a:cxn ang="0">
                  <a:pos x="136" y="671"/>
                </a:cxn>
                <a:cxn ang="0">
                  <a:pos x="79" y="680"/>
                </a:cxn>
                <a:cxn ang="0">
                  <a:pos x="10" y="696"/>
                </a:cxn>
                <a:cxn ang="0">
                  <a:pos x="9" y="672"/>
                </a:cxn>
                <a:cxn ang="0">
                  <a:pos x="82" y="655"/>
                </a:cxn>
                <a:cxn ang="0">
                  <a:pos x="155" y="621"/>
                </a:cxn>
                <a:cxn ang="0">
                  <a:pos x="174" y="615"/>
                </a:cxn>
                <a:cxn ang="0">
                  <a:pos x="204" y="607"/>
                </a:cxn>
                <a:cxn ang="0">
                  <a:pos x="230" y="604"/>
                </a:cxn>
                <a:cxn ang="0">
                  <a:pos x="287" y="563"/>
                </a:cxn>
                <a:cxn ang="0">
                  <a:pos x="337" y="529"/>
                </a:cxn>
                <a:cxn ang="0">
                  <a:pos x="362" y="491"/>
                </a:cxn>
                <a:cxn ang="0">
                  <a:pos x="391" y="457"/>
                </a:cxn>
                <a:cxn ang="0">
                  <a:pos x="420" y="415"/>
                </a:cxn>
                <a:cxn ang="0">
                  <a:pos x="437" y="364"/>
                </a:cxn>
                <a:cxn ang="0">
                  <a:pos x="466" y="322"/>
                </a:cxn>
                <a:cxn ang="0">
                  <a:pos x="413" y="328"/>
                </a:cxn>
                <a:cxn ang="0">
                  <a:pos x="453" y="308"/>
                </a:cxn>
                <a:cxn ang="0">
                  <a:pos x="491" y="248"/>
                </a:cxn>
                <a:cxn ang="0">
                  <a:pos x="515" y="201"/>
                </a:cxn>
                <a:cxn ang="0">
                  <a:pos x="532" y="158"/>
                </a:cxn>
                <a:cxn ang="0">
                  <a:pos x="549" y="133"/>
                </a:cxn>
                <a:cxn ang="0">
                  <a:pos x="576" y="161"/>
                </a:cxn>
                <a:cxn ang="0">
                  <a:pos x="612" y="154"/>
                </a:cxn>
                <a:cxn ang="0">
                  <a:pos x="625" y="134"/>
                </a:cxn>
                <a:cxn ang="0">
                  <a:pos x="637" y="116"/>
                </a:cxn>
                <a:cxn ang="0">
                  <a:pos x="647" y="83"/>
                </a:cxn>
                <a:cxn ang="0">
                  <a:pos x="652" y="50"/>
                </a:cxn>
                <a:cxn ang="0">
                  <a:pos x="688" y="30"/>
                </a:cxn>
              </a:cxnLst>
              <a:rect l="0" t="0" r="r" b="b"/>
              <a:pathLst>
                <a:path w="806" h="720">
                  <a:moveTo>
                    <a:pt x="688" y="30"/>
                  </a:moveTo>
                  <a:lnTo>
                    <a:pt x="690" y="26"/>
                  </a:lnTo>
                  <a:lnTo>
                    <a:pt x="695" y="18"/>
                  </a:lnTo>
                  <a:lnTo>
                    <a:pt x="698" y="16"/>
                  </a:lnTo>
                  <a:lnTo>
                    <a:pt x="706" y="7"/>
                  </a:lnTo>
                  <a:lnTo>
                    <a:pt x="714" y="0"/>
                  </a:lnTo>
                  <a:lnTo>
                    <a:pt x="719" y="2"/>
                  </a:lnTo>
                  <a:lnTo>
                    <a:pt x="719" y="13"/>
                  </a:lnTo>
                  <a:lnTo>
                    <a:pt x="717" y="32"/>
                  </a:lnTo>
                  <a:lnTo>
                    <a:pt x="721" y="41"/>
                  </a:lnTo>
                  <a:lnTo>
                    <a:pt x="727" y="47"/>
                  </a:lnTo>
                  <a:lnTo>
                    <a:pt x="742" y="50"/>
                  </a:lnTo>
                  <a:lnTo>
                    <a:pt x="752" y="42"/>
                  </a:lnTo>
                  <a:lnTo>
                    <a:pt x="760" y="36"/>
                  </a:lnTo>
                  <a:lnTo>
                    <a:pt x="765" y="27"/>
                  </a:lnTo>
                  <a:lnTo>
                    <a:pt x="770" y="16"/>
                  </a:lnTo>
                  <a:lnTo>
                    <a:pt x="785" y="6"/>
                  </a:lnTo>
                  <a:lnTo>
                    <a:pt x="806" y="3"/>
                  </a:lnTo>
                  <a:lnTo>
                    <a:pt x="803" y="13"/>
                  </a:lnTo>
                  <a:lnTo>
                    <a:pt x="800" y="16"/>
                  </a:lnTo>
                  <a:lnTo>
                    <a:pt x="783" y="24"/>
                  </a:lnTo>
                  <a:lnTo>
                    <a:pt x="772" y="35"/>
                  </a:lnTo>
                  <a:lnTo>
                    <a:pt x="770" y="44"/>
                  </a:lnTo>
                  <a:lnTo>
                    <a:pt x="762" y="45"/>
                  </a:lnTo>
                  <a:lnTo>
                    <a:pt x="758" y="57"/>
                  </a:lnTo>
                  <a:lnTo>
                    <a:pt x="760" y="85"/>
                  </a:lnTo>
                  <a:lnTo>
                    <a:pt x="770" y="82"/>
                  </a:lnTo>
                  <a:lnTo>
                    <a:pt x="781" y="83"/>
                  </a:lnTo>
                  <a:lnTo>
                    <a:pt x="788" y="95"/>
                  </a:lnTo>
                  <a:lnTo>
                    <a:pt x="777" y="98"/>
                  </a:lnTo>
                  <a:lnTo>
                    <a:pt x="768" y="101"/>
                  </a:lnTo>
                  <a:lnTo>
                    <a:pt x="758" y="104"/>
                  </a:lnTo>
                  <a:lnTo>
                    <a:pt x="749" y="105"/>
                  </a:lnTo>
                  <a:lnTo>
                    <a:pt x="736" y="110"/>
                  </a:lnTo>
                  <a:lnTo>
                    <a:pt x="724" y="109"/>
                  </a:lnTo>
                  <a:lnTo>
                    <a:pt x="722" y="101"/>
                  </a:lnTo>
                  <a:lnTo>
                    <a:pt x="712" y="101"/>
                  </a:lnTo>
                  <a:lnTo>
                    <a:pt x="705" y="109"/>
                  </a:lnTo>
                  <a:lnTo>
                    <a:pt x="698" y="116"/>
                  </a:lnTo>
                  <a:lnTo>
                    <a:pt x="683" y="130"/>
                  </a:lnTo>
                  <a:lnTo>
                    <a:pt x="675" y="138"/>
                  </a:lnTo>
                  <a:lnTo>
                    <a:pt x="666" y="144"/>
                  </a:lnTo>
                  <a:lnTo>
                    <a:pt x="652" y="150"/>
                  </a:lnTo>
                  <a:lnTo>
                    <a:pt x="642" y="152"/>
                  </a:lnTo>
                  <a:lnTo>
                    <a:pt x="632" y="155"/>
                  </a:lnTo>
                  <a:lnTo>
                    <a:pt x="620" y="157"/>
                  </a:lnTo>
                  <a:lnTo>
                    <a:pt x="603" y="163"/>
                  </a:lnTo>
                  <a:lnTo>
                    <a:pt x="595" y="171"/>
                  </a:lnTo>
                  <a:lnTo>
                    <a:pt x="581" y="183"/>
                  </a:lnTo>
                  <a:lnTo>
                    <a:pt x="571" y="192"/>
                  </a:lnTo>
                  <a:lnTo>
                    <a:pt x="550" y="207"/>
                  </a:lnTo>
                  <a:lnTo>
                    <a:pt x="524" y="233"/>
                  </a:lnTo>
                  <a:lnTo>
                    <a:pt x="515" y="248"/>
                  </a:lnTo>
                  <a:lnTo>
                    <a:pt x="503" y="263"/>
                  </a:lnTo>
                  <a:lnTo>
                    <a:pt x="504" y="281"/>
                  </a:lnTo>
                  <a:lnTo>
                    <a:pt x="501" y="295"/>
                  </a:lnTo>
                  <a:lnTo>
                    <a:pt x="496" y="300"/>
                  </a:lnTo>
                  <a:lnTo>
                    <a:pt x="486" y="299"/>
                  </a:lnTo>
                  <a:lnTo>
                    <a:pt x="479" y="308"/>
                  </a:lnTo>
                  <a:lnTo>
                    <a:pt x="478" y="323"/>
                  </a:lnTo>
                  <a:lnTo>
                    <a:pt x="471" y="343"/>
                  </a:lnTo>
                  <a:lnTo>
                    <a:pt x="460" y="364"/>
                  </a:lnTo>
                  <a:lnTo>
                    <a:pt x="452" y="388"/>
                  </a:lnTo>
                  <a:lnTo>
                    <a:pt x="450" y="408"/>
                  </a:lnTo>
                  <a:lnTo>
                    <a:pt x="447" y="420"/>
                  </a:lnTo>
                  <a:lnTo>
                    <a:pt x="447" y="430"/>
                  </a:lnTo>
                  <a:lnTo>
                    <a:pt x="442" y="448"/>
                  </a:lnTo>
                  <a:lnTo>
                    <a:pt x="437" y="470"/>
                  </a:lnTo>
                  <a:lnTo>
                    <a:pt x="440" y="493"/>
                  </a:lnTo>
                  <a:lnTo>
                    <a:pt x="440" y="495"/>
                  </a:lnTo>
                  <a:lnTo>
                    <a:pt x="443" y="500"/>
                  </a:lnTo>
                  <a:lnTo>
                    <a:pt x="453" y="498"/>
                  </a:lnTo>
                  <a:lnTo>
                    <a:pt x="460" y="482"/>
                  </a:lnTo>
                  <a:lnTo>
                    <a:pt x="484" y="474"/>
                  </a:lnTo>
                  <a:lnTo>
                    <a:pt x="494" y="485"/>
                  </a:lnTo>
                  <a:lnTo>
                    <a:pt x="503" y="504"/>
                  </a:lnTo>
                  <a:lnTo>
                    <a:pt x="511" y="542"/>
                  </a:lnTo>
                  <a:lnTo>
                    <a:pt x="493" y="572"/>
                  </a:lnTo>
                  <a:lnTo>
                    <a:pt x="496" y="593"/>
                  </a:lnTo>
                  <a:lnTo>
                    <a:pt x="488" y="599"/>
                  </a:lnTo>
                  <a:lnTo>
                    <a:pt x="479" y="607"/>
                  </a:lnTo>
                  <a:lnTo>
                    <a:pt x="466" y="604"/>
                  </a:lnTo>
                  <a:lnTo>
                    <a:pt x="453" y="591"/>
                  </a:lnTo>
                  <a:lnTo>
                    <a:pt x="427" y="595"/>
                  </a:lnTo>
                  <a:lnTo>
                    <a:pt x="425" y="607"/>
                  </a:lnTo>
                  <a:lnTo>
                    <a:pt x="420" y="604"/>
                  </a:lnTo>
                  <a:lnTo>
                    <a:pt x="409" y="608"/>
                  </a:lnTo>
                  <a:lnTo>
                    <a:pt x="408" y="604"/>
                  </a:lnTo>
                  <a:lnTo>
                    <a:pt x="398" y="596"/>
                  </a:lnTo>
                  <a:lnTo>
                    <a:pt x="386" y="599"/>
                  </a:lnTo>
                  <a:lnTo>
                    <a:pt x="384" y="615"/>
                  </a:lnTo>
                  <a:lnTo>
                    <a:pt x="378" y="619"/>
                  </a:lnTo>
                  <a:lnTo>
                    <a:pt x="373" y="610"/>
                  </a:lnTo>
                  <a:lnTo>
                    <a:pt x="371" y="598"/>
                  </a:lnTo>
                  <a:lnTo>
                    <a:pt x="358" y="580"/>
                  </a:lnTo>
                  <a:lnTo>
                    <a:pt x="350" y="574"/>
                  </a:lnTo>
                  <a:lnTo>
                    <a:pt x="340" y="574"/>
                  </a:lnTo>
                  <a:lnTo>
                    <a:pt x="330" y="574"/>
                  </a:lnTo>
                  <a:lnTo>
                    <a:pt x="317" y="578"/>
                  </a:lnTo>
                  <a:lnTo>
                    <a:pt x="302" y="593"/>
                  </a:lnTo>
                  <a:lnTo>
                    <a:pt x="284" y="615"/>
                  </a:lnTo>
                  <a:lnTo>
                    <a:pt x="282" y="634"/>
                  </a:lnTo>
                  <a:lnTo>
                    <a:pt x="276" y="642"/>
                  </a:lnTo>
                  <a:lnTo>
                    <a:pt x="271" y="633"/>
                  </a:lnTo>
                  <a:lnTo>
                    <a:pt x="277" y="613"/>
                  </a:lnTo>
                  <a:lnTo>
                    <a:pt x="269" y="608"/>
                  </a:lnTo>
                  <a:lnTo>
                    <a:pt x="265" y="598"/>
                  </a:lnTo>
                  <a:lnTo>
                    <a:pt x="261" y="599"/>
                  </a:lnTo>
                  <a:lnTo>
                    <a:pt x="255" y="608"/>
                  </a:lnTo>
                  <a:lnTo>
                    <a:pt x="245" y="613"/>
                  </a:lnTo>
                  <a:lnTo>
                    <a:pt x="232" y="610"/>
                  </a:lnTo>
                  <a:lnTo>
                    <a:pt x="207" y="621"/>
                  </a:lnTo>
                  <a:lnTo>
                    <a:pt x="199" y="625"/>
                  </a:lnTo>
                  <a:lnTo>
                    <a:pt x="207" y="642"/>
                  </a:lnTo>
                  <a:lnTo>
                    <a:pt x="199" y="649"/>
                  </a:lnTo>
                  <a:lnTo>
                    <a:pt x="189" y="658"/>
                  </a:lnTo>
                  <a:lnTo>
                    <a:pt x="186" y="672"/>
                  </a:lnTo>
                  <a:lnTo>
                    <a:pt x="179" y="683"/>
                  </a:lnTo>
                  <a:lnTo>
                    <a:pt x="165" y="687"/>
                  </a:lnTo>
                  <a:lnTo>
                    <a:pt x="160" y="699"/>
                  </a:lnTo>
                  <a:lnTo>
                    <a:pt x="155" y="713"/>
                  </a:lnTo>
                  <a:lnTo>
                    <a:pt x="151" y="720"/>
                  </a:lnTo>
                  <a:lnTo>
                    <a:pt x="148" y="719"/>
                  </a:lnTo>
                  <a:lnTo>
                    <a:pt x="145" y="717"/>
                  </a:lnTo>
                  <a:lnTo>
                    <a:pt x="145" y="705"/>
                  </a:lnTo>
                  <a:lnTo>
                    <a:pt x="143" y="689"/>
                  </a:lnTo>
                  <a:lnTo>
                    <a:pt x="143" y="678"/>
                  </a:lnTo>
                  <a:lnTo>
                    <a:pt x="136" y="671"/>
                  </a:lnTo>
                  <a:lnTo>
                    <a:pt x="126" y="671"/>
                  </a:lnTo>
                  <a:lnTo>
                    <a:pt x="104" y="674"/>
                  </a:lnTo>
                  <a:lnTo>
                    <a:pt x="94" y="675"/>
                  </a:lnTo>
                  <a:lnTo>
                    <a:pt x="79" y="680"/>
                  </a:lnTo>
                  <a:lnTo>
                    <a:pt x="61" y="691"/>
                  </a:lnTo>
                  <a:lnTo>
                    <a:pt x="36" y="702"/>
                  </a:lnTo>
                  <a:lnTo>
                    <a:pt x="20" y="701"/>
                  </a:lnTo>
                  <a:lnTo>
                    <a:pt x="10" y="696"/>
                  </a:lnTo>
                  <a:lnTo>
                    <a:pt x="0" y="693"/>
                  </a:lnTo>
                  <a:lnTo>
                    <a:pt x="0" y="691"/>
                  </a:lnTo>
                  <a:lnTo>
                    <a:pt x="0" y="678"/>
                  </a:lnTo>
                  <a:lnTo>
                    <a:pt x="9" y="672"/>
                  </a:lnTo>
                  <a:lnTo>
                    <a:pt x="19" y="668"/>
                  </a:lnTo>
                  <a:lnTo>
                    <a:pt x="40" y="663"/>
                  </a:lnTo>
                  <a:lnTo>
                    <a:pt x="60" y="664"/>
                  </a:lnTo>
                  <a:lnTo>
                    <a:pt x="82" y="655"/>
                  </a:lnTo>
                  <a:lnTo>
                    <a:pt x="117" y="652"/>
                  </a:lnTo>
                  <a:lnTo>
                    <a:pt x="130" y="648"/>
                  </a:lnTo>
                  <a:lnTo>
                    <a:pt x="143" y="643"/>
                  </a:lnTo>
                  <a:lnTo>
                    <a:pt x="155" y="621"/>
                  </a:lnTo>
                  <a:lnTo>
                    <a:pt x="158" y="619"/>
                  </a:lnTo>
                  <a:lnTo>
                    <a:pt x="163" y="618"/>
                  </a:lnTo>
                  <a:lnTo>
                    <a:pt x="166" y="613"/>
                  </a:lnTo>
                  <a:lnTo>
                    <a:pt x="174" y="615"/>
                  </a:lnTo>
                  <a:lnTo>
                    <a:pt x="181" y="613"/>
                  </a:lnTo>
                  <a:lnTo>
                    <a:pt x="186" y="610"/>
                  </a:lnTo>
                  <a:lnTo>
                    <a:pt x="192" y="610"/>
                  </a:lnTo>
                  <a:lnTo>
                    <a:pt x="204" y="607"/>
                  </a:lnTo>
                  <a:lnTo>
                    <a:pt x="207" y="605"/>
                  </a:lnTo>
                  <a:lnTo>
                    <a:pt x="220" y="601"/>
                  </a:lnTo>
                  <a:lnTo>
                    <a:pt x="227" y="604"/>
                  </a:lnTo>
                  <a:lnTo>
                    <a:pt x="230" y="604"/>
                  </a:lnTo>
                  <a:lnTo>
                    <a:pt x="242" y="596"/>
                  </a:lnTo>
                  <a:lnTo>
                    <a:pt x="256" y="593"/>
                  </a:lnTo>
                  <a:lnTo>
                    <a:pt x="274" y="572"/>
                  </a:lnTo>
                  <a:lnTo>
                    <a:pt x="287" y="563"/>
                  </a:lnTo>
                  <a:lnTo>
                    <a:pt x="306" y="551"/>
                  </a:lnTo>
                  <a:lnTo>
                    <a:pt x="318" y="542"/>
                  </a:lnTo>
                  <a:lnTo>
                    <a:pt x="332" y="536"/>
                  </a:lnTo>
                  <a:lnTo>
                    <a:pt x="337" y="529"/>
                  </a:lnTo>
                  <a:lnTo>
                    <a:pt x="345" y="521"/>
                  </a:lnTo>
                  <a:lnTo>
                    <a:pt x="353" y="512"/>
                  </a:lnTo>
                  <a:lnTo>
                    <a:pt x="360" y="503"/>
                  </a:lnTo>
                  <a:lnTo>
                    <a:pt x="362" y="491"/>
                  </a:lnTo>
                  <a:lnTo>
                    <a:pt x="371" y="485"/>
                  </a:lnTo>
                  <a:lnTo>
                    <a:pt x="383" y="474"/>
                  </a:lnTo>
                  <a:lnTo>
                    <a:pt x="384" y="462"/>
                  </a:lnTo>
                  <a:lnTo>
                    <a:pt x="391" y="457"/>
                  </a:lnTo>
                  <a:lnTo>
                    <a:pt x="396" y="453"/>
                  </a:lnTo>
                  <a:lnTo>
                    <a:pt x="401" y="447"/>
                  </a:lnTo>
                  <a:lnTo>
                    <a:pt x="411" y="437"/>
                  </a:lnTo>
                  <a:lnTo>
                    <a:pt x="420" y="415"/>
                  </a:lnTo>
                  <a:lnTo>
                    <a:pt x="424" y="400"/>
                  </a:lnTo>
                  <a:lnTo>
                    <a:pt x="430" y="384"/>
                  </a:lnTo>
                  <a:lnTo>
                    <a:pt x="433" y="375"/>
                  </a:lnTo>
                  <a:lnTo>
                    <a:pt x="437" y="364"/>
                  </a:lnTo>
                  <a:lnTo>
                    <a:pt x="443" y="353"/>
                  </a:lnTo>
                  <a:lnTo>
                    <a:pt x="452" y="345"/>
                  </a:lnTo>
                  <a:lnTo>
                    <a:pt x="460" y="338"/>
                  </a:lnTo>
                  <a:lnTo>
                    <a:pt x="466" y="322"/>
                  </a:lnTo>
                  <a:lnTo>
                    <a:pt x="457" y="316"/>
                  </a:lnTo>
                  <a:lnTo>
                    <a:pt x="442" y="322"/>
                  </a:lnTo>
                  <a:lnTo>
                    <a:pt x="432" y="326"/>
                  </a:lnTo>
                  <a:lnTo>
                    <a:pt x="413" y="328"/>
                  </a:lnTo>
                  <a:lnTo>
                    <a:pt x="413" y="322"/>
                  </a:lnTo>
                  <a:lnTo>
                    <a:pt x="433" y="314"/>
                  </a:lnTo>
                  <a:lnTo>
                    <a:pt x="445" y="316"/>
                  </a:lnTo>
                  <a:lnTo>
                    <a:pt x="453" y="308"/>
                  </a:lnTo>
                  <a:lnTo>
                    <a:pt x="473" y="279"/>
                  </a:lnTo>
                  <a:lnTo>
                    <a:pt x="479" y="269"/>
                  </a:lnTo>
                  <a:lnTo>
                    <a:pt x="489" y="255"/>
                  </a:lnTo>
                  <a:lnTo>
                    <a:pt x="491" y="248"/>
                  </a:lnTo>
                  <a:lnTo>
                    <a:pt x="499" y="236"/>
                  </a:lnTo>
                  <a:lnTo>
                    <a:pt x="506" y="217"/>
                  </a:lnTo>
                  <a:lnTo>
                    <a:pt x="506" y="217"/>
                  </a:lnTo>
                  <a:lnTo>
                    <a:pt x="515" y="201"/>
                  </a:lnTo>
                  <a:lnTo>
                    <a:pt x="519" y="190"/>
                  </a:lnTo>
                  <a:lnTo>
                    <a:pt x="522" y="180"/>
                  </a:lnTo>
                  <a:lnTo>
                    <a:pt x="529" y="166"/>
                  </a:lnTo>
                  <a:lnTo>
                    <a:pt x="532" y="158"/>
                  </a:lnTo>
                  <a:lnTo>
                    <a:pt x="535" y="152"/>
                  </a:lnTo>
                  <a:lnTo>
                    <a:pt x="539" y="147"/>
                  </a:lnTo>
                  <a:lnTo>
                    <a:pt x="540" y="139"/>
                  </a:lnTo>
                  <a:lnTo>
                    <a:pt x="549" y="133"/>
                  </a:lnTo>
                  <a:lnTo>
                    <a:pt x="560" y="133"/>
                  </a:lnTo>
                  <a:lnTo>
                    <a:pt x="565" y="145"/>
                  </a:lnTo>
                  <a:lnTo>
                    <a:pt x="573" y="160"/>
                  </a:lnTo>
                  <a:lnTo>
                    <a:pt x="576" y="161"/>
                  </a:lnTo>
                  <a:lnTo>
                    <a:pt x="585" y="158"/>
                  </a:lnTo>
                  <a:lnTo>
                    <a:pt x="591" y="158"/>
                  </a:lnTo>
                  <a:lnTo>
                    <a:pt x="600" y="157"/>
                  </a:lnTo>
                  <a:lnTo>
                    <a:pt x="612" y="154"/>
                  </a:lnTo>
                  <a:lnTo>
                    <a:pt x="619" y="152"/>
                  </a:lnTo>
                  <a:lnTo>
                    <a:pt x="619" y="145"/>
                  </a:lnTo>
                  <a:lnTo>
                    <a:pt x="622" y="141"/>
                  </a:lnTo>
                  <a:lnTo>
                    <a:pt x="625" y="134"/>
                  </a:lnTo>
                  <a:lnTo>
                    <a:pt x="627" y="128"/>
                  </a:lnTo>
                  <a:lnTo>
                    <a:pt x="630" y="125"/>
                  </a:lnTo>
                  <a:lnTo>
                    <a:pt x="634" y="122"/>
                  </a:lnTo>
                  <a:lnTo>
                    <a:pt x="637" y="116"/>
                  </a:lnTo>
                  <a:lnTo>
                    <a:pt x="640" y="109"/>
                  </a:lnTo>
                  <a:lnTo>
                    <a:pt x="645" y="104"/>
                  </a:lnTo>
                  <a:lnTo>
                    <a:pt x="647" y="95"/>
                  </a:lnTo>
                  <a:lnTo>
                    <a:pt x="647" y="83"/>
                  </a:lnTo>
                  <a:lnTo>
                    <a:pt x="649" y="72"/>
                  </a:lnTo>
                  <a:lnTo>
                    <a:pt x="649" y="60"/>
                  </a:lnTo>
                  <a:lnTo>
                    <a:pt x="650" y="57"/>
                  </a:lnTo>
                  <a:lnTo>
                    <a:pt x="652" y="50"/>
                  </a:lnTo>
                  <a:lnTo>
                    <a:pt x="663" y="47"/>
                  </a:lnTo>
                  <a:lnTo>
                    <a:pt x="673" y="47"/>
                  </a:lnTo>
                  <a:lnTo>
                    <a:pt x="681" y="42"/>
                  </a:lnTo>
                  <a:lnTo>
                    <a:pt x="688" y="3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50" name="Freeform 713"/>
            <p:cNvSpPr>
              <a:spLocks/>
            </p:cNvSpPr>
            <p:nvPr/>
          </p:nvSpPr>
          <p:spPr bwMode="auto">
            <a:xfrm>
              <a:off x="2245" y="2499"/>
              <a:ext cx="806" cy="730"/>
            </a:xfrm>
            <a:custGeom>
              <a:avLst/>
              <a:gdLst/>
              <a:ahLst/>
              <a:cxnLst>
                <a:cxn ang="0">
                  <a:pos x="698" y="16"/>
                </a:cxn>
                <a:cxn ang="0">
                  <a:pos x="719" y="13"/>
                </a:cxn>
                <a:cxn ang="0">
                  <a:pos x="742" y="50"/>
                </a:cxn>
                <a:cxn ang="0">
                  <a:pos x="770" y="16"/>
                </a:cxn>
                <a:cxn ang="0">
                  <a:pos x="800" y="16"/>
                </a:cxn>
                <a:cxn ang="0">
                  <a:pos x="762" y="45"/>
                </a:cxn>
                <a:cxn ang="0">
                  <a:pos x="781" y="83"/>
                </a:cxn>
                <a:cxn ang="0">
                  <a:pos x="758" y="104"/>
                </a:cxn>
                <a:cxn ang="0">
                  <a:pos x="722" y="101"/>
                </a:cxn>
                <a:cxn ang="0">
                  <a:pos x="683" y="130"/>
                </a:cxn>
                <a:cxn ang="0">
                  <a:pos x="642" y="152"/>
                </a:cxn>
                <a:cxn ang="0">
                  <a:pos x="595" y="171"/>
                </a:cxn>
                <a:cxn ang="0">
                  <a:pos x="524" y="233"/>
                </a:cxn>
                <a:cxn ang="0">
                  <a:pos x="501" y="295"/>
                </a:cxn>
                <a:cxn ang="0">
                  <a:pos x="478" y="323"/>
                </a:cxn>
                <a:cxn ang="0">
                  <a:pos x="450" y="408"/>
                </a:cxn>
                <a:cxn ang="0">
                  <a:pos x="437" y="470"/>
                </a:cxn>
                <a:cxn ang="0">
                  <a:pos x="453" y="498"/>
                </a:cxn>
                <a:cxn ang="0">
                  <a:pos x="503" y="504"/>
                </a:cxn>
                <a:cxn ang="0">
                  <a:pos x="488" y="599"/>
                </a:cxn>
                <a:cxn ang="0">
                  <a:pos x="427" y="595"/>
                </a:cxn>
                <a:cxn ang="0">
                  <a:pos x="408" y="604"/>
                </a:cxn>
                <a:cxn ang="0">
                  <a:pos x="378" y="619"/>
                </a:cxn>
                <a:cxn ang="0">
                  <a:pos x="350" y="574"/>
                </a:cxn>
                <a:cxn ang="0">
                  <a:pos x="302" y="593"/>
                </a:cxn>
                <a:cxn ang="0">
                  <a:pos x="271" y="633"/>
                </a:cxn>
                <a:cxn ang="0">
                  <a:pos x="261" y="599"/>
                </a:cxn>
                <a:cxn ang="0">
                  <a:pos x="207" y="621"/>
                </a:cxn>
                <a:cxn ang="0">
                  <a:pos x="189" y="658"/>
                </a:cxn>
                <a:cxn ang="0">
                  <a:pos x="160" y="699"/>
                </a:cxn>
                <a:cxn ang="0">
                  <a:pos x="145" y="717"/>
                </a:cxn>
                <a:cxn ang="0">
                  <a:pos x="136" y="671"/>
                </a:cxn>
                <a:cxn ang="0">
                  <a:pos x="79" y="680"/>
                </a:cxn>
                <a:cxn ang="0">
                  <a:pos x="10" y="696"/>
                </a:cxn>
                <a:cxn ang="0">
                  <a:pos x="9" y="672"/>
                </a:cxn>
                <a:cxn ang="0">
                  <a:pos x="82" y="655"/>
                </a:cxn>
                <a:cxn ang="0">
                  <a:pos x="155" y="621"/>
                </a:cxn>
                <a:cxn ang="0">
                  <a:pos x="174" y="615"/>
                </a:cxn>
                <a:cxn ang="0">
                  <a:pos x="204" y="607"/>
                </a:cxn>
                <a:cxn ang="0">
                  <a:pos x="230" y="604"/>
                </a:cxn>
                <a:cxn ang="0">
                  <a:pos x="287" y="563"/>
                </a:cxn>
                <a:cxn ang="0">
                  <a:pos x="337" y="529"/>
                </a:cxn>
                <a:cxn ang="0">
                  <a:pos x="362" y="491"/>
                </a:cxn>
                <a:cxn ang="0">
                  <a:pos x="391" y="457"/>
                </a:cxn>
                <a:cxn ang="0">
                  <a:pos x="420" y="415"/>
                </a:cxn>
                <a:cxn ang="0">
                  <a:pos x="437" y="364"/>
                </a:cxn>
                <a:cxn ang="0">
                  <a:pos x="466" y="322"/>
                </a:cxn>
                <a:cxn ang="0">
                  <a:pos x="413" y="328"/>
                </a:cxn>
                <a:cxn ang="0">
                  <a:pos x="453" y="308"/>
                </a:cxn>
                <a:cxn ang="0">
                  <a:pos x="491" y="248"/>
                </a:cxn>
                <a:cxn ang="0">
                  <a:pos x="515" y="201"/>
                </a:cxn>
                <a:cxn ang="0">
                  <a:pos x="532" y="158"/>
                </a:cxn>
                <a:cxn ang="0">
                  <a:pos x="549" y="133"/>
                </a:cxn>
                <a:cxn ang="0">
                  <a:pos x="576" y="161"/>
                </a:cxn>
                <a:cxn ang="0">
                  <a:pos x="612" y="154"/>
                </a:cxn>
                <a:cxn ang="0">
                  <a:pos x="625" y="134"/>
                </a:cxn>
                <a:cxn ang="0">
                  <a:pos x="637" y="116"/>
                </a:cxn>
                <a:cxn ang="0">
                  <a:pos x="647" y="83"/>
                </a:cxn>
                <a:cxn ang="0">
                  <a:pos x="652" y="50"/>
                </a:cxn>
                <a:cxn ang="0">
                  <a:pos x="688" y="30"/>
                </a:cxn>
              </a:cxnLst>
              <a:rect l="0" t="0" r="r" b="b"/>
              <a:pathLst>
                <a:path w="806" h="720">
                  <a:moveTo>
                    <a:pt x="688" y="30"/>
                  </a:moveTo>
                  <a:lnTo>
                    <a:pt x="690" y="26"/>
                  </a:lnTo>
                  <a:lnTo>
                    <a:pt x="695" y="18"/>
                  </a:lnTo>
                  <a:lnTo>
                    <a:pt x="698" y="16"/>
                  </a:lnTo>
                  <a:lnTo>
                    <a:pt x="706" y="7"/>
                  </a:lnTo>
                  <a:lnTo>
                    <a:pt x="714" y="0"/>
                  </a:lnTo>
                  <a:lnTo>
                    <a:pt x="719" y="2"/>
                  </a:lnTo>
                  <a:lnTo>
                    <a:pt x="719" y="13"/>
                  </a:lnTo>
                  <a:lnTo>
                    <a:pt x="717" y="32"/>
                  </a:lnTo>
                  <a:lnTo>
                    <a:pt x="721" y="41"/>
                  </a:lnTo>
                  <a:lnTo>
                    <a:pt x="727" y="47"/>
                  </a:lnTo>
                  <a:lnTo>
                    <a:pt x="742" y="50"/>
                  </a:lnTo>
                  <a:lnTo>
                    <a:pt x="752" y="42"/>
                  </a:lnTo>
                  <a:lnTo>
                    <a:pt x="760" y="36"/>
                  </a:lnTo>
                  <a:lnTo>
                    <a:pt x="765" y="27"/>
                  </a:lnTo>
                  <a:lnTo>
                    <a:pt x="770" y="16"/>
                  </a:lnTo>
                  <a:lnTo>
                    <a:pt x="785" y="6"/>
                  </a:lnTo>
                  <a:lnTo>
                    <a:pt x="806" y="3"/>
                  </a:lnTo>
                  <a:lnTo>
                    <a:pt x="803" y="13"/>
                  </a:lnTo>
                  <a:lnTo>
                    <a:pt x="800" y="16"/>
                  </a:lnTo>
                  <a:lnTo>
                    <a:pt x="783" y="24"/>
                  </a:lnTo>
                  <a:lnTo>
                    <a:pt x="772" y="35"/>
                  </a:lnTo>
                  <a:lnTo>
                    <a:pt x="770" y="44"/>
                  </a:lnTo>
                  <a:lnTo>
                    <a:pt x="762" y="45"/>
                  </a:lnTo>
                  <a:lnTo>
                    <a:pt x="758" y="57"/>
                  </a:lnTo>
                  <a:lnTo>
                    <a:pt x="760" y="85"/>
                  </a:lnTo>
                  <a:lnTo>
                    <a:pt x="770" y="82"/>
                  </a:lnTo>
                  <a:lnTo>
                    <a:pt x="781" y="83"/>
                  </a:lnTo>
                  <a:lnTo>
                    <a:pt x="788" y="95"/>
                  </a:lnTo>
                  <a:lnTo>
                    <a:pt x="777" y="98"/>
                  </a:lnTo>
                  <a:lnTo>
                    <a:pt x="768" y="101"/>
                  </a:lnTo>
                  <a:lnTo>
                    <a:pt x="758" y="104"/>
                  </a:lnTo>
                  <a:lnTo>
                    <a:pt x="749" y="105"/>
                  </a:lnTo>
                  <a:lnTo>
                    <a:pt x="736" y="110"/>
                  </a:lnTo>
                  <a:lnTo>
                    <a:pt x="724" y="109"/>
                  </a:lnTo>
                  <a:lnTo>
                    <a:pt x="722" y="101"/>
                  </a:lnTo>
                  <a:lnTo>
                    <a:pt x="712" y="101"/>
                  </a:lnTo>
                  <a:lnTo>
                    <a:pt x="705" y="109"/>
                  </a:lnTo>
                  <a:lnTo>
                    <a:pt x="698" y="116"/>
                  </a:lnTo>
                  <a:lnTo>
                    <a:pt x="683" y="130"/>
                  </a:lnTo>
                  <a:lnTo>
                    <a:pt x="675" y="138"/>
                  </a:lnTo>
                  <a:lnTo>
                    <a:pt x="666" y="144"/>
                  </a:lnTo>
                  <a:lnTo>
                    <a:pt x="652" y="150"/>
                  </a:lnTo>
                  <a:lnTo>
                    <a:pt x="642" y="152"/>
                  </a:lnTo>
                  <a:lnTo>
                    <a:pt x="632" y="155"/>
                  </a:lnTo>
                  <a:lnTo>
                    <a:pt x="620" y="157"/>
                  </a:lnTo>
                  <a:lnTo>
                    <a:pt x="603" y="163"/>
                  </a:lnTo>
                  <a:lnTo>
                    <a:pt x="595" y="171"/>
                  </a:lnTo>
                  <a:lnTo>
                    <a:pt x="581" y="183"/>
                  </a:lnTo>
                  <a:lnTo>
                    <a:pt x="571" y="192"/>
                  </a:lnTo>
                  <a:lnTo>
                    <a:pt x="550" y="207"/>
                  </a:lnTo>
                  <a:lnTo>
                    <a:pt x="524" y="233"/>
                  </a:lnTo>
                  <a:lnTo>
                    <a:pt x="515" y="248"/>
                  </a:lnTo>
                  <a:lnTo>
                    <a:pt x="503" y="263"/>
                  </a:lnTo>
                  <a:lnTo>
                    <a:pt x="504" y="281"/>
                  </a:lnTo>
                  <a:lnTo>
                    <a:pt x="501" y="295"/>
                  </a:lnTo>
                  <a:lnTo>
                    <a:pt x="496" y="300"/>
                  </a:lnTo>
                  <a:lnTo>
                    <a:pt x="486" y="299"/>
                  </a:lnTo>
                  <a:lnTo>
                    <a:pt x="479" y="308"/>
                  </a:lnTo>
                  <a:lnTo>
                    <a:pt x="478" y="323"/>
                  </a:lnTo>
                  <a:lnTo>
                    <a:pt x="471" y="343"/>
                  </a:lnTo>
                  <a:lnTo>
                    <a:pt x="460" y="364"/>
                  </a:lnTo>
                  <a:lnTo>
                    <a:pt x="452" y="388"/>
                  </a:lnTo>
                  <a:lnTo>
                    <a:pt x="450" y="408"/>
                  </a:lnTo>
                  <a:lnTo>
                    <a:pt x="447" y="420"/>
                  </a:lnTo>
                  <a:lnTo>
                    <a:pt x="447" y="430"/>
                  </a:lnTo>
                  <a:lnTo>
                    <a:pt x="442" y="448"/>
                  </a:lnTo>
                  <a:lnTo>
                    <a:pt x="437" y="470"/>
                  </a:lnTo>
                  <a:lnTo>
                    <a:pt x="440" y="493"/>
                  </a:lnTo>
                  <a:lnTo>
                    <a:pt x="440" y="495"/>
                  </a:lnTo>
                  <a:lnTo>
                    <a:pt x="443" y="500"/>
                  </a:lnTo>
                  <a:lnTo>
                    <a:pt x="453" y="498"/>
                  </a:lnTo>
                  <a:lnTo>
                    <a:pt x="460" y="482"/>
                  </a:lnTo>
                  <a:lnTo>
                    <a:pt x="484" y="474"/>
                  </a:lnTo>
                  <a:lnTo>
                    <a:pt x="494" y="485"/>
                  </a:lnTo>
                  <a:lnTo>
                    <a:pt x="503" y="504"/>
                  </a:lnTo>
                  <a:lnTo>
                    <a:pt x="511" y="542"/>
                  </a:lnTo>
                  <a:lnTo>
                    <a:pt x="493" y="572"/>
                  </a:lnTo>
                  <a:lnTo>
                    <a:pt x="496" y="593"/>
                  </a:lnTo>
                  <a:lnTo>
                    <a:pt x="488" y="599"/>
                  </a:lnTo>
                  <a:lnTo>
                    <a:pt x="479" y="607"/>
                  </a:lnTo>
                  <a:lnTo>
                    <a:pt x="466" y="604"/>
                  </a:lnTo>
                  <a:lnTo>
                    <a:pt x="453" y="591"/>
                  </a:lnTo>
                  <a:lnTo>
                    <a:pt x="427" y="595"/>
                  </a:lnTo>
                  <a:lnTo>
                    <a:pt x="425" y="607"/>
                  </a:lnTo>
                  <a:lnTo>
                    <a:pt x="420" y="604"/>
                  </a:lnTo>
                  <a:lnTo>
                    <a:pt x="409" y="608"/>
                  </a:lnTo>
                  <a:lnTo>
                    <a:pt x="408" y="604"/>
                  </a:lnTo>
                  <a:lnTo>
                    <a:pt x="398" y="596"/>
                  </a:lnTo>
                  <a:lnTo>
                    <a:pt x="386" y="599"/>
                  </a:lnTo>
                  <a:lnTo>
                    <a:pt x="384" y="615"/>
                  </a:lnTo>
                  <a:lnTo>
                    <a:pt x="378" y="619"/>
                  </a:lnTo>
                  <a:lnTo>
                    <a:pt x="373" y="610"/>
                  </a:lnTo>
                  <a:lnTo>
                    <a:pt x="371" y="598"/>
                  </a:lnTo>
                  <a:lnTo>
                    <a:pt x="358" y="580"/>
                  </a:lnTo>
                  <a:lnTo>
                    <a:pt x="350" y="574"/>
                  </a:lnTo>
                  <a:lnTo>
                    <a:pt x="340" y="574"/>
                  </a:lnTo>
                  <a:lnTo>
                    <a:pt x="330" y="574"/>
                  </a:lnTo>
                  <a:lnTo>
                    <a:pt x="317" y="578"/>
                  </a:lnTo>
                  <a:lnTo>
                    <a:pt x="302" y="593"/>
                  </a:lnTo>
                  <a:lnTo>
                    <a:pt x="284" y="615"/>
                  </a:lnTo>
                  <a:lnTo>
                    <a:pt x="282" y="634"/>
                  </a:lnTo>
                  <a:lnTo>
                    <a:pt x="276" y="642"/>
                  </a:lnTo>
                  <a:lnTo>
                    <a:pt x="271" y="633"/>
                  </a:lnTo>
                  <a:lnTo>
                    <a:pt x="277" y="613"/>
                  </a:lnTo>
                  <a:lnTo>
                    <a:pt x="269" y="608"/>
                  </a:lnTo>
                  <a:lnTo>
                    <a:pt x="265" y="598"/>
                  </a:lnTo>
                  <a:lnTo>
                    <a:pt x="261" y="599"/>
                  </a:lnTo>
                  <a:lnTo>
                    <a:pt x="255" y="608"/>
                  </a:lnTo>
                  <a:lnTo>
                    <a:pt x="245" y="613"/>
                  </a:lnTo>
                  <a:lnTo>
                    <a:pt x="232" y="610"/>
                  </a:lnTo>
                  <a:lnTo>
                    <a:pt x="207" y="621"/>
                  </a:lnTo>
                  <a:lnTo>
                    <a:pt x="199" y="625"/>
                  </a:lnTo>
                  <a:lnTo>
                    <a:pt x="207" y="642"/>
                  </a:lnTo>
                  <a:lnTo>
                    <a:pt x="199" y="649"/>
                  </a:lnTo>
                  <a:lnTo>
                    <a:pt x="189" y="658"/>
                  </a:lnTo>
                  <a:lnTo>
                    <a:pt x="186" y="672"/>
                  </a:lnTo>
                  <a:lnTo>
                    <a:pt x="179" y="683"/>
                  </a:lnTo>
                  <a:lnTo>
                    <a:pt x="165" y="687"/>
                  </a:lnTo>
                  <a:lnTo>
                    <a:pt x="160" y="699"/>
                  </a:lnTo>
                  <a:lnTo>
                    <a:pt x="155" y="713"/>
                  </a:lnTo>
                  <a:lnTo>
                    <a:pt x="151" y="720"/>
                  </a:lnTo>
                  <a:lnTo>
                    <a:pt x="148" y="719"/>
                  </a:lnTo>
                  <a:lnTo>
                    <a:pt x="145" y="717"/>
                  </a:lnTo>
                  <a:lnTo>
                    <a:pt x="145" y="705"/>
                  </a:lnTo>
                  <a:lnTo>
                    <a:pt x="143" y="689"/>
                  </a:lnTo>
                  <a:lnTo>
                    <a:pt x="143" y="678"/>
                  </a:lnTo>
                  <a:lnTo>
                    <a:pt x="136" y="671"/>
                  </a:lnTo>
                  <a:lnTo>
                    <a:pt x="126" y="671"/>
                  </a:lnTo>
                  <a:lnTo>
                    <a:pt x="104" y="674"/>
                  </a:lnTo>
                  <a:lnTo>
                    <a:pt x="94" y="675"/>
                  </a:lnTo>
                  <a:lnTo>
                    <a:pt x="79" y="680"/>
                  </a:lnTo>
                  <a:lnTo>
                    <a:pt x="61" y="691"/>
                  </a:lnTo>
                  <a:lnTo>
                    <a:pt x="36" y="702"/>
                  </a:lnTo>
                  <a:lnTo>
                    <a:pt x="20" y="701"/>
                  </a:lnTo>
                  <a:lnTo>
                    <a:pt x="10" y="696"/>
                  </a:lnTo>
                  <a:lnTo>
                    <a:pt x="0" y="693"/>
                  </a:lnTo>
                  <a:lnTo>
                    <a:pt x="0" y="691"/>
                  </a:lnTo>
                  <a:lnTo>
                    <a:pt x="0" y="678"/>
                  </a:lnTo>
                  <a:lnTo>
                    <a:pt x="9" y="672"/>
                  </a:lnTo>
                  <a:lnTo>
                    <a:pt x="19" y="668"/>
                  </a:lnTo>
                  <a:lnTo>
                    <a:pt x="40" y="663"/>
                  </a:lnTo>
                  <a:lnTo>
                    <a:pt x="60" y="664"/>
                  </a:lnTo>
                  <a:lnTo>
                    <a:pt x="82" y="655"/>
                  </a:lnTo>
                  <a:lnTo>
                    <a:pt x="117" y="652"/>
                  </a:lnTo>
                  <a:lnTo>
                    <a:pt x="130" y="648"/>
                  </a:lnTo>
                  <a:lnTo>
                    <a:pt x="143" y="643"/>
                  </a:lnTo>
                  <a:lnTo>
                    <a:pt x="155" y="621"/>
                  </a:lnTo>
                  <a:lnTo>
                    <a:pt x="158" y="619"/>
                  </a:lnTo>
                  <a:lnTo>
                    <a:pt x="163" y="618"/>
                  </a:lnTo>
                  <a:lnTo>
                    <a:pt x="166" y="613"/>
                  </a:lnTo>
                  <a:lnTo>
                    <a:pt x="174" y="615"/>
                  </a:lnTo>
                  <a:lnTo>
                    <a:pt x="181" y="613"/>
                  </a:lnTo>
                  <a:lnTo>
                    <a:pt x="186" y="610"/>
                  </a:lnTo>
                  <a:lnTo>
                    <a:pt x="192" y="610"/>
                  </a:lnTo>
                  <a:lnTo>
                    <a:pt x="204" y="607"/>
                  </a:lnTo>
                  <a:lnTo>
                    <a:pt x="207" y="605"/>
                  </a:lnTo>
                  <a:lnTo>
                    <a:pt x="220" y="601"/>
                  </a:lnTo>
                  <a:lnTo>
                    <a:pt x="227" y="604"/>
                  </a:lnTo>
                  <a:lnTo>
                    <a:pt x="230" y="604"/>
                  </a:lnTo>
                  <a:lnTo>
                    <a:pt x="242" y="596"/>
                  </a:lnTo>
                  <a:lnTo>
                    <a:pt x="256" y="593"/>
                  </a:lnTo>
                  <a:lnTo>
                    <a:pt x="274" y="572"/>
                  </a:lnTo>
                  <a:lnTo>
                    <a:pt x="287" y="563"/>
                  </a:lnTo>
                  <a:lnTo>
                    <a:pt x="306" y="551"/>
                  </a:lnTo>
                  <a:lnTo>
                    <a:pt x="318" y="542"/>
                  </a:lnTo>
                  <a:lnTo>
                    <a:pt x="332" y="536"/>
                  </a:lnTo>
                  <a:lnTo>
                    <a:pt x="337" y="529"/>
                  </a:lnTo>
                  <a:lnTo>
                    <a:pt x="345" y="521"/>
                  </a:lnTo>
                  <a:lnTo>
                    <a:pt x="353" y="512"/>
                  </a:lnTo>
                  <a:lnTo>
                    <a:pt x="360" y="503"/>
                  </a:lnTo>
                  <a:lnTo>
                    <a:pt x="362" y="491"/>
                  </a:lnTo>
                  <a:lnTo>
                    <a:pt x="371" y="485"/>
                  </a:lnTo>
                  <a:lnTo>
                    <a:pt x="383" y="474"/>
                  </a:lnTo>
                  <a:lnTo>
                    <a:pt x="384" y="462"/>
                  </a:lnTo>
                  <a:lnTo>
                    <a:pt x="391" y="457"/>
                  </a:lnTo>
                  <a:lnTo>
                    <a:pt x="396" y="453"/>
                  </a:lnTo>
                  <a:lnTo>
                    <a:pt x="401" y="447"/>
                  </a:lnTo>
                  <a:lnTo>
                    <a:pt x="411" y="437"/>
                  </a:lnTo>
                  <a:lnTo>
                    <a:pt x="420" y="415"/>
                  </a:lnTo>
                  <a:lnTo>
                    <a:pt x="424" y="400"/>
                  </a:lnTo>
                  <a:lnTo>
                    <a:pt x="430" y="384"/>
                  </a:lnTo>
                  <a:lnTo>
                    <a:pt x="433" y="375"/>
                  </a:lnTo>
                  <a:lnTo>
                    <a:pt x="437" y="364"/>
                  </a:lnTo>
                  <a:lnTo>
                    <a:pt x="443" y="353"/>
                  </a:lnTo>
                  <a:lnTo>
                    <a:pt x="452" y="345"/>
                  </a:lnTo>
                  <a:lnTo>
                    <a:pt x="460" y="338"/>
                  </a:lnTo>
                  <a:lnTo>
                    <a:pt x="466" y="322"/>
                  </a:lnTo>
                  <a:lnTo>
                    <a:pt x="457" y="316"/>
                  </a:lnTo>
                  <a:lnTo>
                    <a:pt x="442" y="322"/>
                  </a:lnTo>
                  <a:lnTo>
                    <a:pt x="432" y="326"/>
                  </a:lnTo>
                  <a:lnTo>
                    <a:pt x="413" y="328"/>
                  </a:lnTo>
                  <a:lnTo>
                    <a:pt x="413" y="322"/>
                  </a:lnTo>
                  <a:lnTo>
                    <a:pt x="433" y="314"/>
                  </a:lnTo>
                  <a:lnTo>
                    <a:pt x="445" y="316"/>
                  </a:lnTo>
                  <a:lnTo>
                    <a:pt x="453" y="308"/>
                  </a:lnTo>
                  <a:lnTo>
                    <a:pt x="473" y="279"/>
                  </a:lnTo>
                  <a:lnTo>
                    <a:pt x="479" y="269"/>
                  </a:lnTo>
                  <a:lnTo>
                    <a:pt x="489" y="255"/>
                  </a:lnTo>
                  <a:lnTo>
                    <a:pt x="491" y="248"/>
                  </a:lnTo>
                  <a:lnTo>
                    <a:pt x="499" y="236"/>
                  </a:lnTo>
                  <a:lnTo>
                    <a:pt x="506" y="217"/>
                  </a:lnTo>
                  <a:lnTo>
                    <a:pt x="506" y="217"/>
                  </a:lnTo>
                  <a:lnTo>
                    <a:pt x="515" y="201"/>
                  </a:lnTo>
                  <a:lnTo>
                    <a:pt x="519" y="190"/>
                  </a:lnTo>
                  <a:lnTo>
                    <a:pt x="522" y="180"/>
                  </a:lnTo>
                  <a:lnTo>
                    <a:pt x="529" y="166"/>
                  </a:lnTo>
                  <a:lnTo>
                    <a:pt x="532" y="158"/>
                  </a:lnTo>
                  <a:lnTo>
                    <a:pt x="535" y="152"/>
                  </a:lnTo>
                  <a:lnTo>
                    <a:pt x="539" y="147"/>
                  </a:lnTo>
                  <a:lnTo>
                    <a:pt x="540" y="139"/>
                  </a:lnTo>
                  <a:lnTo>
                    <a:pt x="549" y="133"/>
                  </a:lnTo>
                  <a:lnTo>
                    <a:pt x="560" y="133"/>
                  </a:lnTo>
                  <a:lnTo>
                    <a:pt x="565" y="145"/>
                  </a:lnTo>
                  <a:lnTo>
                    <a:pt x="573" y="160"/>
                  </a:lnTo>
                  <a:lnTo>
                    <a:pt x="576" y="161"/>
                  </a:lnTo>
                  <a:lnTo>
                    <a:pt x="585" y="158"/>
                  </a:lnTo>
                  <a:lnTo>
                    <a:pt x="591" y="158"/>
                  </a:lnTo>
                  <a:lnTo>
                    <a:pt x="600" y="157"/>
                  </a:lnTo>
                  <a:lnTo>
                    <a:pt x="612" y="154"/>
                  </a:lnTo>
                  <a:lnTo>
                    <a:pt x="619" y="152"/>
                  </a:lnTo>
                  <a:lnTo>
                    <a:pt x="619" y="145"/>
                  </a:lnTo>
                  <a:lnTo>
                    <a:pt x="622" y="141"/>
                  </a:lnTo>
                  <a:lnTo>
                    <a:pt x="625" y="134"/>
                  </a:lnTo>
                  <a:lnTo>
                    <a:pt x="627" y="128"/>
                  </a:lnTo>
                  <a:lnTo>
                    <a:pt x="630" y="125"/>
                  </a:lnTo>
                  <a:lnTo>
                    <a:pt x="634" y="122"/>
                  </a:lnTo>
                  <a:lnTo>
                    <a:pt x="637" y="116"/>
                  </a:lnTo>
                  <a:lnTo>
                    <a:pt x="640" y="109"/>
                  </a:lnTo>
                  <a:lnTo>
                    <a:pt x="645" y="104"/>
                  </a:lnTo>
                  <a:lnTo>
                    <a:pt x="647" y="95"/>
                  </a:lnTo>
                  <a:lnTo>
                    <a:pt x="647" y="83"/>
                  </a:lnTo>
                  <a:lnTo>
                    <a:pt x="649" y="72"/>
                  </a:lnTo>
                  <a:lnTo>
                    <a:pt x="649" y="60"/>
                  </a:lnTo>
                  <a:lnTo>
                    <a:pt x="650" y="57"/>
                  </a:lnTo>
                  <a:lnTo>
                    <a:pt x="652" y="50"/>
                  </a:lnTo>
                  <a:lnTo>
                    <a:pt x="663" y="47"/>
                  </a:lnTo>
                  <a:lnTo>
                    <a:pt x="673" y="47"/>
                  </a:lnTo>
                  <a:lnTo>
                    <a:pt x="681" y="42"/>
                  </a:lnTo>
                  <a:lnTo>
                    <a:pt x="688" y="3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51" name="Freeform 714"/>
            <p:cNvSpPr>
              <a:spLocks/>
            </p:cNvSpPr>
            <p:nvPr/>
          </p:nvSpPr>
          <p:spPr bwMode="auto">
            <a:xfrm>
              <a:off x="3652" y="1049"/>
              <a:ext cx="3" cy="7"/>
            </a:xfrm>
            <a:custGeom>
              <a:avLst/>
              <a:gdLst/>
              <a:ahLst/>
              <a:cxnLst>
                <a:cxn ang="0">
                  <a:pos x="3" y="6"/>
                </a:cxn>
                <a:cxn ang="0">
                  <a:pos x="1" y="6"/>
                </a:cxn>
                <a:cxn ang="0">
                  <a:pos x="0" y="3"/>
                </a:cxn>
                <a:cxn ang="0">
                  <a:pos x="1" y="0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3" y="6"/>
                </a:cxn>
                <a:cxn ang="0">
                  <a:pos x="3" y="6"/>
                </a:cxn>
                <a:cxn ang="0">
                  <a:pos x="3" y="6"/>
                </a:cxn>
              </a:cxnLst>
              <a:rect l="0" t="0" r="r" b="b"/>
              <a:pathLst>
                <a:path w="3" h="6">
                  <a:moveTo>
                    <a:pt x="3" y="6"/>
                  </a:moveTo>
                  <a:lnTo>
                    <a:pt x="1" y="6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52" name="Freeform 715"/>
            <p:cNvSpPr>
              <a:spLocks/>
            </p:cNvSpPr>
            <p:nvPr/>
          </p:nvSpPr>
          <p:spPr bwMode="auto">
            <a:xfrm>
              <a:off x="3652" y="1049"/>
              <a:ext cx="3" cy="7"/>
            </a:xfrm>
            <a:custGeom>
              <a:avLst/>
              <a:gdLst/>
              <a:ahLst/>
              <a:cxnLst>
                <a:cxn ang="0">
                  <a:pos x="3" y="6"/>
                </a:cxn>
                <a:cxn ang="0">
                  <a:pos x="1" y="6"/>
                </a:cxn>
                <a:cxn ang="0">
                  <a:pos x="0" y="3"/>
                </a:cxn>
                <a:cxn ang="0">
                  <a:pos x="1" y="0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3" y="6"/>
                </a:cxn>
                <a:cxn ang="0">
                  <a:pos x="3" y="6"/>
                </a:cxn>
                <a:cxn ang="0">
                  <a:pos x="3" y="6"/>
                </a:cxn>
              </a:cxnLst>
              <a:rect l="0" t="0" r="r" b="b"/>
              <a:pathLst>
                <a:path w="3" h="6">
                  <a:moveTo>
                    <a:pt x="3" y="6"/>
                  </a:moveTo>
                  <a:lnTo>
                    <a:pt x="1" y="6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53" name="Freeform 716"/>
            <p:cNvSpPr>
              <a:spLocks/>
            </p:cNvSpPr>
            <p:nvPr/>
          </p:nvSpPr>
          <p:spPr bwMode="auto">
            <a:xfrm>
              <a:off x="3653" y="1049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54" name="Freeform 717"/>
            <p:cNvSpPr>
              <a:spLocks/>
            </p:cNvSpPr>
            <p:nvPr/>
          </p:nvSpPr>
          <p:spPr bwMode="auto">
            <a:xfrm>
              <a:off x="3653" y="1049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55" name="Rectangle 718"/>
            <p:cNvSpPr>
              <a:spLocks noChangeArrowheads="1"/>
            </p:cNvSpPr>
            <p:nvPr/>
          </p:nvSpPr>
          <p:spPr bwMode="auto">
            <a:xfrm>
              <a:off x="3653" y="1049"/>
              <a:ext cx="1" cy="1"/>
            </a:xfrm>
            <a:prstGeom prst="rect">
              <a:avLst/>
            </a:prstGeom>
            <a:solidFill>
              <a:srgbClr val="007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56" name="Rectangle 719"/>
            <p:cNvSpPr>
              <a:spLocks noChangeArrowheads="1"/>
            </p:cNvSpPr>
            <p:nvPr/>
          </p:nvSpPr>
          <p:spPr bwMode="auto">
            <a:xfrm>
              <a:off x="3653" y="1049"/>
              <a:ext cx="1" cy="1"/>
            </a:xfrm>
            <a:prstGeom prst="rect">
              <a:avLst/>
            </a:prstGeom>
            <a:noFill/>
            <a:ln w="7938">
              <a:solidFill>
                <a:srgbClr val="004DA8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57" name="Freeform 720"/>
            <p:cNvSpPr>
              <a:spLocks/>
            </p:cNvSpPr>
            <p:nvPr/>
          </p:nvSpPr>
          <p:spPr bwMode="auto">
            <a:xfrm>
              <a:off x="3643" y="1047"/>
              <a:ext cx="5" cy="5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2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5"/>
                </a:cxn>
              </a:cxnLst>
              <a:rect l="0" t="0" r="r" b="b"/>
              <a:pathLst>
                <a:path w="5" h="5">
                  <a:moveTo>
                    <a:pt x="5" y="5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58" name="Freeform 721"/>
            <p:cNvSpPr>
              <a:spLocks/>
            </p:cNvSpPr>
            <p:nvPr/>
          </p:nvSpPr>
          <p:spPr bwMode="auto">
            <a:xfrm>
              <a:off x="3643" y="1047"/>
              <a:ext cx="5" cy="5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2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5"/>
                </a:cxn>
              </a:cxnLst>
              <a:rect l="0" t="0" r="r" b="b"/>
              <a:pathLst>
                <a:path w="5" h="5">
                  <a:moveTo>
                    <a:pt x="5" y="5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59" name="Freeform 722"/>
            <p:cNvSpPr>
              <a:spLocks/>
            </p:cNvSpPr>
            <p:nvPr/>
          </p:nvSpPr>
          <p:spPr bwMode="auto">
            <a:xfrm>
              <a:off x="3638" y="1047"/>
              <a:ext cx="2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0" y="2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60" name="Freeform 723"/>
            <p:cNvSpPr>
              <a:spLocks/>
            </p:cNvSpPr>
            <p:nvPr/>
          </p:nvSpPr>
          <p:spPr bwMode="auto">
            <a:xfrm>
              <a:off x="3638" y="1047"/>
              <a:ext cx="2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0" y="2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61" name="Freeform 724"/>
            <p:cNvSpPr>
              <a:spLocks/>
            </p:cNvSpPr>
            <p:nvPr/>
          </p:nvSpPr>
          <p:spPr bwMode="auto">
            <a:xfrm>
              <a:off x="3650" y="1047"/>
              <a:ext cx="2" cy="4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62" name="Freeform 725"/>
            <p:cNvSpPr>
              <a:spLocks/>
            </p:cNvSpPr>
            <p:nvPr/>
          </p:nvSpPr>
          <p:spPr bwMode="auto">
            <a:xfrm>
              <a:off x="3650" y="1047"/>
              <a:ext cx="2" cy="4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63" name="Freeform 726"/>
            <p:cNvSpPr>
              <a:spLocks/>
            </p:cNvSpPr>
            <p:nvPr/>
          </p:nvSpPr>
          <p:spPr bwMode="auto">
            <a:xfrm>
              <a:off x="3678" y="1044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64" name="Freeform 727"/>
            <p:cNvSpPr>
              <a:spLocks/>
            </p:cNvSpPr>
            <p:nvPr/>
          </p:nvSpPr>
          <p:spPr bwMode="auto">
            <a:xfrm>
              <a:off x="3678" y="1044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2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65" name="Freeform 728"/>
            <p:cNvSpPr>
              <a:spLocks/>
            </p:cNvSpPr>
            <p:nvPr/>
          </p:nvSpPr>
          <p:spPr bwMode="auto">
            <a:xfrm>
              <a:off x="3663" y="1043"/>
              <a:ext cx="15" cy="9"/>
            </a:xfrm>
            <a:custGeom>
              <a:avLst/>
              <a:gdLst/>
              <a:ahLst/>
              <a:cxnLst>
                <a:cxn ang="0">
                  <a:pos x="14" y="4"/>
                </a:cxn>
                <a:cxn ang="0">
                  <a:pos x="9" y="4"/>
                </a:cxn>
                <a:cxn ang="0">
                  <a:pos x="4" y="8"/>
                </a:cxn>
                <a:cxn ang="0">
                  <a:pos x="0" y="9"/>
                </a:cxn>
                <a:cxn ang="0">
                  <a:pos x="2" y="8"/>
                </a:cxn>
                <a:cxn ang="0">
                  <a:pos x="2" y="8"/>
                </a:cxn>
                <a:cxn ang="0">
                  <a:pos x="5" y="6"/>
                </a:cxn>
                <a:cxn ang="0">
                  <a:pos x="7" y="6"/>
                </a:cxn>
                <a:cxn ang="0">
                  <a:pos x="7" y="4"/>
                </a:cxn>
                <a:cxn ang="0">
                  <a:pos x="9" y="3"/>
                </a:cxn>
                <a:cxn ang="0">
                  <a:pos x="9" y="3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0" y="3"/>
                </a:cxn>
                <a:cxn ang="0">
                  <a:pos x="10" y="3"/>
                </a:cxn>
                <a:cxn ang="0">
                  <a:pos x="10" y="1"/>
                </a:cxn>
                <a:cxn ang="0">
                  <a:pos x="12" y="1"/>
                </a:cxn>
                <a:cxn ang="0">
                  <a:pos x="12" y="1"/>
                </a:cxn>
                <a:cxn ang="0">
                  <a:pos x="12" y="1"/>
                </a:cxn>
                <a:cxn ang="0">
                  <a:pos x="12" y="3"/>
                </a:cxn>
                <a:cxn ang="0">
                  <a:pos x="12" y="3"/>
                </a:cxn>
                <a:cxn ang="0">
                  <a:pos x="12" y="1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1"/>
                </a:cxn>
                <a:cxn ang="0">
                  <a:pos x="14" y="1"/>
                </a:cxn>
                <a:cxn ang="0">
                  <a:pos x="12" y="1"/>
                </a:cxn>
                <a:cxn ang="0">
                  <a:pos x="12" y="3"/>
                </a:cxn>
                <a:cxn ang="0">
                  <a:pos x="14" y="3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4" y="4"/>
                </a:cxn>
                <a:cxn ang="0">
                  <a:pos x="14" y="4"/>
                </a:cxn>
                <a:cxn ang="0">
                  <a:pos x="15" y="4"/>
                </a:cxn>
              </a:cxnLst>
              <a:rect l="0" t="0" r="r" b="b"/>
              <a:pathLst>
                <a:path w="15" h="9">
                  <a:moveTo>
                    <a:pt x="15" y="4"/>
                  </a:moveTo>
                  <a:lnTo>
                    <a:pt x="14" y="4"/>
                  </a:lnTo>
                  <a:lnTo>
                    <a:pt x="10" y="4"/>
                  </a:lnTo>
                  <a:lnTo>
                    <a:pt x="9" y="4"/>
                  </a:lnTo>
                  <a:lnTo>
                    <a:pt x="7" y="6"/>
                  </a:lnTo>
                  <a:lnTo>
                    <a:pt x="4" y="8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7" y="6"/>
                  </a:lnTo>
                  <a:lnTo>
                    <a:pt x="7" y="4"/>
                  </a:lnTo>
                  <a:lnTo>
                    <a:pt x="7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5" y="4"/>
                  </a:lnTo>
                  <a:lnTo>
                    <a:pt x="15" y="4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66" name="Freeform 729"/>
            <p:cNvSpPr>
              <a:spLocks/>
            </p:cNvSpPr>
            <p:nvPr/>
          </p:nvSpPr>
          <p:spPr bwMode="auto">
            <a:xfrm>
              <a:off x="3663" y="1043"/>
              <a:ext cx="15" cy="9"/>
            </a:xfrm>
            <a:custGeom>
              <a:avLst/>
              <a:gdLst/>
              <a:ahLst/>
              <a:cxnLst>
                <a:cxn ang="0">
                  <a:pos x="14" y="4"/>
                </a:cxn>
                <a:cxn ang="0">
                  <a:pos x="9" y="4"/>
                </a:cxn>
                <a:cxn ang="0">
                  <a:pos x="4" y="8"/>
                </a:cxn>
                <a:cxn ang="0">
                  <a:pos x="0" y="9"/>
                </a:cxn>
                <a:cxn ang="0">
                  <a:pos x="2" y="8"/>
                </a:cxn>
                <a:cxn ang="0">
                  <a:pos x="2" y="8"/>
                </a:cxn>
                <a:cxn ang="0">
                  <a:pos x="5" y="6"/>
                </a:cxn>
                <a:cxn ang="0">
                  <a:pos x="7" y="6"/>
                </a:cxn>
                <a:cxn ang="0">
                  <a:pos x="7" y="4"/>
                </a:cxn>
                <a:cxn ang="0">
                  <a:pos x="9" y="3"/>
                </a:cxn>
                <a:cxn ang="0">
                  <a:pos x="9" y="3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0" y="3"/>
                </a:cxn>
                <a:cxn ang="0">
                  <a:pos x="10" y="3"/>
                </a:cxn>
                <a:cxn ang="0">
                  <a:pos x="10" y="1"/>
                </a:cxn>
                <a:cxn ang="0">
                  <a:pos x="12" y="1"/>
                </a:cxn>
                <a:cxn ang="0">
                  <a:pos x="12" y="1"/>
                </a:cxn>
                <a:cxn ang="0">
                  <a:pos x="12" y="1"/>
                </a:cxn>
                <a:cxn ang="0">
                  <a:pos x="12" y="3"/>
                </a:cxn>
                <a:cxn ang="0">
                  <a:pos x="12" y="3"/>
                </a:cxn>
                <a:cxn ang="0">
                  <a:pos x="12" y="1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1"/>
                </a:cxn>
                <a:cxn ang="0">
                  <a:pos x="14" y="1"/>
                </a:cxn>
                <a:cxn ang="0">
                  <a:pos x="12" y="1"/>
                </a:cxn>
                <a:cxn ang="0">
                  <a:pos x="12" y="3"/>
                </a:cxn>
                <a:cxn ang="0">
                  <a:pos x="14" y="3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4" y="4"/>
                </a:cxn>
                <a:cxn ang="0">
                  <a:pos x="14" y="4"/>
                </a:cxn>
                <a:cxn ang="0">
                  <a:pos x="15" y="4"/>
                </a:cxn>
              </a:cxnLst>
              <a:rect l="0" t="0" r="r" b="b"/>
              <a:pathLst>
                <a:path w="15" h="9">
                  <a:moveTo>
                    <a:pt x="15" y="4"/>
                  </a:moveTo>
                  <a:lnTo>
                    <a:pt x="14" y="4"/>
                  </a:lnTo>
                  <a:lnTo>
                    <a:pt x="10" y="4"/>
                  </a:lnTo>
                  <a:lnTo>
                    <a:pt x="9" y="4"/>
                  </a:lnTo>
                  <a:lnTo>
                    <a:pt x="7" y="6"/>
                  </a:lnTo>
                  <a:lnTo>
                    <a:pt x="4" y="8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7" y="6"/>
                  </a:lnTo>
                  <a:lnTo>
                    <a:pt x="7" y="4"/>
                  </a:lnTo>
                  <a:lnTo>
                    <a:pt x="7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5" y="4"/>
                  </a:lnTo>
                  <a:lnTo>
                    <a:pt x="15" y="4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67" name="Freeform 730"/>
            <p:cNvSpPr>
              <a:spLocks/>
            </p:cNvSpPr>
            <p:nvPr/>
          </p:nvSpPr>
          <p:spPr bwMode="auto">
            <a:xfrm>
              <a:off x="3643" y="1043"/>
              <a:ext cx="10" cy="3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2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7" y="0"/>
                </a:cxn>
                <a:cxn ang="0">
                  <a:pos x="9" y="0"/>
                </a:cxn>
                <a:cxn ang="0">
                  <a:pos x="9" y="1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0" y="3"/>
                </a:cxn>
                <a:cxn ang="0">
                  <a:pos x="10" y="3"/>
                </a:cxn>
                <a:cxn ang="0">
                  <a:pos x="10" y="3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1"/>
                </a:cxn>
                <a:cxn ang="0">
                  <a:pos x="7" y="1"/>
                </a:cxn>
                <a:cxn ang="0">
                  <a:pos x="7" y="1"/>
                </a:cxn>
                <a:cxn ang="0">
                  <a:pos x="7" y="1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1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2" y="1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2" y="3"/>
                </a:cxn>
              </a:cxnLst>
              <a:rect l="0" t="0" r="r" b="b"/>
              <a:pathLst>
                <a:path w="10" h="3">
                  <a:moveTo>
                    <a:pt x="2" y="3"/>
                  </a:moveTo>
                  <a:lnTo>
                    <a:pt x="2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68" name="Freeform 731"/>
            <p:cNvSpPr>
              <a:spLocks/>
            </p:cNvSpPr>
            <p:nvPr/>
          </p:nvSpPr>
          <p:spPr bwMode="auto">
            <a:xfrm>
              <a:off x="3643" y="1043"/>
              <a:ext cx="10" cy="3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2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7" y="0"/>
                </a:cxn>
                <a:cxn ang="0">
                  <a:pos x="9" y="0"/>
                </a:cxn>
                <a:cxn ang="0">
                  <a:pos x="9" y="1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0" y="3"/>
                </a:cxn>
                <a:cxn ang="0">
                  <a:pos x="10" y="3"/>
                </a:cxn>
                <a:cxn ang="0">
                  <a:pos x="10" y="3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1"/>
                </a:cxn>
                <a:cxn ang="0">
                  <a:pos x="7" y="1"/>
                </a:cxn>
                <a:cxn ang="0">
                  <a:pos x="7" y="1"/>
                </a:cxn>
                <a:cxn ang="0">
                  <a:pos x="7" y="1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1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2" y="1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2" y="3"/>
                </a:cxn>
              </a:cxnLst>
              <a:rect l="0" t="0" r="r" b="b"/>
              <a:pathLst>
                <a:path w="10" h="3">
                  <a:moveTo>
                    <a:pt x="2" y="3"/>
                  </a:moveTo>
                  <a:lnTo>
                    <a:pt x="2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69" name="Freeform 732"/>
            <p:cNvSpPr>
              <a:spLocks/>
            </p:cNvSpPr>
            <p:nvPr/>
          </p:nvSpPr>
          <p:spPr bwMode="auto">
            <a:xfrm>
              <a:off x="3682" y="1040"/>
              <a:ext cx="6" cy="6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6" y="0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70" name="Freeform 733"/>
            <p:cNvSpPr>
              <a:spLocks/>
            </p:cNvSpPr>
            <p:nvPr/>
          </p:nvSpPr>
          <p:spPr bwMode="auto">
            <a:xfrm>
              <a:off x="3682" y="1040"/>
              <a:ext cx="6" cy="6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6" y="0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71" name="Freeform 734"/>
            <p:cNvSpPr>
              <a:spLocks/>
            </p:cNvSpPr>
            <p:nvPr/>
          </p:nvSpPr>
          <p:spPr bwMode="auto">
            <a:xfrm>
              <a:off x="3626" y="1038"/>
              <a:ext cx="10" cy="9"/>
            </a:xfrm>
            <a:custGeom>
              <a:avLst/>
              <a:gdLst/>
              <a:ahLst/>
              <a:cxnLst>
                <a:cxn ang="0">
                  <a:pos x="10" y="9"/>
                </a:cxn>
                <a:cxn ang="0">
                  <a:pos x="6" y="9"/>
                </a:cxn>
                <a:cxn ang="0">
                  <a:pos x="6" y="5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6" y="3"/>
                </a:cxn>
                <a:cxn ang="0">
                  <a:pos x="8" y="5"/>
                </a:cxn>
                <a:cxn ang="0">
                  <a:pos x="8" y="5"/>
                </a:cxn>
                <a:cxn ang="0">
                  <a:pos x="8" y="5"/>
                </a:cxn>
                <a:cxn ang="0">
                  <a:pos x="8" y="5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8" y="6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8" y="9"/>
                </a:cxn>
                <a:cxn ang="0">
                  <a:pos x="8" y="9"/>
                </a:cxn>
                <a:cxn ang="0">
                  <a:pos x="8" y="9"/>
                </a:cxn>
                <a:cxn ang="0">
                  <a:pos x="8" y="9"/>
                </a:cxn>
                <a:cxn ang="0">
                  <a:pos x="10" y="9"/>
                </a:cxn>
                <a:cxn ang="0">
                  <a:pos x="10" y="9"/>
                </a:cxn>
              </a:cxnLst>
              <a:rect l="0" t="0" r="r" b="b"/>
              <a:pathLst>
                <a:path w="10" h="9">
                  <a:moveTo>
                    <a:pt x="10" y="9"/>
                  </a:moveTo>
                  <a:lnTo>
                    <a:pt x="6" y="9"/>
                  </a:lnTo>
                  <a:lnTo>
                    <a:pt x="6" y="5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6" y="3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8" y="6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9"/>
                  </a:lnTo>
                  <a:lnTo>
                    <a:pt x="8" y="9"/>
                  </a:lnTo>
                  <a:lnTo>
                    <a:pt x="8" y="9"/>
                  </a:lnTo>
                  <a:lnTo>
                    <a:pt x="8" y="9"/>
                  </a:lnTo>
                  <a:lnTo>
                    <a:pt x="10" y="9"/>
                  </a:lnTo>
                  <a:lnTo>
                    <a:pt x="10" y="9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72" name="Freeform 735"/>
            <p:cNvSpPr>
              <a:spLocks/>
            </p:cNvSpPr>
            <p:nvPr/>
          </p:nvSpPr>
          <p:spPr bwMode="auto">
            <a:xfrm>
              <a:off x="3626" y="1038"/>
              <a:ext cx="10" cy="9"/>
            </a:xfrm>
            <a:custGeom>
              <a:avLst/>
              <a:gdLst/>
              <a:ahLst/>
              <a:cxnLst>
                <a:cxn ang="0">
                  <a:pos x="10" y="9"/>
                </a:cxn>
                <a:cxn ang="0">
                  <a:pos x="6" y="9"/>
                </a:cxn>
                <a:cxn ang="0">
                  <a:pos x="6" y="5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6" y="3"/>
                </a:cxn>
                <a:cxn ang="0">
                  <a:pos x="8" y="5"/>
                </a:cxn>
                <a:cxn ang="0">
                  <a:pos x="8" y="5"/>
                </a:cxn>
                <a:cxn ang="0">
                  <a:pos x="8" y="5"/>
                </a:cxn>
                <a:cxn ang="0">
                  <a:pos x="8" y="5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8" y="6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8" y="9"/>
                </a:cxn>
                <a:cxn ang="0">
                  <a:pos x="8" y="9"/>
                </a:cxn>
                <a:cxn ang="0">
                  <a:pos x="8" y="9"/>
                </a:cxn>
                <a:cxn ang="0">
                  <a:pos x="8" y="9"/>
                </a:cxn>
                <a:cxn ang="0">
                  <a:pos x="10" y="9"/>
                </a:cxn>
                <a:cxn ang="0">
                  <a:pos x="10" y="9"/>
                </a:cxn>
              </a:cxnLst>
              <a:rect l="0" t="0" r="r" b="b"/>
              <a:pathLst>
                <a:path w="10" h="9">
                  <a:moveTo>
                    <a:pt x="10" y="9"/>
                  </a:moveTo>
                  <a:lnTo>
                    <a:pt x="6" y="9"/>
                  </a:lnTo>
                  <a:lnTo>
                    <a:pt x="6" y="5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6" y="3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8" y="6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9"/>
                  </a:lnTo>
                  <a:lnTo>
                    <a:pt x="8" y="9"/>
                  </a:lnTo>
                  <a:lnTo>
                    <a:pt x="8" y="9"/>
                  </a:lnTo>
                  <a:lnTo>
                    <a:pt x="8" y="9"/>
                  </a:lnTo>
                  <a:lnTo>
                    <a:pt x="10" y="9"/>
                  </a:lnTo>
                  <a:lnTo>
                    <a:pt x="10" y="9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73" name="Freeform 736"/>
            <p:cNvSpPr>
              <a:spLocks/>
            </p:cNvSpPr>
            <p:nvPr/>
          </p:nvSpPr>
          <p:spPr bwMode="auto">
            <a:xfrm>
              <a:off x="3688" y="1034"/>
              <a:ext cx="5" cy="6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1"/>
                </a:cxn>
                <a:cxn ang="0">
                  <a:pos x="5" y="1"/>
                </a:cxn>
                <a:cxn ang="0">
                  <a:pos x="5" y="1"/>
                </a:cxn>
                <a:cxn ang="0">
                  <a:pos x="5" y="0"/>
                </a:cxn>
                <a:cxn ang="0">
                  <a:pos x="3" y="3"/>
                </a:cxn>
                <a:cxn ang="0">
                  <a:pos x="0" y="6"/>
                </a:cxn>
              </a:cxnLst>
              <a:rect l="0" t="0" r="r" b="b"/>
              <a:pathLst>
                <a:path w="5" h="6">
                  <a:moveTo>
                    <a:pt x="0" y="6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3" y="3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74" name="Freeform 737"/>
            <p:cNvSpPr>
              <a:spLocks/>
            </p:cNvSpPr>
            <p:nvPr/>
          </p:nvSpPr>
          <p:spPr bwMode="auto">
            <a:xfrm>
              <a:off x="3688" y="1034"/>
              <a:ext cx="5" cy="6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1"/>
                </a:cxn>
                <a:cxn ang="0">
                  <a:pos x="5" y="1"/>
                </a:cxn>
                <a:cxn ang="0">
                  <a:pos x="5" y="1"/>
                </a:cxn>
                <a:cxn ang="0">
                  <a:pos x="5" y="0"/>
                </a:cxn>
                <a:cxn ang="0">
                  <a:pos x="3" y="3"/>
                </a:cxn>
                <a:cxn ang="0">
                  <a:pos x="0" y="6"/>
                </a:cxn>
              </a:cxnLst>
              <a:rect l="0" t="0" r="r" b="b"/>
              <a:pathLst>
                <a:path w="5" h="6">
                  <a:moveTo>
                    <a:pt x="0" y="6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3" y="3"/>
                  </a:lnTo>
                  <a:lnTo>
                    <a:pt x="0" y="6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75" name="Freeform 738"/>
            <p:cNvSpPr>
              <a:spLocks/>
            </p:cNvSpPr>
            <p:nvPr/>
          </p:nvSpPr>
          <p:spPr bwMode="auto">
            <a:xfrm>
              <a:off x="3694" y="1028"/>
              <a:ext cx="4" cy="6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6"/>
                </a:cxn>
              </a:cxnLst>
              <a:rect l="0" t="0" r="r" b="b"/>
              <a:pathLst>
                <a:path w="4" h="6">
                  <a:moveTo>
                    <a:pt x="0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76" name="Freeform 739"/>
            <p:cNvSpPr>
              <a:spLocks/>
            </p:cNvSpPr>
            <p:nvPr/>
          </p:nvSpPr>
          <p:spPr bwMode="auto">
            <a:xfrm>
              <a:off x="3694" y="1028"/>
              <a:ext cx="4" cy="6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6"/>
                </a:cxn>
              </a:cxnLst>
              <a:rect l="0" t="0" r="r" b="b"/>
              <a:pathLst>
                <a:path w="4" h="6">
                  <a:moveTo>
                    <a:pt x="0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6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77" name="Freeform 740"/>
            <p:cNvSpPr>
              <a:spLocks/>
            </p:cNvSpPr>
            <p:nvPr/>
          </p:nvSpPr>
          <p:spPr bwMode="auto">
            <a:xfrm>
              <a:off x="3698" y="1020"/>
              <a:ext cx="3" cy="5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" y="2"/>
                </a:cxn>
                <a:cxn ang="0">
                  <a:pos x="1" y="3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1" y="3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3" h="5">
                  <a:moveTo>
                    <a:pt x="3" y="0"/>
                  </a:moveTo>
                  <a:lnTo>
                    <a:pt x="1" y="2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78" name="Freeform 741"/>
            <p:cNvSpPr>
              <a:spLocks/>
            </p:cNvSpPr>
            <p:nvPr/>
          </p:nvSpPr>
          <p:spPr bwMode="auto">
            <a:xfrm>
              <a:off x="3698" y="1020"/>
              <a:ext cx="3" cy="5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" y="2"/>
                </a:cxn>
                <a:cxn ang="0">
                  <a:pos x="1" y="3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1" y="3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3" h="5">
                  <a:moveTo>
                    <a:pt x="3" y="0"/>
                  </a:moveTo>
                  <a:lnTo>
                    <a:pt x="1" y="2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79" name="Freeform 742"/>
            <p:cNvSpPr>
              <a:spLocks/>
            </p:cNvSpPr>
            <p:nvPr/>
          </p:nvSpPr>
          <p:spPr bwMode="auto">
            <a:xfrm>
              <a:off x="3703" y="1014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380" name="Freeform 743"/>
            <p:cNvSpPr>
              <a:spLocks/>
            </p:cNvSpPr>
            <p:nvPr/>
          </p:nvSpPr>
          <p:spPr bwMode="auto">
            <a:xfrm>
              <a:off x="3703" y="1014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004DA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</p:grpSp>
      <p:sp>
        <p:nvSpPr>
          <p:cNvPr id="65" name="Rectangle 1153"/>
          <p:cNvSpPr>
            <a:spLocks noChangeArrowheads="1"/>
          </p:cNvSpPr>
          <p:nvPr/>
        </p:nvSpPr>
        <p:spPr bwMode="auto">
          <a:xfrm>
            <a:off x="6402315" y="4041981"/>
            <a:ext cx="1905292" cy="1046932"/>
          </a:xfrm>
          <a:prstGeom prst="rect">
            <a:avLst/>
          </a:prstGeom>
          <a:solidFill>
            <a:srgbClr val="FFFF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 sz="1400"/>
          </a:p>
        </p:txBody>
      </p:sp>
      <p:sp>
        <p:nvSpPr>
          <p:cNvPr id="66" name="Rectangle 1154"/>
          <p:cNvSpPr>
            <a:spLocks noChangeArrowheads="1"/>
          </p:cNvSpPr>
          <p:nvPr/>
        </p:nvSpPr>
        <p:spPr bwMode="auto">
          <a:xfrm>
            <a:off x="6547790" y="4183568"/>
            <a:ext cx="63478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b="1">
                <a:solidFill>
                  <a:srgbClr val="004DA8"/>
                </a:solidFill>
              </a:rPr>
              <a:t>Legend</a:t>
            </a:r>
            <a:endParaRPr lang="en-US" sz="1400"/>
          </a:p>
        </p:txBody>
      </p:sp>
      <p:sp>
        <p:nvSpPr>
          <p:cNvPr id="67" name="Rectangle 1155"/>
          <p:cNvSpPr>
            <a:spLocks noChangeArrowheads="1"/>
          </p:cNvSpPr>
          <p:nvPr/>
        </p:nvSpPr>
        <p:spPr bwMode="auto">
          <a:xfrm>
            <a:off x="6741285" y="4532092"/>
            <a:ext cx="6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endParaRPr lang="en-US" sz="1400" dirty="0"/>
          </a:p>
        </p:txBody>
      </p:sp>
      <p:sp>
        <p:nvSpPr>
          <p:cNvPr id="68" name="Rectangle 1156"/>
          <p:cNvSpPr>
            <a:spLocks noChangeArrowheads="1"/>
          </p:cNvSpPr>
          <p:nvPr/>
        </p:nvSpPr>
        <p:spPr bwMode="auto">
          <a:xfrm>
            <a:off x="7064719" y="4478996"/>
            <a:ext cx="136255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>
                <a:solidFill>
                  <a:srgbClr val="000000"/>
                </a:solidFill>
              </a:rPr>
              <a:t>Mini-piezometers</a:t>
            </a:r>
            <a:endParaRPr lang="en-US" sz="1400"/>
          </a:p>
        </p:txBody>
      </p:sp>
      <p:sp>
        <p:nvSpPr>
          <p:cNvPr id="69" name="Rectangle 1159"/>
          <p:cNvSpPr>
            <a:spLocks noChangeArrowheads="1"/>
          </p:cNvSpPr>
          <p:nvPr/>
        </p:nvSpPr>
        <p:spPr bwMode="auto">
          <a:xfrm>
            <a:off x="7064719" y="4781231"/>
            <a:ext cx="132247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>
                <a:solidFill>
                  <a:srgbClr val="000000"/>
                </a:solidFill>
              </a:rPr>
              <a:t>Seepage-meters</a:t>
            </a:r>
            <a:endParaRPr lang="en-US" sz="1400"/>
          </a:p>
        </p:txBody>
      </p:sp>
      <p:sp>
        <p:nvSpPr>
          <p:cNvPr id="70" name="Rectangle 1161"/>
          <p:cNvSpPr>
            <a:spLocks noChangeArrowheads="1"/>
          </p:cNvSpPr>
          <p:nvPr/>
        </p:nvSpPr>
        <p:spPr bwMode="auto">
          <a:xfrm>
            <a:off x="1706088" y="4292437"/>
            <a:ext cx="631583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dirty="0" smtClean="0">
                <a:solidFill>
                  <a:srgbClr val="000066"/>
                </a:solidFill>
              </a:rPr>
              <a:t>Upper </a:t>
            </a:r>
            <a:r>
              <a:rPr lang="en-US" sz="1000" dirty="0" err="1" smtClean="0">
                <a:solidFill>
                  <a:srgbClr val="000066"/>
                </a:solidFill>
              </a:rPr>
              <a:t>Tay</a:t>
            </a:r>
            <a:r>
              <a:rPr lang="en-US" sz="1000" dirty="0" smtClean="0">
                <a:solidFill>
                  <a:srgbClr val="000066"/>
                </a:solidFill>
              </a:rPr>
              <a:t> </a:t>
            </a:r>
            <a:endParaRPr lang="en-US" sz="1000" dirty="0"/>
          </a:p>
        </p:txBody>
      </p:sp>
      <p:sp>
        <p:nvSpPr>
          <p:cNvPr id="72" name="Rectangle 1163"/>
          <p:cNvSpPr>
            <a:spLocks noChangeArrowheads="1"/>
          </p:cNvSpPr>
          <p:nvPr/>
        </p:nvSpPr>
        <p:spPr bwMode="auto">
          <a:xfrm rot="19440000">
            <a:off x="3377507" y="3208043"/>
            <a:ext cx="631583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dirty="0" smtClean="0">
                <a:solidFill>
                  <a:srgbClr val="000066"/>
                </a:solidFill>
              </a:rPr>
              <a:t>Lower </a:t>
            </a:r>
            <a:r>
              <a:rPr lang="en-US" sz="1000" dirty="0" err="1" smtClean="0">
                <a:solidFill>
                  <a:srgbClr val="000066"/>
                </a:solidFill>
              </a:rPr>
              <a:t>Tay</a:t>
            </a:r>
            <a:r>
              <a:rPr lang="en-US" sz="1000" dirty="0" smtClean="0">
                <a:solidFill>
                  <a:srgbClr val="000066"/>
                </a:solidFill>
              </a:rPr>
              <a:t> </a:t>
            </a:r>
            <a:endParaRPr lang="en-US" sz="1000" dirty="0"/>
          </a:p>
        </p:txBody>
      </p:sp>
      <p:sp>
        <p:nvSpPr>
          <p:cNvPr id="74" name="Rectangle 1165"/>
          <p:cNvSpPr>
            <a:spLocks noChangeArrowheads="1"/>
          </p:cNvSpPr>
          <p:nvPr/>
        </p:nvSpPr>
        <p:spPr bwMode="auto">
          <a:xfrm rot="19440000">
            <a:off x="4756814" y="2146841"/>
            <a:ext cx="388403" cy="133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66"/>
                </a:solidFill>
              </a:rPr>
              <a:t>Jock R.</a:t>
            </a:r>
            <a:endParaRPr lang="en-US" sz="1000"/>
          </a:p>
        </p:txBody>
      </p:sp>
      <p:sp>
        <p:nvSpPr>
          <p:cNvPr id="75" name="Rectangle 1166"/>
          <p:cNvSpPr>
            <a:spLocks noChangeArrowheads="1"/>
          </p:cNvSpPr>
          <p:nvPr/>
        </p:nvSpPr>
        <p:spPr bwMode="auto">
          <a:xfrm rot="18840000">
            <a:off x="4815810" y="3375957"/>
            <a:ext cx="851195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dirty="0">
                <a:solidFill>
                  <a:srgbClr val="000066"/>
                </a:solidFill>
              </a:rPr>
              <a:t>Middle </a:t>
            </a:r>
            <a:r>
              <a:rPr lang="en-US" sz="1000" dirty="0" smtClean="0">
                <a:solidFill>
                  <a:srgbClr val="000066"/>
                </a:solidFill>
              </a:rPr>
              <a:t> Rideau</a:t>
            </a:r>
            <a:endParaRPr lang="en-US" sz="1000" dirty="0"/>
          </a:p>
        </p:txBody>
      </p:sp>
      <p:sp>
        <p:nvSpPr>
          <p:cNvPr id="77" name="Rectangle 1168"/>
          <p:cNvSpPr>
            <a:spLocks noChangeArrowheads="1"/>
          </p:cNvSpPr>
          <p:nvPr/>
        </p:nvSpPr>
        <p:spPr bwMode="auto">
          <a:xfrm rot="19560000">
            <a:off x="2936096" y="4080713"/>
            <a:ext cx="822341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dirty="0" err="1" smtClean="0">
                <a:solidFill>
                  <a:srgbClr val="000066"/>
                </a:solidFill>
              </a:rPr>
              <a:t>Uppe</a:t>
            </a:r>
            <a:r>
              <a:rPr lang="en-US" sz="1000" dirty="0" smtClean="0">
                <a:solidFill>
                  <a:srgbClr val="000066"/>
                </a:solidFill>
              </a:rPr>
              <a:t> </a:t>
            </a:r>
            <a:r>
              <a:rPr lang="en-US" sz="1000" dirty="0" err="1" smtClean="0">
                <a:solidFill>
                  <a:srgbClr val="000066"/>
                </a:solidFill>
              </a:rPr>
              <a:t>Rideaur</a:t>
            </a:r>
            <a:r>
              <a:rPr lang="en-US" sz="1000" dirty="0" smtClean="0">
                <a:solidFill>
                  <a:srgbClr val="000066"/>
                </a:solidFill>
              </a:rPr>
              <a:t> </a:t>
            </a:r>
            <a:endParaRPr lang="en-US" sz="1000" dirty="0"/>
          </a:p>
        </p:txBody>
      </p:sp>
      <p:sp>
        <p:nvSpPr>
          <p:cNvPr id="79" name="Rectangle 1170"/>
          <p:cNvSpPr>
            <a:spLocks noChangeArrowheads="1"/>
          </p:cNvSpPr>
          <p:nvPr/>
        </p:nvSpPr>
        <p:spPr bwMode="auto">
          <a:xfrm rot="16200000">
            <a:off x="5362553" y="1690061"/>
            <a:ext cx="822341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dirty="0">
                <a:solidFill>
                  <a:srgbClr val="000066"/>
                </a:solidFill>
              </a:rPr>
              <a:t>Lower </a:t>
            </a:r>
            <a:r>
              <a:rPr lang="en-US" sz="1000" dirty="0" smtClean="0">
                <a:solidFill>
                  <a:srgbClr val="000066"/>
                </a:solidFill>
              </a:rPr>
              <a:t> Rideau</a:t>
            </a:r>
            <a:endParaRPr lang="en-US" sz="1000" dirty="0"/>
          </a:p>
        </p:txBody>
      </p:sp>
      <p:sp>
        <p:nvSpPr>
          <p:cNvPr id="81" name="Rectangle 1172"/>
          <p:cNvSpPr>
            <a:spLocks noChangeArrowheads="1"/>
          </p:cNvSpPr>
          <p:nvPr/>
        </p:nvSpPr>
        <p:spPr bwMode="auto">
          <a:xfrm rot="17400000">
            <a:off x="5350638" y="3126031"/>
            <a:ext cx="76142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dirty="0" err="1" smtClean="0">
                <a:solidFill>
                  <a:srgbClr val="000066"/>
                </a:solidFill>
              </a:rPr>
              <a:t>Kemptville</a:t>
            </a:r>
            <a:r>
              <a:rPr lang="en-US" sz="1000" dirty="0" smtClean="0">
                <a:solidFill>
                  <a:srgbClr val="000066"/>
                </a:solidFill>
              </a:rPr>
              <a:t> Cr</a:t>
            </a:r>
            <a:endParaRPr lang="en-US" sz="1000" dirty="0"/>
          </a:p>
        </p:txBody>
      </p:sp>
      <p:sp>
        <p:nvSpPr>
          <p:cNvPr id="83" name="Rectangle 1174"/>
          <p:cNvSpPr>
            <a:spLocks noChangeArrowheads="1"/>
          </p:cNvSpPr>
          <p:nvPr/>
        </p:nvSpPr>
        <p:spPr bwMode="auto">
          <a:xfrm rot="19440000">
            <a:off x="4683178" y="2605000"/>
            <a:ext cx="770130" cy="13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66"/>
                </a:solidFill>
              </a:rPr>
              <a:t>Richmond Fen.</a:t>
            </a:r>
            <a:endParaRPr lang="en-US" sz="1000"/>
          </a:p>
        </p:txBody>
      </p:sp>
      <p:sp>
        <p:nvSpPr>
          <p:cNvPr id="84" name="Rectangle 1175"/>
          <p:cNvSpPr>
            <a:spLocks noChangeArrowheads="1"/>
          </p:cNvSpPr>
          <p:nvPr/>
        </p:nvSpPr>
        <p:spPr bwMode="auto">
          <a:xfrm rot="19440000">
            <a:off x="5801970" y="1939905"/>
            <a:ext cx="408176" cy="133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66"/>
                </a:solidFill>
              </a:rPr>
              <a:t>Mud Cr.</a:t>
            </a:r>
            <a:endParaRPr lang="en-US" sz="1000"/>
          </a:p>
        </p:txBody>
      </p:sp>
      <p:sp>
        <p:nvSpPr>
          <p:cNvPr id="85" name="Rectangle 1176"/>
          <p:cNvSpPr>
            <a:spLocks noChangeArrowheads="1"/>
          </p:cNvSpPr>
          <p:nvPr/>
        </p:nvSpPr>
        <p:spPr bwMode="auto">
          <a:xfrm rot="19440000">
            <a:off x="5923283" y="2125781"/>
            <a:ext cx="31376" cy="13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66"/>
                </a:solidFill>
              </a:rPr>
              <a:t>.</a:t>
            </a:r>
            <a:endParaRPr lang="en-US" sz="1000"/>
          </a:p>
        </p:txBody>
      </p:sp>
      <p:sp>
        <p:nvSpPr>
          <p:cNvPr id="86" name="Rectangle 1177"/>
          <p:cNvSpPr>
            <a:spLocks noChangeArrowheads="1"/>
          </p:cNvSpPr>
          <p:nvPr/>
        </p:nvSpPr>
        <p:spPr bwMode="auto">
          <a:xfrm rot="19440000">
            <a:off x="5823416" y="2215635"/>
            <a:ext cx="530534" cy="13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66"/>
                </a:solidFill>
              </a:rPr>
              <a:t>StevensCr</a:t>
            </a:r>
            <a:endParaRPr lang="en-US" sz="1000"/>
          </a:p>
        </p:txBody>
      </p:sp>
      <p:sp>
        <p:nvSpPr>
          <p:cNvPr id="87" name="Rectangle 1178"/>
          <p:cNvSpPr>
            <a:spLocks noChangeArrowheads="1"/>
          </p:cNvSpPr>
          <p:nvPr/>
        </p:nvSpPr>
        <p:spPr bwMode="auto">
          <a:xfrm rot="19440000">
            <a:off x="6280613" y="2083577"/>
            <a:ext cx="31376" cy="13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66"/>
                </a:solidFill>
              </a:rPr>
              <a:t>.</a:t>
            </a:r>
            <a:endParaRPr lang="en-US" sz="1000"/>
          </a:p>
        </p:txBody>
      </p:sp>
      <p:sp>
        <p:nvSpPr>
          <p:cNvPr id="88" name="Rectangle 1179"/>
          <p:cNvSpPr>
            <a:spLocks noChangeArrowheads="1"/>
          </p:cNvSpPr>
          <p:nvPr/>
        </p:nvSpPr>
        <p:spPr bwMode="auto">
          <a:xfrm rot="19440000">
            <a:off x="5984015" y="2428016"/>
            <a:ext cx="31376" cy="13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66"/>
                </a:solidFill>
              </a:rPr>
              <a:t>.</a:t>
            </a:r>
            <a:endParaRPr lang="en-US" sz="1000"/>
          </a:p>
        </p:txBody>
      </p:sp>
      <p:sp>
        <p:nvSpPr>
          <p:cNvPr id="97" name="Rectangle 1188"/>
          <p:cNvSpPr>
            <a:spLocks noChangeArrowheads="1"/>
          </p:cNvSpPr>
          <p:nvPr/>
        </p:nvSpPr>
        <p:spPr bwMode="auto">
          <a:xfrm>
            <a:off x="4662185" y="1607719"/>
            <a:ext cx="306485" cy="13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FF00FF"/>
                </a:solidFill>
              </a:rPr>
              <a:t>Modie</a:t>
            </a:r>
            <a:endParaRPr lang="en-US" sz="1000"/>
          </a:p>
        </p:txBody>
      </p:sp>
      <p:sp>
        <p:nvSpPr>
          <p:cNvPr id="98" name="Rectangle 1189"/>
          <p:cNvSpPr>
            <a:spLocks noChangeArrowheads="1"/>
          </p:cNvSpPr>
          <p:nvPr/>
        </p:nvSpPr>
        <p:spPr bwMode="auto">
          <a:xfrm>
            <a:off x="4987031" y="1607719"/>
            <a:ext cx="266693" cy="13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FF00FF"/>
                </a:solidFill>
              </a:rPr>
              <a:t>Drive</a:t>
            </a:r>
            <a:endParaRPr lang="en-US" sz="1000"/>
          </a:p>
        </p:txBody>
      </p:sp>
      <p:sp>
        <p:nvSpPr>
          <p:cNvPr id="99" name="Freeform 1190"/>
          <p:cNvSpPr>
            <a:spLocks noEditPoints="1"/>
          </p:cNvSpPr>
          <p:nvPr/>
        </p:nvSpPr>
        <p:spPr bwMode="auto">
          <a:xfrm>
            <a:off x="5213011" y="1690765"/>
            <a:ext cx="88980" cy="213743"/>
          </a:xfrm>
          <a:custGeom>
            <a:avLst/>
            <a:gdLst/>
            <a:ahLst/>
            <a:cxnLst>
              <a:cxn ang="0">
                <a:pos x="63" y="5"/>
              </a:cxn>
              <a:cxn ang="0">
                <a:pos x="25" y="118"/>
              </a:cxn>
              <a:cxn ang="0">
                <a:pos x="24" y="119"/>
              </a:cxn>
              <a:cxn ang="0">
                <a:pos x="23" y="120"/>
              </a:cxn>
              <a:cxn ang="0">
                <a:pos x="21" y="121"/>
              </a:cxn>
              <a:cxn ang="0">
                <a:pos x="19" y="120"/>
              </a:cxn>
              <a:cxn ang="0">
                <a:pos x="18" y="120"/>
              </a:cxn>
              <a:cxn ang="0">
                <a:pos x="17" y="118"/>
              </a:cxn>
              <a:cxn ang="0">
                <a:pos x="17" y="117"/>
              </a:cxn>
              <a:cxn ang="0">
                <a:pos x="17" y="115"/>
              </a:cxn>
              <a:cxn ang="0">
                <a:pos x="55" y="3"/>
              </a:cxn>
              <a:cxn ang="0">
                <a:pos x="55" y="1"/>
              </a:cxn>
              <a:cxn ang="0">
                <a:pos x="57" y="0"/>
              </a:cxn>
              <a:cxn ang="0">
                <a:pos x="58" y="0"/>
              </a:cxn>
              <a:cxn ang="0">
                <a:pos x="60" y="0"/>
              </a:cxn>
              <a:cxn ang="0">
                <a:pos x="61" y="1"/>
              </a:cxn>
              <a:cxn ang="0">
                <a:pos x="62" y="2"/>
              </a:cxn>
              <a:cxn ang="0">
                <a:pos x="63" y="4"/>
              </a:cxn>
              <a:cxn ang="0">
                <a:pos x="63" y="5"/>
              </a:cxn>
              <a:cxn ang="0">
                <a:pos x="63" y="5"/>
              </a:cxn>
              <a:cxn ang="0">
                <a:pos x="48" y="117"/>
              </a:cxn>
              <a:cxn ang="0">
                <a:pos x="8" y="157"/>
              </a:cxn>
              <a:cxn ang="0">
                <a:pos x="0" y="101"/>
              </a:cxn>
              <a:cxn ang="0">
                <a:pos x="48" y="117"/>
              </a:cxn>
            </a:cxnLst>
            <a:rect l="0" t="0" r="r" b="b"/>
            <a:pathLst>
              <a:path w="63" h="157">
                <a:moveTo>
                  <a:pt x="63" y="5"/>
                </a:moveTo>
                <a:lnTo>
                  <a:pt x="25" y="118"/>
                </a:lnTo>
                <a:lnTo>
                  <a:pt x="24" y="119"/>
                </a:lnTo>
                <a:lnTo>
                  <a:pt x="23" y="120"/>
                </a:lnTo>
                <a:lnTo>
                  <a:pt x="21" y="121"/>
                </a:lnTo>
                <a:lnTo>
                  <a:pt x="19" y="120"/>
                </a:lnTo>
                <a:lnTo>
                  <a:pt x="18" y="120"/>
                </a:lnTo>
                <a:lnTo>
                  <a:pt x="17" y="118"/>
                </a:lnTo>
                <a:lnTo>
                  <a:pt x="17" y="117"/>
                </a:lnTo>
                <a:lnTo>
                  <a:pt x="17" y="115"/>
                </a:lnTo>
                <a:lnTo>
                  <a:pt x="55" y="3"/>
                </a:lnTo>
                <a:lnTo>
                  <a:pt x="55" y="1"/>
                </a:lnTo>
                <a:lnTo>
                  <a:pt x="57" y="0"/>
                </a:lnTo>
                <a:lnTo>
                  <a:pt x="58" y="0"/>
                </a:lnTo>
                <a:lnTo>
                  <a:pt x="60" y="0"/>
                </a:lnTo>
                <a:lnTo>
                  <a:pt x="61" y="1"/>
                </a:lnTo>
                <a:lnTo>
                  <a:pt x="62" y="2"/>
                </a:lnTo>
                <a:lnTo>
                  <a:pt x="63" y="4"/>
                </a:lnTo>
                <a:lnTo>
                  <a:pt x="63" y="5"/>
                </a:lnTo>
                <a:lnTo>
                  <a:pt x="63" y="5"/>
                </a:lnTo>
                <a:close/>
                <a:moveTo>
                  <a:pt x="48" y="117"/>
                </a:moveTo>
                <a:lnTo>
                  <a:pt x="8" y="157"/>
                </a:lnTo>
                <a:lnTo>
                  <a:pt x="0" y="101"/>
                </a:lnTo>
                <a:lnTo>
                  <a:pt x="48" y="117"/>
                </a:lnTo>
                <a:close/>
              </a:path>
            </a:pathLst>
          </a:custGeom>
          <a:solidFill>
            <a:schemeClr val="tx2"/>
          </a:solidFill>
          <a:ln w="1651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CA" sz="1000"/>
          </a:p>
        </p:txBody>
      </p:sp>
      <p:sp>
        <p:nvSpPr>
          <p:cNvPr id="100" name="Rectangle 1191"/>
          <p:cNvSpPr>
            <a:spLocks noChangeArrowheads="1"/>
          </p:cNvSpPr>
          <p:nvPr/>
        </p:nvSpPr>
        <p:spPr bwMode="auto">
          <a:xfrm rot="16980000">
            <a:off x="4176027" y="2622952"/>
            <a:ext cx="596626" cy="1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66"/>
                </a:solidFill>
              </a:rPr>
              <a:t>Kings Creek</a:t>
            </a:r>
            <a:endParaRPr lang="en-US" sz="1000"/>
          </a:p>
        </p:txBody>
      </p:sp>
      <p:sp>
        <p:nvSpPr>
          <p:cNvPr id="101" name="Rectangle 1201"/>
          <p:cNvSpPr>
            <a:spLocks noChangeArrowheads="1"/>
          </p:cNvSpPr>
          <p:nvPr/>
        </p:nvSpPr>
        <p:spPr bwMode="auto">
          <a:xfrm>
            <a:off x="3304894" y="3757399"/>
            <a:ext cx="67794" cy="6534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CA" sz="1000"/>
          </a:p>
        </p:txBody>
      </p:sp>
      <p:sp>
        <p:nvSpPr>
          <p:cNvPr id="102" name="Rectangle 1202"/>
          <p:cNvSpPr>
            <a:spLocks noChangeArrowheads="1"/>
          </p:cNvSpPr>
          <p:nvPr/>
        </p:nvSpPr>
        <p:spPr bwMode="auto">
          <a:xfrm>
            <a:off x="3101513" y="3822747"/>
            <a:ext cx="67794" cy="6534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CA" sz="1000"/>
          </a:p>
        </p:txBody>
      </p:sp>
      <p:sp>
        <p:nvSpPr>
          <p:cNvPr id="103" name="Rectangle 1203"/>
          <p:cNvSpPr>
            <a:spLocks noChangeArrowheads="1"/>
          </p:cNvSpPr>
          <p:nvPr/>
        </p:nvSpPr>
        <p:spPr bwMode="auto">
          <a:xfrm>
            <a:off x="3440482" y="3626703"/>
            <a:ext cx="67794" cy="6534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CA" sz="1000"/>
          </a:p>
        </p:txBody>
      </p:sp>
      <p:sp>
        <p:nvSpPr>
          <p:cNvPr id="104" name="Rectangle 1204"/>
          <p:cNvSpPr>
            <a:spLocks noChangeArrowheads="1"/>
          </p:cNvSpPr>
          <p:nvPr/>
        </p:nvSpPr>
        <p:spPr bwMode="auto">
          <a:xfrm>
            <a:off x="3440482" y="3561355"/>
            <a:ext cx="67794" cy="6534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CA" sz="1000"/>
          </a:p>
        </p:txBody>
      </p:sp>
      <p:sp>
        <p:nvSpPr>
          <p:cNvPr id="105" name="Rectangle 1205"/>
          <p:cNvSpPr>
            <a:spLocks noChangeArrowheads="1"/>
          </p:cNvSpPr>
          <p:nvPr/>
        </p:nvSpPr>
        <p:spPr bwMode="auto">
          <a:xfrm>
            <a:off x="3508276" y="3496006"/>
            <a:ext cx="67794" cy="6534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CA" sz="1000"/>
          </a:p>
        </p:txBody>
      </p:sp>
      <p:sp>
        <p:nvSpPr>
          <p:cNvPr id="106" name="Rectangle 1206"/>
          <p:cNvSpPr>
            <a:spLocks noChangeArrowheads="1"/>
          </p:cNvSpPr>
          <p:nvPr/>
        </p:nvSpPr>
        <p:spPr bwMode="auto">
          <a:xfrm>
            <a:off x="4118421" y="3496006"/>
            <a:ext cx="67794" cy="6534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CA" sz="1000"/>
          </a:p>
        </p:txBody>
      </p:sp>
      <p:sp>
        <p:nvSpPr>
          <p:cNvPr id="107" name="Rectangle 1207"/>
          <p:cNvSpPr>
            <a:spLocks noChangeArrowheads="1"/>
          </p:cNvSpPr>
          <p:nvPr/>
        </p:nvSpPr>
        <p:spPr bwMode="auto">
          <a:xfrm>
            <a:off x="4728567" y="2515785"/>
            <a:ext cx="67794" cy="6534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CA" sz="1000"/>
          </a:p>
        </p:txBody>
      </p:sp>
      <p:sp>
        <p:nvSpPr>
          <p:cNvPr id="108" name="Rectangle 1208"/>
          <p:cNvSpPr>
            <a:spLocks noChangeArrowheads="1"/>
          </p:cNvSpPr>
          <p:nvPr/>
        </p:nvSpPr>
        <p:spPr bwMode="auto">
          <a:xfrm>
            <a:off x="5135330" y="2254392"/>
            <a:ext cx="67794" cy="6534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CA" sz="1000"/>
          </a:p>
        </p:txBody>
      </p:sp>
      <p:sp>
        <p:nvSpPr>
          <p:cNvPr id="109" name="Rectangle 1209"/>
          <p:cNvSpPr>
            <a:spLocks noChangeArrowheads="1"/>
          </p:cNvSpPr>
          <p:nvPr/>
        </p:nvSpPr>
        <p:spPr bwMode="auto">
          <a:xfrm>
            <a:off x="5067536" y="2842525"/>
            <a:ext cx="67794" cy="6534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CA" sz="1000"/>
          </a:p>
        </p:txBody>
      </p:sp>
      <p:sp>
        <p:nvSpPr>
          <p:cNvPr id="110" name="Rectangle 1210"/>
          <p:cNvSpPr>
            <a:spLocks noChangeArrowheads="1"/>
          </p:cNvSpPr>
          <p:nvPr/>
        </p:nvSpPr>
        <p:spPr bwMode="auto">
          <a:xfrm>
            <a:off x="5135330" y="2777177"/>
            <a:ext cx="67794" cy="6534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CA" sz="1000"/>
          </a:p>
        </p:txBody>
      </p:sp>
      <p:sp>
        <p:nvSpPr>
          <p:cNvPr id="111" name="Rectangle 1211"/>
          <p:cNvSpPr>
            <a:spLocks noChangeArrowheads="1"/>
          </p:cNvSpPr>
          <p:nvPr/>
        </p:nvSpPr>
        <p:spPr bwMode="auto">
          <a:xfrm>
            <a:off x="5203124" y="2058348"/>
            <a:ext cx="67794" cy="6534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CA" sz="1000"/>
          </a:p>
        </p:txBody>
      </p:sp>
      <p:sp>
        <p:nvSpPr>
          <p:cNvPr id="112" name="Rectangle 1212"/>
          <p:cNvSpPr>
            <a:spLocks noChangeArrowheads="1"/>
          </p:cNvSpPr>
          <p:nvPr/>
        </p:nvSpPr>
        <p:spPr bwMode="auto">
          <a:xfrm>
            <a:off x="5203124" y="2711829"/>
            <a:ext cx="67794" cy="6534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CA" sz="1000"/>
          </a:p>
        </p:txBody>
      </p:sp>
      <p:sp>
        <p:nvSpPr>
          <p:cNvPr id="113" name="Rectangle 1213"/>
          <p:cNvSpPr>
            <a:spLocks noChangeArrowheads="1"/>
          </p:cNvSpPr>
          <p:nvPr/>
        </p:nvSpPr>
        <p:spPr bwMode="auto">
          <a:xfrm>
            <a:off x="5270918" y="2646481"/>
            <a:ext cx="67794" cy="6534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CA" sz="1000"/>
          </a:p>
        </p:txBody>
      </p:sp>
      <p:sp>
        <p:nvSpPr>
          <p:cNvPr id="114" name="Rectangle 1215"/>
          <p:cNvSpPr>
            <a:spLocks noChangeArrowheads="1"/>
          </p:cNvSpPr>
          <p:nvPr/>
        </p:nvSpPr>
        <p:spPr bwMode="auto">
          <a:xfrm>
            <a:off x="5542094" y="2189044"/>
            <a:ext cx="67794" cy="6534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CA" sz="1000"/>
          </a:p>
        </p:txBody>
      </p:sp>
      <p:sp>
        <p:nvSpPr>
          <p:cNvPr id="115" name="Rectangle 1216"/>
          <p:cNvSpPr>
            <a:spLocks noChangeArrowheads="1"/>
          </p:cNvSpPr>
          <p:nvPr/>
        </p:nvSpPr>
        <p:spPr bwMode="auto">
          <a:xfrm>
            <a:off x="5609887" y="2385089"/>
            <a:ext cx="67794" cy="6534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CA" sz="1000"/>
          </a:p>
        </p:txBody>
      </p:sp>
      <p:sp>
        <p:nvSpPr>
          <p:cNvPr id="116" name="Rectangle 1217"/>
          <p:cNvSpPr>
            <a:spLocks noChangeArrowheads="1"/>
          </p:cNvSpPr>
          <p:nvPr/>
        </p:nvSpPr>
        <p:spPr bwMode="auto">
          <a:xfrm>
            <a:off x="5542094" y="2058348"/>
            <a:ext cx="67794" cy="6534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CA" sz="1000"/>
          </a:p>
        </p:txBody>
      </p:sp>
      <p:sp>
        <p:nvSpPr>
          <p:cNvPr id="117" name="Rectangle 1218"/>
          <p:cNvSpPr>
            <a:spLocks noChangeArrowheads="1"/>
          </p:cNvSpPr>
          <p:nvPr/>
        </p:nvSpPr>
        <p:spPr bwMode="auto">
          <a:xfrm>
            <a:off x="5542094" y="2842525"/>
            <a:ext cx="67794" cy="6534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CA" sz="1000"/>
          </a:p>
        </p:txBody>
      </p:sp>
      <p:sp>
        <p:nvSpPr>
          <p:cNvPr id="118" name="Rectangle 1220"/>
          <p:cNvSpPr>
            <a:spLocks noChangeArrowheads="1"/>
          </p:cNvSpPr>
          <p:nvPr/>
        </p:nvSpPr>
        <p:spPr bwMode="auto">
          <a:xfrm>
            <a:off x="5677681" y="2515785"/>
            <a:ext cx="67794" cy="6534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CA" sz="1000"/>
          </a:p>
        </p:txBody>
      </p:sp>
      <p:sp>
        <p:nvSpPr>
          <p:cNvPr id="119" name="Rectangle 1221"/>
          <p:cNvSpPr>
            <a:spLocks noChangeArrowheads="1"/>
          </p:cNvSpPr>
          <p:nvPr/>
        </p:nvSpPr>
        <p:spPr bwMode="auto">
          <a:xfrm>
            <a:off x="5745475" y="2842525"/>
            <a:ext cx="67794" cy="6534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CA" sz="1000"/>
          </a:p>
        </p:txBody>
      </p:sp>
      <p:sp>
        <p:nvSpPr>
          <p:cNvPr id="120" name="Rectangle 1222"/>
          <p:cNvSpPr>
            <a:spLocks noChangeArrowheads="1"/>
          </p:cNvSpPr>
          <p:nvPr/>
        </p:nvSpPr>
        <p:spPr bwMode="auto">
          <a:xfrm>
            <a:off x="5474300" y="2777177"/>
            <a:ext cx="67794" cy="6534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CA" sz="1000"/>
          </a:p>
        </p:txBody>
      </p:sp>
      <p:sp>
        <p:nvSpPr>
          <p:cNvPr id="121" name="Rectangle 1223"/>
          <p:cNvSpPr>
            <a:spLocks noChangeArrowheads="1"/>
          </p:cNvSpPr>
          <p:nvPr/>
        </p:nvSpPr>
        <p:spPr bwMode="auto">
          <a:xfrm>
            <a:off x="5474300" y="2319741"/>
            <a:ext cx="67794" cy="6534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CA" sz="1000"/>
          </a:p>
        </p:txBody>
      </p:sp>
      <p:sp>
        <p:nvSpPr>
          <p:cNvPr id="122" name="Oval 1224"/>
          <p:cNvSpPr>
            <a:spLocks noChangeArrowheads="1"/>
          </p:cNvSpPr>
          <p:nvPr/>
        </p:nvSpPr>
        <p:spPr bwMode="auto">
          <a:xfrm>
            <a:off x="3101513" y="3822747"/>
            <a:ext cx="67794" cy="65348"/>
          </a:xfrm>
          <a:prstGeom prst="ellips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CA" sz="1000"/>
          </a:p>
        </p:txBody>
      </p:sp>
      <p:sp>
        <p:nvSpPr>
          <p:cNvPr id="123" name="Oval 1225"/>
          <p:cNvSpPr>
            <a:spLocks noChangeArrowheads="1"/>
          </p:cNvSpPr>
          <p:nvPr/>
        </p:nvSpPr>
        <p:spPr bwMode="auto">
          <a:xfrm>
            <a:off x="4118421" y="3496006"/>
            <a:ext cx="67794" cy="65348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CA" sz="1000"/>
          </a:p>
        </p:txBody>
      </p:sp>
      <p:sp>
        <p:nvSpPr>
          <p:cNvPr id="124" name="Oval 1226"/>
          <p:cNvSpPr>
            <a:spLocks noChangeArrowheads="1"/>
          </p:cNvSpPr>
          <p:nvPr/>
        </p:nvSpPr>
        <p:spPr bwMode="auto">
          <a:xfrm>
            <a:off x="5203124" y="2711829"/>
            <a:ext cx="67794" cy="65348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CA" sz="1000"/>
          </a:p>
        </p:txBody>
      </p:sp>
      <p:sp>
        <p:nvSpPr>
          <p:cNvPr id="125" name="Oval 1227"/>
          <p:cNvSpPr>
            <a:spLocks noChangeArrowheads="1"/>
          </p:cNvSpPr>
          <p:nvPr/>
        </p:nvSpPr>
        <p:spPr bwMode="auto">
          <a:xfrm>
            <a:off x="5542094" y="2842525"/>
            <a:ext cx="67794" cy="65348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CA" sz="1000"/>
          </a:p>
        </p:txBody>
      </p:sp>
      <p:sp>
        <p:nvSpPr>
          <p:cNvPr id="126" name="Oval 1228"/>
          <p:cNvSpPr>
            <a:spLocks noChangeArrowheads="1"/>
          </p:cNvSpPr>
          <p:nvPr/>
        </p:nvSpPr>
        <p:spPr bwMode="auto">
          <a:xfrm>
            <a:off x="5135330" y="2254392"/>
            <a:ext cx="67794" cy="65348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CA" sz="1000"/>
          </a:p>
        </p:txBody>
      </p:sp>
      <p:sp>
        <p:nvSpPr>
          <p:cNvPr id="127" name="Oval 1229"/>
          <p:cNvSpPr>
            <a:spLocks noChangeArrowheads="1"/>
          </p:cNvSpPr>
          <p:nvPr/>
        </p:nvSpPr>
        <p:spPr bwMode="auto">
          <a:xfrm>
            <a:off x="5203124" y="2058348"/>
            <a:ext cx="67794" cy="65348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CA" sz="1000"/>
          </a:p>
        </p:txBody>
      </p:sp>
      <p:sp>
        <p:nvSpPr>
          <p:cNvPr id="128" name="Oval 1230"/>
          <p:cNvSpPr>
            <a:spLocks noChangeArrowheads="1"/>
          </p:cNvSpPr>
          <p:nvPr/>
        </p:nvSpPr>
        <p:spPr bwMode="auto">
          <a:xfrm>
            <a:off x="5745475" y="2842525"/>
            <a:ext cx="67794" cy="65348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CA" sz="1000"/>
          </a:p>
        </p:txBody>
      </p:sp>
      <p:sp>
        <p:nvSpPr>
          <p:cNvPr id="129" name="Rectangle 1231"/>
          <p:cNvSpPr>
            <a:spLocks noChangeArrowheads="1"/>
          </p:cNvSpPr>
          <p:nvPr/>
        </p:nvSpPr>
        <p:spPr bwMode="auto">
          <a:xfrm>
            <a:off x="6719898" y="4519838"/>
            <a:ext cx="67794" cy="6534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CA" sz="1400"/>
          </a:p>
        </p:txBody>
      </p:sp>
      <p:sp>
        <p:nvSpPr>
          <p:cNvPr id="130" name="Oval 1233"/>
          <p:cNvSpPr>
            <a:spLocks noChangeArrowheads="1"/>
          </p:cNvSpPr>
          <p:nvPr/>
        </p:nvSpPr>
        <p:spPr bwMode="auto">
          <a:xfrm>
            <a:off x="6732811" y="4846579"/>
            <a:ext cx="67794" cy="65348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CA" sz="1400"/>
          </a:p>
        </p:txBody>
      </p:sp>
      <p:sp>
        <p:nvSpPr>
          <p:cNvPr id="132" name="Rectangle 1192"/>
          <p:cNvSpPr>
            <a:spLocks noChangeArrowheads="1"/>
          </p:cNvSpPr>
          <p:nvPr/>
        </p:nvSpPr>
        <p:spPr bwMode="auto">
          <a:xfrm>
            <a:off x="1562026" y="378357"/>
            <a:ext cx="1170883" cy="13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solidFill>
                  <a:srgbClr val="000066"/>
                </a:solidFill>
              </a:rPr>
              <a:t>The Southern Ontario</a:t>
            </a:r>
            <a:endParaRPr lang="en-US" sz="1000"/>
          </a:p>
        </p:txBody>
      </p:sp>
      <p:sp>
        <p:nvSpPr>
          <p:cNvPr id="133" name="Rectangle 1193"/>
          <p:cNvSpPr>
            <a:spLocks noChangeArrowheads="1"/>
          </p:cNvSpPr>
          <p:nvPr/>
        </p:nvSpPr>
        <p:spPr bwMode="auto">
          <a:xfrm>
            <a:off x="2282336" y="1604996"/>
            <a:ext cx="648906" cy="13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66"/>
                </a:solidFill>
              </a:rPr>
              <a:t>Lake Ontario</a:t>
            </a:r>
            <a:endParaRPr lang="en-US" sz="1000"/>
          </a:p>
        </p:txBody>
      </p:sp>
      <p:sp>
        <p:nvSpPr>
          <p:cNvPr id="134" name="Rectangle 1194"/>
          <p:cNvSpPr>
            <a:spLocks noChangeArrowheads="1"/>
          </p:cNvSpPr>
          <p:nvPr/>
        </p:nvSpPr>
        <p:spPr bwMode="auto">
          <a:xfrm>
            <a:off x="1417964" y="2160455"/>
            <a:ext cx="479192" cy="13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66"/>
                </a:solidFill>
              </a:rPr>
              <a:t>Lake Erie</a:t>
            </a:r>
            <a:endParaRPr lang="en-US" sz="1000"/>
          </a:p>
        </p:txBody>
      </p:sp>
      <p:sp>
        <p:nvSpPr>
          <p:cNvPr id="135" name="Rectangle 1195"/>
          <p:cNvSpPr>
            <a:spLocks noChangeArrowheads="1"/>
          </p:cNvSpPr>
          <p:nvPr/>
        </p:nvSpPr>
        <p:spPr bwMode="auto">
          <a:xfrm>
            <a:off x="985778" y="1117608"/>
            <a:ext cx="586155" cy="13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66"/>
                </a:solidFill>
              </a:rPr>
              <a:t>Lake Huron</a:t>
            </a:r>
            <a:endParaRPr lang="en-US" sz="1000"/>
          </a:p>
        </p:txBody>
      </p:sp>
      <p:sp>
        <p:nvSpPr>
          <p:cNvPr id="136" name="Rectangle 1196"/>
          <p:cNvSpPr>
            <a:spLocks noChangeArrowheads="1"/>
          </p:cNvSpPr>
          <p:nvPr/>
        </p:nvSpPr>
        <p:spPr bwMode="auto">
          <a:xfrm>
            <a:off x="1581799" y="839879"/>
            <a:ext cx="466356" cy="13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66"/>
                </a:solidFill>
              </a:rPr>
              <a:t>Georgian</a:t>
            </a:r>
            <a:endParaRPr lang="en-US" sz="1000"/>
          </a:p>
        </p:txBody>
      </p:sp>
      <p:sp>
        <p:nvSpPr>
          <p:cNvPr id="137" name="Rectangle 1197"/>
          <p:cNvSpPr>
            <a:spLocks noChangeArrowheads="1"/>
          </p:cNvSpPr>
          <p:nvPr/>
        </p:nvSpPr>
        <p:spPr bwMode="auto">
          <a:xfrm>
            <a:off x="1562026" y="922925"/>
            <a:ext cx="195385" cy="13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66"/>
                </a:solidFill>
              </a:rPr>
              <a:t>Bay</a:t>
            </a:r>
            <a:endParaRPr lang="en-US" sz="1000"/>
          </a:p>
        </p:txBody>
      </p:sp>
      <p:sp>
        <p:nvSpPr>
          <p:cNvPr id="138" name="Rectangle 1198"/>
          <p:cNvSpPr>
            <a:spLocks noChangeArrowheads="1"/>
          </p:cNvSpPr>
          <p:nvPr/>
        </p:nvSpPr>
        <p:spPr bwMode="auto">
          <a:xfrm rot="19680000">
            <a:off x="3282782" y="1111523"/>
            <a:ext cx="775835" cy="13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66"/>
                </a:solidFill>
              </a:rPr>
              <a:t>St. Lawrence R</a:t>
            </a:r>
            <a:endParaRPr lang="en-US" sz="1000"/>
          </a:p>
        </p:txBody>
      </p:sp>
      <p:sp>
        <p:nvSpPr>
          <p:cNvPr id="139" name="Rectangle 1199"/>
          <p:cNvSpPr>
            <a:spLocks noChangeArrowheads="1"/>
          </p:cNvSpPr>
          <p:nvPr/>
        </p:nvSpPr>
        <p:spPr bwMode="auto">
          <a:xfrm>
            <a:off x="3076090" y="779976"/>
            <a:ext cx="504863" cy="13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66"/>
                </a:solidFill>
              </a:rPr>
              <a:t>Ottawa R.</a:t>
            </a:r>
            <a:endParaRPr lang="en-US" sz="1000"/>
          </a:p>
        </p:txBody>
      </p:sp>
      <p:sp>
        <p:nvSpPr>
          <p:cNvPr id="140" name="Rectangle 1436"/>
          <p:cNvSpPr>
            <a:spLocks noChangeArrowheads="1"/>
          </p:cNvSpPr>
          <p:nvPr/>
        </p:nvSpPr>
        <p:spPr bwMode="auto">
          <a:xfrm>
            <a:off x="593138" y="620690"/>
            <a:ext cx="3398170" cy="2095224"/>
          </a:xfrm>
          <a:prstGeom prst="rect">
            <a:avLst/>
          </a:prstGeom>
          <a:noFill/>
          <a:ln w="9525">
            <a:solidFill>
              <a:srgbClr val="33CCCC"/>
            </a:solidFill>
            <a:miter lim="800000"/>
            <a:headEnd/>
            <a:tailEnd/>
          </a:ln>
        </p:spPr>
        <p:txBody>
          <a:bodyPr/>
          <a:lstStyle/>
          <a:p>
            <a:endParaRPr lang="en-CA" sz="1000"/>
          </a:p>
        </p:txBody>
      </p:sp>
      <p:sp>
        <p:nvSpPr>
          <p:cNvPr id="141" name="Rectangle 1437"/>
          <p:cNvSpPr>
            <a:spLocks noChangeArrowheads="1"/>
          </p:cNvSpPr>
          <p:nvPr/>
        </p:nvSpPr>
        <p:spPr bwMode="auto">
          <a:xfrm>
            <a:off x="2396739" y="2337439"/>
            <a:ext cx="48021" cy="24506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CA" sz="1000"/>
          </a:p>
        </p:txBody>
      </p:sp>
      <p:sp>
        <p:nvSpPr>
          <p:cNvPr id="142" name="Rectangle 1438"/>
          <p:cNvSpPr>
            <a:spLocks noChangeArrowheads="1"/>
          </p:cNvSpPr>
          <p:nvPr/>
        </p:nvSpPr>
        <p:spPr bwMode="auto">
          <a:xfrm>
            <a:off x="2444760" y="2337439"/>
            <a:ext cx="50845" cy="24506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CA" sz="1000"/>
          </a:p>
        </p:txBody>
      </p:sp>
      <p:sp>
        <p:nvSpPr>
          <p:cNvPr id="143" name="Rectangle 1439"/>
          <p:cNvSpPr>
            <a:spLocks noChangeArrowheads="1"/>
          </p:cNvSpPr>
          <p:nvPr/>
        </p:nvSpPr>
        <p:spPr bwMode="auto">
          <a:xfrm>
            <a:off x="2495605" y="2337439"/>
            <a:ext cx="49434" cy="24506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CA" sz="1000"/>
          </a:p>
        </p:txBody>
      </p:sp>
      <p:sp>
        <p:nvSpPr>
          <p:cNvPr id="144" name="Rectangle 1440"/>
          <p:cNvSpPr>
            <a:spLocks noChangeArrowheads="1"/>
          </p:cNvSpPr>
          <p:nvPr/>
        </p:nvSpPr>
        <p:spPr bwMode="auto">
          <a:xfrm>
            <a:off x="2545038" y="2337439"/>
            <a:ext cx="48021" cy="24506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CA" sz="1000"/>
          </a:p>
        </p:txBody>
      </p:sp>
      <p:sp>
        <p:nvSpPr>
          <p:cNvPr id="145" name="Rectangle 1441"/>
          <p:cNvSpPr>
            <a:spLocks noChangeArrowheads="1"/>
          </p:cNvSpPr>
          <p:nvPr/>
        </p:nvSpPr>
        <p:spPr bwMode="auto">
          <a:xfrm>
            <a:off x="2593058" y="2337439"/>
            <a:ext cx="197732" cy="24506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CA" sz="1000"/>
          </a:p>
        </p:txBody>
      </p:sp>
      <p:sp>
        <p:nvSpPr>
          <p:cNvPr id="146" name="Rectangle 1442"/>
          <p:cNvSpPr>
            <a:spLocks noChangeArrowheads="1"/>
          </p:cNvSpPr>
          <p:nvPr/>
        </p:nvSpPr>
        <p:spPr bwMode="auto">
          <a:xfrm>
            <a:off x="2790791" y="2337439"/>
            <a:ext cx="197732" cy="24506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CA" sz="1000"/>
          </a:p>
        </p:txBody>
      </p:sp>
      <p:sp>
        <p:nvSpPr>
          <p:cNvPr id="147" name="Rectangle 1443"/>
          <p:cNvSpPr>
            <a:spLocks noChangeArrowheads="1"/>
          </p:cNvSpPr>
          <p:nvPr/>
        </p:nvSpPr>
        <p:spPr bwMode="auto">
          <a:xfrm>
            <a:off x="2988523" y="2337439"/>
            <a:ext cx="197732" cy="24506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CA" sz="1000"/>
          </a:p>
        </p:txBody>
      </p:sp>
      <p:sp>
        <p:nvSpPr>
          <p:cNvPr id="148" name="Rectangle 1444"/>
          <p:cNvSpPr>
            <a:spLocks noChangeArrowheads="1"/>
          </p:cNvSpPr>
          <p:nvPr/>
        </p:nvSpPr>
        <p:spPr bwMode="auto">
          <a:xfrm>
            <a:off x="2368492" y="2375559"/>
            <a:ext cx="62751" cy="13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</a:rPr>
              <a:t>0</a:t>
            </a:r>
            <a:endParaRPr lang="en-US" sz="1000"/>
          </a:p>
        </p:txBody>
      </p:sp>
      <p:sp>
        <p:nvSpPr>
          <p:cNvPr id="149" name="Rectangle 1445"/>
          <p:cNvSpPr>
            <a:spLocks noChangeArrowheads="1"/>
          </p:cNvSpPr>
          <p:nvPr/>
        </p:nvSpPr>
        <p:spPr bwMode="auto">
          <a:xfrm>
            <a:off x="2549275" y="2375559"/>
            <a:ext cx="125502" cy="13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dirty="0">
                <a:solidFill>
                  <a:srgbClr val="000000"/>
                </a:solidFill>
              </a:rPr>
              <a:t>50</a:t>
            </a:r>
            <a:endParaRPr lang="en-US" sz="1000" dirty="0"/>
          </a:p>
        </p:txBody>
      </p:sp>
      <p:sp>
        <p:nvSpPr>
          <p:cNvPr id="150" name="Rectangle 1446"/>
          <p:cNvSpPr>
            <a:spLocks noChangeArrowheads="1"/>
          </p:cNvSpPr>
          <p:nvPr/>
        </p:nvSpPr>
        <p:spPr bwMode="auto">
          <a:xfrm>
            <a:off x="2731471" y="2375559"/>
            <a:ext cx="188254" cy="13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</a:rPr>
              <a:t>100</a:t>
            </a:r>
            <a:endParaRPr lang="en-US" sz="1000"/>
          </a:p>
        </p:txBody>
      </p:sp>
      <p:sp>
        <p:nvSpPr>
          <p:cNvPr id="152" name="Rectangle 1448"/>
          <p:cNvSpPr>
            <a:spLocks noChangeArrowheads="1"/>
          </p:cNvSpPr>
          <p:nvPr/>
        </p:nvSpPr>
        <p:spPr bwMode="auto">
          <a:xfrm>
            <a:off x="3126935" y="2375559"/>
            <a:ext cx="188254" cy="13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</a:rPr>
              <a:t>200</a:t>
            </a:r>
            <a:endParaRPr lang="en-US" sz="1000"/>
          </a:p>
        </p:txBody>
      </p:sp>
      <p:sp>
        <p:nvSpPr>
          <p:cNvPr id="154" name="Rectangle 1450"/>
          <p:cNvSpPr>
            <a:spLocks noChangeArrowheads="1"/>
          </p:cNvSpPr>
          <p:nvPr/>
        </p:nvSpPr>
        <p:spPr bwMode="auto">
          <a:xfrm>
            <a:off x="3198967" y="2285791"/>
            <a:ext cx="171140" cy="13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dirty="0">
                <a:solidFill>
                  <a:srgbClr val="000000"/>
                </a:solidFill>
              </a:rPr>
              <a:t>Km</a:t>
            </a:r>
            <a:endParaRPr lang="en-US" sz="1000" dirty="0"/>
          </a:p>
        </p:txBody>
      </p:sp>
      <p:sp>
        <p:nvSpPr>
          <p:cNvPr id="156" name="Rectangle 1452"/>
          <p:cNvSpPr>
            <a:spLocks noChangeArrowheads="1"/>
          </p:cNvSpPr>
          <p:nvPr/>
        </p:nvSpPr>
        <p:spPr bwMode="auto">
          <a:xfrm>
            <a:off x="2396739" y="2337439"/>
            <a:ext cx="48021" cy="24506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CA" sz="1000"/>
          </a:p>
        </p:txBody>
      </p:sp>
      <p:sp>
        <p:nvSpPr>
          <p:cNvPr id="157" name="Rectangle 1453"/>
          <p:cNvSpPr>
            <a:spLocks noChangeArrowheads="1"/>
          </p:cNvSpPr>
          <p:nvPr/>
        </p:nvSpPr>
        <p:spPr bwMode="auto">
          <a:xfrm>
            <a:off x="2444760" y="2337439"/>
            <a:ext cx="50845" cy="24506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CA" sz="1000"/>
          </a:p>
        </p:txBody>
      </p:sp>
      <p:sp>
        <p:nvSpPr>
          <p:cNvPr id="158" name="Rectangle 1454"/>
          <p:cNvSpPr>
            <a:spLocks noChangeArrowheads="1"/>
          </p:cNvSpPr>
          <p:nvPr/>
        </p:nvSpPr>
        <p:spPr bwMode="auto">
          <a:xfrm>
            <a:off x="2495605" y="2337439"/>
            <a:ext cx="49434" cy="24506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CA" sz="1000"/>
          </a:p>
        </p:txBody>
      </p:sp>
      <p:sp>
        <p:nvSpPr>
          <p:cNvPr id="159" name="Rectangle 1455"/>
          <p:cNvSpPr>
            <a:spLocks noChangeArrowheads="1"/>
          </p:cNvSpPr>
          <p:nvPr/>
        </p:nvSpPr>
        <p:spPr bwMode="auto">
          <a:xfrm>
            <a:off x="2545038" y="2337439"/>
            <a:ext cx="48021" cy="24506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CA" sz="1000"/>
          </a:p>
        </p:txBody>
      </p:sp>
      <p:sp>
        <p:nvSpPr>
          <p:cNvPr id="160" name="Rectangle 1456"/>
          <p:cNvSpPr>
            <a:spLocks noChangeArrowheads="1"/>
          </p:cNvSpPr>
          <p:nvPr/>
        </p:nvSpPr>
        <p:spPr bwMode="auto">
          <a:xfrm>
            <a:off x="2593058" y="2337439"/>
            <a:ext cx="197732" cy="24506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CA" sz="1000"/>
          </a:p>
        </p:txBody>
      </p:sp>
      <p:sp>
        <p:nvSpPr>
          <p:cNvPr id="161" name="Rectangle 1457"/>
          <p:cNvSpPr>
            <a:spLocks noChangeArrowheads="1"/>
          </p:cNvSpPr>
          <p:nvPr/>
        </p:nvSpPr>
        <p:spPr bwMode="auto">
          <a:xfrm>
            <a:off x="2790791" y="2337439"/>
            <a:ext cx="197732" cy="24506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CA" sz="1000"/>
          </a:p>
        </p:txBody>
      </p:sp>
      <p:sp>
        <p:nvSpPr>
          <p:cNvPr id="162" name="Rectangle 1458"/>
          <p:cNvSpPr>
            <a:spLocks noChangeArrowheads="1"/>
          </p:cNvSpPr>
          <p:nvPr/>
        </p:nvSpPr>
        <p:spPr bwMode="auto">
          <a:xfrm>
            <a:off x="2988523" y="2337439"/>
            <a:ext cx="197732" cy="24506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CA" sz="1000"/>
          </a:p>
        </p:txBody>
      </p:sp>
      <p:sp>
        <p:nvSpPr>
          <p:cNvPr id="167" name="Rectangle 1463"/>
          <p:cNvSpPr>
            <a:spLocks noChangeArrowheads="1"/>
          </p:cNvSpPr>
          <p:nvPr/>
        </p:nvSpPr>
        <p:spPr bwMode="auto">
          <a:xfrm>
            <a:off x="3126935" y="2375559"/>
            <a:ext cx="188254" cy="13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</a:rPr>
              <a:t>200</a:t>
            </a:r>
            <a:endParaRPr lang="en-US" sz="1000"/>
          </a:p>
        </p:txBody>
      </p:sp>
      <p:grpSp>
        <p:nvGrpSpPr>
          <p:cNvPr id="781" name="Group 780"/>
          <p:cNvGrpSpPr/>
          <p:nvPr/>
        </p:nvGrpSpPr>
        <p:grpSpPr>
          <a:xfrm>
            <a:off x="618561" y="5219563"/>
            <a:ext cx="3251526" cy="247693"/>
            <a:chOff x="638175" y="6048375"/>
            <a:chExt cx="3654698" cy="288826"/>
          </a:xfrm>
        </p:grpSpPr>
        <p:sp>
          <p:nvSpPr>
            <p:cNvPr id="59" name="Rectangle 1147"/>
            <p:cNvSpPr>
              <a:spLocks noChangeArrowheads="1"/>
            </p:cNvSpPr>
            <p:nvPr/>
          </p:nvSpPr>
          <p:spPr bwMode="auto">
            <a:xfrm>
              <a:off x="1392238" y="6183313"/>
              <a:ext cx="70532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8</a:t>
              </a:r>
              <a:endParaRPr lang="en-US" sz="1000"/>
            </a:p>
          </p:txBody>
        </p:sp>
        <p:sp>
          <p:nvSpPr>
            <p:cNvPr id="60" name="Rectangle 1148"/>
            <p:cNvSpPr>
              <a:spLocks noChangeArrowheads="1"/>
            </p:cNvSpPr>
            <p:nvPr/>
          </p:nvSpPr>
          <p:spPr bwMode="auto">
            <a:xfrm>
              <a:off x="2225675" y="6183313"/>
              <a:ext cx="141064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16</a:t>
              </a:r>
              <a:endParaRPr lang="en-US" sz="1000"/>
            </a:p>
          </p:txBody>
        </p:sp>
        <p:sp>
          <p:nvSpPr>
            <p:cNvPr id="61" name="Rectangle 1149"/>
            <p:cNvSpPr>
              <a:spLocks noChangeArrowheads="1"/>
            </p:cNvSpPr>
            <p:nvPr/>
          </p:nvSpPr>
          <p:spPr bwMode="auto">
            <a:xfrm>
              <a:off x="3032125" y="6183313"/>
              <a:ext cx="141064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24</a:t>
              </a:r>
              <a:endParaRPr lang="en-US" sz="1000"/>
            </a:p>
          </p:txBody>
        </p:sp>
        <p:sp>
          <p:nvSpPr>
            <p:cNvPr id="62" name="Rectangle 1150"/>
            <p:cNvSpPr>
              <a:spLocks noChangeArrowheads="1"/>
            </p:cNvSpPr>
            <p:nvPr/>
          </p:nvSpPr>
          <p:spPr bwMode="auto">
            <a:xfrm>
              <a:off x="3897313" y="6183313"/>
              <a:ext cx="141064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32</a:t>
              </a:r>
              <a:endParaRPr lang="en-US" sz="1000"/>
            </a:p>
          </p:txBody>
        </p:sp>
        <p:sp>
          <p:nvSpPr>
            <p:cNvPr id="63" name="Rectangle 1151"/>
            <p:cNvSpPr>
              <a:spLocks noChangeArrowheads="1"/>
            </p:cNvSpPr>
            <p:nvPr/>
          </p:nvSpPr>
          <p:spPr bwMode="auto">
            <a:xfrm>
              <a:off x="989013" y="6183313"/>
              <a:ext cx="70532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4</a:t>
              </a:r>
              <a:endParaRPr lang="en-US" sz="1000"/>
            </a:p>
          </p:txBody>
        </p:sp>
        <p:sp>
          <p:nvSpPr>
            <p:cNvPr id="64" name="Rectangle 1152"/>
            <p:cNvSpPr>
              <a:spLocks noChangeArrowheads="1"/>
            </p:cNvSpPr>
            <p:nvPr/>
          </p:nvSpPr>
          <p:spPr bwMode="auto">
            <a:xfrm>
              <a:off x="4100513" y="6067425"/>
              <a:ext cx="192360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Km</a:t>
              </a:r>
              <a:endParaRPr lang="en-US" sz="1000"/>
            </a:p>
          </p:txBody>
        </p:sp>
        <p:sp>
          <p:nvSpPr>
            <p:cNvPr id="171" name="Rectangle 1475"/>
            <p:cNvSpPr>
              <a:spLocks noChangeArrowheads="1"/>
            </p:cNvSpPr>
            <p:nvPr/>
          </p:nvSpPr>
          <p:spPr bwMode="auto">
            <a:xfrm>
              <a:off x="638175" y="6048375"/>
              <a:ext cx="180975" cy="66675"/>
            </a:xfrm>
            <a:prstGeom prst="rect">
              <a:avLst/>
            </a:prstGeom>
            <a:solidFill>
              <a:schemeClr val="tx1"/>
            </a:solidFill>
            <a:ln w="57150" cap="rnd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172" name="Rectangle 1476"/>
            <p:cNvSpPr>
              <a:spLocks noChangeArrowheads="1"/>
            </p:cNvSpPr>
            <p:nvPr/>
          </p:nvSpPr>
          <p:spPr bwMode="auto">
            <a:xfrm>
              <a:off x="819150" y="6048375"/>
              <a:ext cx="228600" cy="666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57150" cap="rnd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173" name="Rectangle 1477"/>
            <p:cNvSpPr>
              <a:spLocks noChangeArrowheads="1"/>
            </p:cNvSpPr>
            <p:nvPr/>
          </p:nvSpPr>
          <p:spPr bwMode="auto">
            <a:xfrm>
              <a:off x="1047750" y="6048375"/>
              <a:ext cx="228600" cy="66675"/>
            </a:xfrm>
            <a:prstGeom prst="rect">
              <a:avLst/>
            </a:prstGeom>
            <a:solidFill>
              <a:schemeClr val="tx1"/>
            </a:solidFill>
            <a:ln w="57150" cap="rnd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174" name="Rectangle 1478"/>
            <p:cNvSpPr>
              <a:spLocks noChangeArrowheads="1"/>
            </p:cNvSpPr>
            <p:nvPr/>
          </p:nvSpPr>
          <p:spPr bwMode="auto">
            <a:xfrm>
              <a:off x="1276350" y="6048375"/>
              <a:ext cx="171450" cy="666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57150" cap="rnd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175" name="Rectangle 1479"/>
            <p:cNvSpPr>
              <a:spLocks noChangeArrowheads="1"/>
            </p:cNvSpPr>
            <p:nvPr/>
          </p:nvSpPr>
          <p:spPr bwMode="auto">
            <a:xfrm>
              <a:off x="1447800" y="6048375"/>
              <a:ext cx="866775" cy="66675"/>
            </a:xfrm>
            <a:prstGeom prst="rect">
              <a:avLst/>
            </a:prstGeom>
            <a:solidFill>
              <a:schemeClr val="tx1"/>
            </a:solidFill>
            <a:ln w="57150" cap="rnd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176" name="Rectangle 1480"/>
            <p:cNvSpPr>
              <a:spLocks noChangeArrowheads="1"/>
            </p:cNvSpPr>
            <p:nvPr/>
          </p:nvSpPr>
          <p:spPr bwMode="auto">
            <a:xfrm>
              <a:off x="2314575" y="6048375"/>
              <a:ext cx="809625" cy="666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57150" cap="rnd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  <p:sp>
          <p:nvSpPr>
            <p:cNvPr id="177" name="Rectangle 1481"/>
            <p:cNvSpPr>
              <a:spLocks noChangeArrowheads="1"/>
            </p:cNvSpPr>
            <p:nvPr/>
          </p:nvSpPr>
          <p:spPr bwMode="auto">
            <a:xfrm>
              <a:off x="3124200" y="6048375"/>
              <a:ext cx="858838" cy="66675"/>
            </a:xfrm>
            <a:prstGeom prst="rect">
              <a:avLst/>
            </a:prstGeom>
            <a:solidFill>
              <a:schemeClr val="tx1"/>
            </a:solidFill>
            <a:ln w="57150" cap="rnd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 sz="1000"/>
            </a:p>
          </p:txBody>
        </p:sp>
      </p:grpSp>
      <p:sp>
        <p:nvSpPr>
          <p:cNvPr id="178" name="Freeform 1160"/>
          <p:cNvSpPr>
            <a:spLocks noEditPoints="1"/>
          </p:cNvSpPr>
          <p:nvPr/>
        </p:nvSpPr>
        <p:spPr bwMode="auto">
          <a:xfrm>
            <a:off x="3133998" y="1264641"/>
            <a:ext cx="1375651" cy="839996"/>
          </a:xfrm>
          <a:custGeom>
            <a:avLst/>
            <a:gdLst/>
            <a:ahLst/>
            <a:cxnLst>
              <a:cxn ang="0">
                <a:pos x="967" y="616"/>
              </a:cxn>
              <a:cxn ang="0">
                <a:pos x="33" y="26"/>
              </a:cxn>
              <a:cxn ang="0">
                <a:pos x="31" y="25"/>
              </a:cxn>
              <a:cxn ang="0">
                <a:pos x="31" y="24"/>
              </a:cxn>
              <a:cxn ang="0">
                <a:pos x="31" y="22"/>
              </a:cxn>
              <a:cxn ang="0">
                <a:pos x="31" y="21"/>
              </a:cxn>
              <a:cxn ang="0">
                <a:pos x="32" y="19"/>
              </a:cxn>
              <a:cxn ang="0">
                <a:pos x="34" y="19"/>
              </a:cxn>
              <a:cxn ang="0">
                <a:pos x="37" y="19"/>
              </a:cxn>
              <a:cxn ang="0">
                <a:pos x="38" y="19"/>
              </a:cxn>
              <a:cxn ang="0">
                <a:pos x="972" y="609"/>
              </a:cxn>
              <a:cxn ang="0">
                <a:pos x="973" y="610"/>
              </a:cxn>
              <a:cxn ang="0">
                <a:pos x="974" y="612"/>
              </a:cxn>
              <a:cxn ang="0">
                <a:pos x="974" y="613"/>
              </a:cxn>
              <a:cxn ang="0">
                <a:pos x="973" y="615"/>
              </a:cxn>
              <a:cxn ang="0">
                <a:pos x="972" y="616"/>
              </a:cxn>
              <a:cxn ang="0">
                <a:pos x="971" y="617"/>
              </a:cxn>
              <a:cxn ang="0">
                <a:pos x="969" y="617"/>
              </a:cxn>
              <a:cxn ang="0">
                <a:pos x="967" y="616"/>
              </a:cxn>
              <a:cxn ang="0">
                <a:pos x="967" y="616"/>
              </a:cxn>
              <a:cxn ang="0">
                <a:pos x="29" y="48"/>
              </a:cxn>
              <a:cxn ang="0">
                <a:pos x="0" y="0"/>
              </a:cxn>
              <a:cxn ang="0">
                <a:pos x="56" y="6"/>
              </a:cxn>
              <a:cxn ang="0">
                <a:pos x="29" y="48"/>
              </a:cxn>
            </a:cxnLst>
            <a:rect l="0" t="0" r="r" b="b"/>
            <a:pathLst>
              <a:path w="974" h="617">
                <a:moveTo>
                  <a:pt x="967" y="616"/>
                </a:moveTo>
                <a:lnTo>
                  <a:pt x="33" y="26"/>
                </a:lnTo>
                <a:lnTo>
                  <a:pt x="31" y="25"/>
                </a:lnTo>
                <a:lnTo>
                  <a:pt x="31" y="24"/>
                </a:lnTo>
                <a:lnTo>
                  <a:pt x="31" y="22"/>
                </a:lnTo>
                <a:lnTo>
                  <a:pt x="31" y="21"/>
                </a:lnTo>
                <a:lnTo>
                  <a:pt x="32" y="19"/>
                </a:lnTo>
                <a:lnTo>
                  <a:pt x="34" y="19"/>
                </a:lnTo>
                <a:lnTo>
                  <a:pt x="37" y="19"/>
                </a:lnTo>
                <a:lnTo>
                  <a:pt x="38" y="19"/>
                </a:lnTo>
                <a:lnTo>
                  <a:pt x="972" y="609"/>
                </a:lnTo>
                <a:lnTo>
                  <a:pt x="973" y="610"/>
                </a:lnTo>
                <a:lnTo>
                  <a:pt x="974" y="612"/>
                </a:lnTo>
                <a:lnTo>
                  <a:pt x="974" y="613"/>
                </a:lnTo>
                <a:lnTo>
                  <a:pt x="973" y="615"/>
                </a:lnTo>
                <a:lnTo>
                  <a:pt x="972" y="616"/>
                </a:lnTo>
                <a:lnTo>
                  <a:pt x="971" y="617"/>
                </a:lnTo>
                <a:lnTo>
                  <a:pt x="969" y="617"/>
                </a:lnTo>
                <a:lnTo>
                  <a:pt x="967" y="616"/>
                </a:lnTo>
                <a:lnTo>
                  <a:pt x="967" y="616"/>
                </a:lnTo>
                <a:close/>
                <a:moveTo>
                  <a:pt x="29" y="48"/>
                </a:moveTo>
                <a:lnTo>
                  <a:pt x="0" y="0"/>
                </a:lnTo>
                <a:lnTo>
                  <a:pt x="56" y="6"/>
                </a:lnTo>
                <a:lnTo>
                  <a:pt x="29" y="48"/>
                </a:lnTo>
                <a:close/>
              </a:path>
            </a:pathLst>
          </a:custGeom>
          <a:solidFill>
            <a:srgbClr val="0000FF"/>
          </a:solidFill>
          <a:ln w="1588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CA" sz="1000"/>
          </a:p>
        </p:txBody>
      </p:sp>
      <p:sp>
        <p:nvSpPr>
          <p:cNvPr id="179" name="Line 1482"/>
          <p:cNvSpPr>
            <a:spLocks noChangeShapeType="1"/>
          </p:cNvSpPr>
          <p:nvPr/>
        </p:nvSpPr>
        <p:spPr bwMode="auto">
          <a:xfrm flipV="1">
            <a:off x="6694590" y="1208823"/>
            <a:ext cx="0" cy="254586"/>
          </a:xfrm>
          <a:prstGeom prst="line">
            <a:avLst/>
          </a:prstGeom>
          <a:noFill/>
          <a:ln w="9525">
            <a:solidFill>
              <a:srgbClr val="666699"/>
            </a:solidFill>
            <a:round/>
            <a:headEnd/>
            <a:tailEnd type="stealth" w="sm" len="lg"/>
          </a:ln>
          <a:effectLst/>
        </p:spPr>
        <p:txBody>
          <a:bodyPr/>
          <a:lstStyle/>
          <a:p>
            <a:endParaRPr lang="en-CA" sz="1000"/>
          </a:p>
        </p:txBody>
      </p:sp>
      <p:sp>
        <p:nvSpPr>
          <p:cNvPr id="180" name="Text Box 1483"/>
          <p:cNvSpPr txBox="1">
            <a:spLocks noChangeArrowheads="1"/>
          </p:cNvSpPr>
          <p:nvPr/>
        </p:nvSpPr>
        <p:spPr bwMode="auto">
          <a:xfrm>
            <a:off x="6559002" y="1404867"/>
            <a:ext cx="203382" cy="21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000" dirty="0">
                <a:solidFill>
                  <a:schemeClr val="bg2"/>
                </a:solidFill>
              </a:rPr>
              <a:t>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435508" y="542894"/>
            <a:ext cx="1415499" cy="3167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800" dirty="0" smtClean="0"/>
              <a:t>Rideau Valley</a:t>
            </a:r>
            <a:endParaRPr lang="en-CA" sz="1800" dirty="0"/>
          </a:p>
        </p:txBody>
      </p:sp>
      <p:sp>
        <p:nvSpPr>
          <p:cNvPr id="53" name="TextBox 52"/>
          <p:cNvSpPr txBox="1"/>
          <p:nvPr/>
        </p:nvSpPr>
        <p:spPr>
          <a:xfrm>
            <a:off x="6483995" y="1731606"/>
            <a:ext cx="24132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Location of the mini-</a:t>
            </a:r>
            <a:r>
              <a:rPr lang="en-CA" sz="1400" dirty="0" err="1" smtClean="0"/>
              <a:t>piezometers</a:t>
            </a:r>
            <a:r>
              <a:rPr lang="en-CA" sz="1400" dirty="0" smtClean="0"/>
              <a:t> and seepage metres</a:t>
            </a:r>
            <a:endParaRPr lang="en-CA" sz="1400" dirty="0"/>
          </a:p>
        </p:txBody>
      </p:sp>
      <p:sp>
        <p:nvSpPr>
          <p:cNvPr id="54" name="Rectangle 53"/>
          <p:cNvSpPr/>
          <p:nvPr/>
        </p:nvSpPr>
        <p:spPr>
          <a:xfrm>
            <a:off x="6805060" y="1065679"/>
            <a:ext cx="17728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Location of the study areas </a:t>
            </a:r>
            <a:endParaRPr lang="en-CA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14"/>
          <p:cNvSpPr>
            <a:spLocks noChangeArrowheads="1"/>
          </p:cNvSpPr>
          <p:nvPr/>
        </p:nvSpPr>
        <p:spPr bwMode="auto">
          <a:xfrm>
            <a:off x="4822825" y="0"/>
            <a:ext cx="4321175" cy="5445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11270" name="Rectangle 13"/>
          <p:cNvSpPr>
            <a:spLocks noChangeArrowheads="1"/>
          </p:cNvSpPr>
          <p:nvPr/>
        </p:nvSpPr>
        <p:spPr bwMode="auto">
          <a:xfrm>
            <a:off x="0" y="-161925"/>
            <a:ext cx="4321175" cy="5876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sp>
        <p:nvSpPr>
          <p:cNvPr id="41" name="Rektangel 7"/>
          <p:cNvSpPr/>
          <p:nvPr/>
        </p:nvSpPr>
        <p:spPr>
          <a:xfrm>
            <a:off x="406400" y="544287"/>
            <a:ext cx="8171543" cy="51888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da-DK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da-DK" dirty="0">
              <a:latin typeface="Arial" pitchFamily="34" charset="0"/>
            </a:endParaRPr>
          </a:p>
        </p:txBody>
      </p:sp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0" y="-1"/>
            <a:ext cx="9144000" cy="369332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CA" sz="1800" b="1" dirty="0">
                <a:solidFill>
                  <a:srgbClr val="FFFF00"/>
                </a:solidFill>
              </a:rPr>
              <a:t>The </a:t>
            </a:r>
            <a:r>
              <a:rPr lang="en-CA" sz="1800" b="1" dirty="0" smtClean="0">
                <a:solidFill>
                  <a:srgbClr val="FFFF00"/>
                </a:solidFill>
              </a:rPr>
              <a:t>three main routes </a:t>
            </a:r>
            <a:r>
              <a:rPr lang="en-CA" sz="1800" b="1" dirty="0">
                <a:solidFill>
                  <a:srgbClr val="FFFF00"/>
                </a:solidFill>
              </a:rPr>
              <a:t>of a  </a:t>
            </a:r>
            <a:r>
              <a:rPr lang="en-CA" sz="1800" b="1" dirty="0" smtClean="0">
                <a:solidFill>
                  <a:srgbClr val="FFFF00"/>
                </a:solidFill>
              </a:rPr>
              <a:t>water flow </a:t>
            </a:r>
            <a:r>
              <a:rPr lang="en-CA" sz="1800" b="1" dirty="0">
                <a:solidFill>
                  <a:srgbClr val="FFFF00"/>
                </a:solidFill>
              </a:rPr>
              <a:t>and </a:t>
            </a:r>
            <a:r>
              <a:rPr lang="en-CA" sz="1800" b="1" dirty="0" smtClean="0">
                <a:solidFill>
                  <a:srgbClr val="FFFF00"/>
                </a:solidFill>
              </a:rPr>
              <a:t>positive/negative seepages </a:t>
            </a:r>
            <a:endParaRPr lang="en-US" sz="1800" b="1" dirty="0">
              <a:solidFill>
                <a:srgbClr val="FFFF00"/>
              </a:solidFill>
            </a:endParaRPr>
          </a:p>
        </p:txBody>
      </p:sp>
      <p:pic>
        <p:nvPicPr>
          <p:cNvPr id="113128" name="Picture 25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484" y="597581"/>
            <a:ext cx="7997373" cy="5371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15"/>
          <p:cNvSpPr>
            <a:spLocks noChangeArrowheads="1"/>
          </p:cNvSpPr>
          <p:nvPr/>
        </p:nvSpPr>
        <p:spPr bwMode="auto">
          <a:xfrm>
            <a:off x="0" y="-1310"/>
            <a:ext cx="9144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/>
            <a:r>
              <a:rPr lang="en-CA" sz="1800" b="1" dirty="0">
                <a:solidFill>
                  <a:schemeClr val="bg1">
                    <a:lumMod val="95000"/>
                  </a:schemeClr>
                </a:solidFill>
              </a:rPr>
              <a:t>    </a:t>
            </a:r>
            <a:r>
              <a:rPr lang="en-CA" sz="1800" b="1" dirty="0" smtClean="0">
                <a:solidFill>
                  <a:schemeClr val="bg1">
                    <a:lumMod val="95000"/>
                  </a:schemeClr>
                </a:solidFill>
              </a:rPr>
              <a:t>The Jock River flow measurements and </a:t>
            </a:r>
            <a:r>
              <a:rPr lang="en-CA" sz="1800" b="1" dirty="0">
                <a:solidFill>
                  <a:schemeClr val="bg1">
                    <a:lumMod val="95000"/>
                  </a:schemeClr>
                </a:solidFill>
              </a:rPr>
              <a:t>the </a:t>
            </a:r>
            <a:r>
              <a:rPr lang="en-CA" sz="1800" b="1" dirty="0" smtClean="0">
                <a:solidFill>
                  <a:schemeClr val="bg1">
                    <a:lumMod val="95000"/>
                  </a:schemeClr>
                </a:solidFill>
              </a:rPr>
              <a:t>undetected negative flow</a:t>
            </a:r>
            <a:r>
              <a:rPr lang="en-US" sz="18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endParaRPr lang="en-US" sz="1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61" name="Oval 460"/>
          <p:cNvSpPr/>
          <p:nvPr/>
        </p:nvSpPr>
        <p:spPr>
          <a:xfrm>
            <a:off x="7696200" y="1943100"/>
            <a:ext cx="4953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Arial" pitchFamily="34" charset="0"/>
            </a:endParaRPr>
          </a:p>
        </p:txBody>
      </p:sp>
      <p:pic>
        <p:nvPicPr>
          <p:cNvPr id="464" name="Picture 2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59280" y="800099"/>
            <a:ext cx="6827520" cy="5394960"/>
          </a:xfrm>
          <a:noFill/>
          <a:ln/>
        </p:spPr>
      </p:pic>
      <p:cxnSp>
        <p:nvCxnSpPr>
          <p:cNvPr id="466" name="Straight Arrow Connector 465"/>
          <p:cNvCxnSpPr/>
          <p:nvPr/>
        </p:nvCxnSpPr>
        <p:spPr bwMode="auto">
          <a:xfrm flipV="1">
            <a:off x="4229100" y="2095500"/>
            <a:ext cx="4000500" cy="19621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68" name="Straight Arrow Connector 467"/>
          <p:cNvCxnSpPr/>
          <p:nvPr/>
        </p:nvCxnSpPr>
        <p:spPr bwMode="auto">
          <a:xfrm flipV="1">
            <a:off x="4972050" y="2190750"/>
            <a:ext cx="3181350" cy="3810000"/>
          </a:xfrm>
          <a:prstGeom prst="straightConnector1">
            <a:avLst/>
          </a:prstGeom>
          <a:solidFill>
            <a:schemeClr val="accent1"/>
          </a:solidFill>
          <a:ln w="889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pic>
        <p:nvPicPr>
          <p:cNvPr id="8" name="Picture 7"/>
          <p:cNvPicPr/>
          <p:nvPr/>
        </p:nvPicPr>
        <p:blipFill>
          <a:blip r:embed="rId4" cstate="print">
            <a:lum bright="-5000"/>
          </a:blip>
          <a:srcRect/>
          <a:stretch>
            <a:fillRect/>
          </a:stretch>
        </p:blipFill>
        <p:spPr bwMode="auto">
          <a:xfrm>
            <a:off x="0" y="783925"/>
            <a:ext cx="5257800" cy="42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55084"/>
            <a:ext cx="5219700" cy="4274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377587" y="6407378"/>
            <a:ext cx="58303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 smtClean="0"/>
              <a:t>Spatial variability in geology, topography, </a:t>
            </a:r>
            <a:r>
              <a:rPr lang="en-CA" sz="1600" dirty="0" err="1" smtClean="0"/>
              <a:t>landuse</a:t>
            </a:r>
            <a:r>
              <a:rPr lang="en-CA" sz="1600" dirty="0" smtClean="0"/>
              <a:t>, vegetation </a:t>
            </a:r>
            <a:endParaRPr lang="en-CA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1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72457" y="435429"/>
            <a:ext cx="7431314" cy="51380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Arial" pitchFamily="34" charset="0"/>
            </a:endParaRPr>
          </a:p>
        </p:txBody>
      </p:sp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4100" y="536802"/>
            <a:ext cx="7256807" cy="4993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1413"/>
          <p:cNvSpPr>
            <a:spLocks noChangeArrowheads="1"/>
          </p:cNvSpPr>
          <p:nvPr/>
        </p:nvSpPr>
        <p:spPr bwMode="auto">
          <a:xfrm>
            <a:off x="-1" y="0"/>
            <a:ext cx="9144001" cy="246221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 An assemblage of a seepage meter used for measuring positive </a:t>
            </a: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</a:rPr>
              <a:t>and negative seepage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flux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B61373-6F1A-4E17-B0E8-D8E6B5457ED8}" type="datetime1">
              <a:rPr lang="en-US" smtClean="0"/>
              <a:pPr>
                <a:defRPr/>
              </a:pPr>
              <a:t>9/29/2013</a:t>
            </a:fld>
            <a:endParaRPr lang="en-CA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55C50A-C4AF-4147-BED6-93EB820EDAD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2"/>
          <p:cNvSpPr>
            <a:spLocks noChangeArrowheads="1"/>
          </p:cNvSpPr>
          <p:nvPr/>
        </p:nvSpPr>
        <p:spPr bwMode="auto">
          <a:xfrm>
            <a:off x="-219075" y="0"/>
            <a:ext cx="950595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1" hangingPunct="1">
              <a:tabLst>
                <a:tab pos="-914400" algn="l"/>
                <a:tab pos="-457200" algn="l"/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  <a:tab pos="2286000" algn="l"/>
                <a:tab pos="2514600" algn="l"/>
                <a:tab pos="2743200" algn="l"/>
                <a:tab pos="2971800" algn="l"/>
                <a:tab pos="3200400" algn="l"/>
                <a:tab pos="3429000" algn="l"/>
                <a:tab pos="3657600" algn="l"/>
              </a:tabLst>
            </a:pPr>
            <a:r>
              <a:rPr lang="en-GB" sz="1800" b="1" dirty="0">
                <a:solidFill>
                  <a:schemeClr val="bg1"/>
                </a:solidFill>
              </a:rPr>
              <a:t>Hydraulic gradients and </a:t>
            </a:r>
            <a:r>
              <a:rPr lang="en-GB" sz="1800" b="1" dirty="0" smtClean="0">
                <a:solidFill>
                  <a:schemeClr val="bg1"/>
                </a:solidFill>
              </a:rPr>
              <a:t>different types of mini </a:t>
            </a:r>
            <a:r>
              <a:rPr lang="en-GB" sz="1800" b="1" dirty="0">
                <a:solidFill>
                  <a:schemeClr val="bg1"/>
                </a:solidFill>
              </a:rPr>
              <a:t>- </a:t>
            </a:r>
            <a:r>
              <a:rPr lang="en-GB" sz="1800" b="1" dirty="0" err="1">
                <a:solidFill>
                  <a:schemeClr val="bg1"/>
                </a:solidFill>
              </a:rPr>
              <a:t>piezometers</a:t>
            </a:r>
            <a:r>
              <a:rPr lang="en-GB" sz="1800" b="1" dirty="0">
                <a:solidFill>
                  <a:schemeClr val="bg1"/>
                </a:solidFill>
              </a:rPr>
              <a:t> and a </a:t>
            </a:r>
            <a:r>
              <a:rPr lang="en-GB" sz="1800" b="1" dirty="0" smtClean="0">
                <a:solidFill>
                  <a:schemeClr val="bg1"/>
                </a:solidFill>
              </a:rPr>
              <a:t>seepage-meters</a:t>
            </a:r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590550"/>
            <a:ext cx="62674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6425" y="708025"/>
            <a:ext cx="5391150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1374"/>
          <p:cNvSpPr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1800" b="1" dirty="0">
                <a:solidFill>
                  <a:srgbClr val="FFFF00"/>
                </a:solidFill>
              </a:rPr>
              <a:t>An assemblage of a seepage meter used </a:t>
            </a:r>
            <a:r>
              <a:rPr lang="en-US" sz="1800" b="1" dirty="0" smtClean="0">
                <a:solidFill>
                  <a:srgbClr val="FFFF00"/>
                </a:solidFill>
              </a:rPr>
              <a:t>in deep water</a:t>
            </a:r>
            <a:endParaRPr lang="en-US" sz="1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195" name="Group 3"/>
          <p:cNvGrpSpPr>
            <a:grpSpLocks noChangeAspect="1"/>
          </p:cNvGrpSpPr>
          <p:nvPr/>
        </p:nvGrpSpPr>
        <p:grpSpPr bwMode="auto">
          <a:xfrm>
            <a:off x="757238" y="550863"/>
            <a:ext cx="7489823" cy="5991225"/>
            <a:chOff x="477" y="347"/>
            <a:chExt cx="4718" cy="3774"/>
          </a:xfrm>
        </p:grpSpPr>
        <p:sp>
          <p:nvSpPr>
            <p:cNvPr id="136194" name="AutoShape 2"/>
            <p:cNvSpPr>
              <a:spLocks noChangeAspect="1" noChangeArrowheads="1" noTextEdit="1"/>
            </p:cNvSpPr>
            <p:nvPr/>
          </p:nvSpPr>
          <p:spPr bwMode="auto">
            <a:xfrm>
              <a:off x="477" y="347"/>
              <a:ext cx="4491" cy="3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grpSp>
          <p:nvGrpSpPr>
            <p:cNvPr id="136198" name="Group 6"/>
            <p:cNvGrpSpPr>
              <a:grpSpLocks/>
            </p:cNvGrpSpPr>
            <p:nvPr/>
          </p:nvGrpSpPr>
          <p:grpSpPr bwMode="auto">
            <a:xfrm>
              <a:off x="483" y="353"/>
              <a:ext cx="4712" cy="3768"/>
              <a:chOff x="483" y="353"/>
              <a:chExt cx="4712" cy="3768"/>
            </a:xfrm>
          </p:grpSpPr>
          <p:pic>
            <p:nvPicPr>
              <p:cNvPr id="136196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83" y="353"/>
                <a:ext cx="4495" cy="36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6197" name="Rectangle 5"/>
              <p:cNvSpPr>
                <a:spLocks noChangeArrowheads="1"/>
              </p:cNvSpPr>
              <p:nvPr/>
            </p:nvSpPr>
            <p:spPr bwMode="auto">
              <a:xfrm>
                <a:off x="4978" y="3645"/>
                <a:ext cx="217" cy="4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 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sp>
          <p:nvSpPr>
            <p:cNvPr id="136199" name="Rectangle 7"/>
            <p:cNvSpPr>
              <a:spLocks noChangeArrowheads="1"/>
            </p:cNvSpPr>
            <p:nvPr/>
          </p:nvSpPr>
          <p:spPr bwMode="auto">
            <a:xfrm>
              <a:off x="2319" y="3392"/>
              <a:ext cx="2637" cy="522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36200" name="Rectangle 8"/>
            <p:cNvSpPr>
              <a:spLocks noChangeArrowheads="1"/>
            </p:cNvSpPr>
            <p:nvPr/>
          </p:nvSpPr>
          <p:spPr bwMode="auto">
            <a:xfrm>
              <a:off x="2369" y="3436"/>
              <a:ext cx="2271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rgbClr val="010199"/>
                  </a:solidFill>
                  <a:effectLst/>
                  <a:latin typeface="Arial" pitchFamily="34" charset="0"/>
                </a:rPr>
                <a:t>A plastic bag  is attached to the end of the 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6201" name="Rectangle 9"/>
            <p:cNvSpPr>
              <a:spLocks noChangeArrowheads="1"/>
            </p:cNvSpPr>
            <p:nvPr/>
          </p:nvSpPr>
          <p:spPr bwMode="auto">
            <a:xfrm>
              <a:off x="2369" y="3586"/>
              <a:ext cx="2411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rgbClr val="010199"/>
                  </a:solidFill>
                  <a:effectLst/>
                  <a:latin typeface="Arial" pitchFamily="34" charset="0"/>
                </a:rPr>
                <a:t>tube and kept inside a heavy metal container 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6202" name="Rectangle 10"/>
            <p:cNvSpPr>
              <a:spLocks noChangeArrowheads="1"/>
            </p:cNvSpPr>
            <p:nvPr/>
          </p:nvSpPr>
          <p:spPr bwMode="auto">
            <a:xfrm>
              <a:off x="2369" y="3742"/>
              <a:ext cx="2374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rgbClr val="010199"/>
                  </a:solidFill>
                  <a:effectLst/>
                  <a:latin typeface="Arial" pitchFamily="34" charset="0"/>
                </a:rPr>
                <a:t>to prevent it from floating 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10199"/>
                  </a:solidFill>
                  <a:effectLst/>
                  <a:latin typeface="Arial" pitchFamily="34" charset="0"/>
                </a:rPr>
                <a:t>(see previous slides) 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3" name="Rectangle 930"/>
          <p:cNvSpPr>
            <a:spLocks noChangeArrowheads="1"/>
          </p:cNvSpPr>
          <p:nvPr/>
        </p:nvSpPr>
        <p:spPr bwMode="auto">
          <a:xfrm>
            <a:off x="0" y="0"/>
            <a:ext cx="9143998" cy="276999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</a:rPr>
              <a:t>An assemblage of a seepage meter used for measuring positive seepage flux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Helvetica Light"/>
        <a:ea typeface="ＭＳ Ｐゴシック"/>
        <a:cs typeface="ＭＳ Ｐゴシック"/>
      </a:majorFont>
      <a:minorFont>
        <a:latin typeface="Helvetica Light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a:spPr>
      <a:bodyPr anchor="ctr"/>
      <a:lstStyle>
        <a:defPPr algn="ctr">
          <a:defRPr dirty="0">
            <a:latin typeface="Arial" pitchFamily="34" charset="0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/>
            <a:cs typeface="ＭＳ Ｐゴシック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12665</TotalTime>
  <Words>1639</Words>
  <Application>Microsoft Office PowerPoint</Application>
  <PresentationFormat>On-screen Show (4:3)</PresentationFormat>
  <Paragraphs>853</Paragraphs>
  <Slides>28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GJP Advertising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GJP User</dc:creator>
  <cp:lastModifiedBy>HP</cp:lastModifiedBy>
  <cp:revision>1244</cp:revision>
  <dcterms:created xsi:type="dcterms:W3CDTF">2010-02-23T17:19:34Z</dcterms:created>
  <dcterms:modified xsi:type="dcterms:W3CDTF">2013-09-30T01:37:32Z</dcterms:modified>
</cp:coreProperties>
</file>